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Override PartName="/ppt/presentation.xml" ContentType="application/vnd.openxmlformats-officedocument.presentationml.presentation.main+xml"/>
  <Override PartName="/ppt/theme/theme1.xml" ContentType="application/vnd.openxmlformats-officedocument.them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docProps/app.xml" ContentType="application/vnd.openxmlformats-officedocument.extended-properties+xml"/>
  <Override PartName="/docProps/core.xml" ContentType="application/vnd.openxmlformats-package.core-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Lst>
  <p:sldSz cx="9144000" cy="6858000" type="screen4x3"/>
  <p:notesSz cx="6858000" cy="9144000"/>
</p:presentation>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1.png"/><Relationship Id="rId3" Type="http://schemas.openxmlformats.org/officeDocument/2006/relationships/image" Target="../media/img_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374.png"/><Relationship Id="rId3" Type="http://schemas.openxmlformats.org/officeDocument/2006/relationships/image" Target="../media/img_378.png"/><Relationship Id="rId4" Type="http://schemas.openxmlformats.org/officeDocument/2006/relationships/image" Target="../media/img_382.png"/><Relationship Id="rId5" Type="http://schemas.openxmlformats.org/officeDocument/2006/relationships/image" Target="../media/img_386.png"/><Relationship Id="rId6" Type="http://schemas.openxmlformats.org/officeDocument/2006/relationships/image" Target="../media/img_390.png"/><Relationship Id="rId7" Type="http://schemas.openxmlformats.org/officeDocument/2006/relationships/image" Target="../media/img_394.png"/><Relationship Id="rId8" Type="http://schemas.openxmlformats.org/officeDocument/2006/relationships/image" Target="../media/img_39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65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7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750.png"/><Relationship Id="rId3" Type="http://schemas.openxmlformats.org/officeDocument/2006/relationships/image" Target="../media/img_757.png"/><Relationship Id="rId4" Type="http://schemas.openxmlformats.org/officeDocument/2006/relationships/image" Target="../media/img_764.png"/><Relationship Id="rId5" Type="http://schemas.openxmlformats.org/officeDocument/2006/relationships/image" Target="../media/img_771.png"/><Relationship Id="rId6" Type="http://schemas.openxmlformats.org/officeDocument/2006/relationships/image" Target="../media/img_77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78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8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89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924.png"/><Relationship Id="rId3" Type="http://schemas.openxmlformats.org/officeDocument/2006/relationships/image" Target="../media/img_931.png"/><Relationship Id="rId4" Type="http://schemas.openxmlformats.org/officeDocument/2006/relationships/image" Target="../media/img_938.png"/><Relationship Id="rId5" Type="http://schemas.openxmlformats.org/officeDocument/2006/relationships/image" Target="../media/img_945.png"/><Relationship Id="rId6" Type="http://schemas.openxmlformats.org/officeDocument/2006/relationships/image" Target="../media/img_9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96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100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42.png"/><Relationship Id="rId3" Type="http://schemas.openxmlformats.org/officeDocument/2006/relationships/image" Target="../media/img_45.png"/><Relationship Id="rId4" Type="http://schemas.openxmlformats.org/officeDocument/2006/relationships/image" Target="../media/img_51.png"/><Relationship Id="rId5" Type="http://schemas.openxmlformats.org/officeDocument/2006/relationships/image" Target="../media/img_54.png"/><Relationship Id="rId6" Type="http://schemas.openxmlformats.org/officeDocument/2006/relationships/image" Target="../media/img_60.png"/><Relationship Id="rId7" Type="http://schemas.openxmlformats.org/officeDocument/2006/relationships/image" Target="../media/img_63.png"/><Relationship Id="rId8" Type="http://schemas.openxmlformats.org/officeDocument/2006/relationships/image" Target="../media/img_69.png"/><Relationship Id="rId9" Type="http://schemas.openxmlformats.org/officeDocument/2006/relationships/image" Target="../media/img_72.png"/><Relationship Id="rId10" Type="http://schemas.openxmlformats.org/officeDocument/2006/relationships/image" Target="../media/img_78.png"/><Relationship Id="rId11" Type="http://schemas.openxmlformats.org/officeDocument/2006/relationships/image" Target="../media/img_81.png"/><Relationship Id="rId12" Type="http://schemas.openxmlformats.org/officeDocument/2006/relationships/image" Target="../media/img_87.png"/><Relationship Id="rId13" Type="http://schemas.openxmlformats.org/officeDocument/2006/relationships/image" Target="../media/img_90.png"/><Relationship Id="rId14" Type="http://schemas.openxmlformats.org/officeDocument/2006/relationships/image" Target="../media/img_96.png"/><Relationship Id="rId15" Type="http://schemas.openxmlformats.org/officeDocument/2006/relationships/image" Target="../media/img_99.png"/><Relationship Id="rId16" Type="http://schemas.openxmlformats.org/officeDocument/2006/relationships/image" Target="../media/img_105.png"/><Relationship Id="rId17" Type="http://schemas.openxmlformats.org/officeDocument/2006/relationships/image" Target="../media/img_108.png"/><Relationship Id="rId18" Type="http://schemas.openxmlformats.org/officeDocument/2006/relationships/image" Target="../media/img_112.png"/><Relationship Id="rId19" Type="http://schemas.openxmlformats.org/officeDocument/2006/relationships/image" Target="../media/img_115.png"/><Relationship Id="rId20" Type="http://schemas.openxmlformats.org/officeDocument/2006/relationships/image" Target="../media/img_118.png"/><Relationship Id="rId21" Type="http://schemas.openxmlformats.org/officeDocument/2006/relationships/image" Target="../media/img_1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106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1098.png"/><Relationship Id="rId3" Type="http://schemas.openxmlformats.org/officeDocument/2006/relationships/image" Target="../media/img_1105.png"/><Relationship Id="rId4" Type="http://schemas.openxmlformats.org/officeDocument/2006/relationships/image" Target="../media/img_1112.png"/><Relationship Id="rId5" Type="http://schemas.openxmlformats.org/officeDocument/2006/relationships/image" Target="../media/img_1119.png"/><Relationship Id="rId6" Type="http://schemas.openxmlformats.org/officeDocument/2006/relationships/image" Target="../media/img_11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11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120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1214.png"/><Relationship Id="rId3" Type="http://schemas.openxmlformats.org/officeDocument/2006/relationships/image" Target="../media/img_1220.png"/><Relationship Id="rId4" Type="http://schemas.openxmlformats.org/officeDocument/2006/relationships/image" Target="../media/img_1226.png"/><Relationship Id="rId5" Type="http://schemas.openxmlformats.org/officeDocument/2006/relationships/image" Target="../media/img_12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1242.png"/><Relationship Id="rId3" Type="http://schemas.openxmlformats.org/officeDocument/2006/relationships/image" Target="../media/img_1248.png"/><Relationship Id="rId4" Type="http://schemas.openxmlformats.org/officeDocument/2006/relationships/image" Target="../media/img_1254.png"/><Relationship Id="rId5" Type="http://schemas.openxmlformats.org/officeDocument/2006/relationships/image" Target="../media/img_1262.png"/><Relationship Id="rId6" Type="http://schemas.openxmlformats.org/officeDocument/2006/relationships/image" Target="../media/img_1268.png"/><Relationship Id="rId7" Type="http://schemas.openxmlformats.org/officeDocument/2006/relationships/image" Target="../media/img_1274.png"/><Relationship Id="rId8" Type="http://schemas.openxmlformats.org/officeDocument/2006/relationships/image" Target="../media/img_1282.png"/><Relationship Id="rId9" Type="http://schemas.openxmlformats.org/officeDocument/2006/relationships/image" Target="../media/img_1288.png"/><Relationship Id="rId10" Type="http://schemas.openxmlformats.org/officeDocument/2006/relationships/image" Target="../media/img_1294.png"/><Relationship Id="rId11" Type="http://schemas.openxmlformats.org/officeDocument/2006/relationships/image" Target="../media/img_1302.png"/><Relationship Id="rId12" Type="http://schemas.openxmlformats.org/officeDocument/2006/relationships/image" Target="../media/img_1308.png"/><Relationship Id="rId13" Type="http://schemas.openxmlformats.org/officeDocument/2006/relationships/image" Target="../media/img_1314.png"/><Relationship Id="rId14" Type="http://schemas.openxmlformats.org/officeDocument/2006/relationships/image" Target="../media/img_1322.png"/><Relationship Id="rId15" Type="http://schemas.openxmlformats.org/officeDocument/2006/relationships/image" Target="../media/img_1328.png"/><Relationship Id="rId16" Type="http://schemas.openxmlformats.org/officeDocument/2006/relationships/image" Target="../media/img_13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1346.png"/><Relationship Id="rId3" Type="http://schemas.openxmlformats.org/officeDocument/2006/relationships/image" Target="../media/img_1352.png"/><Relationship Id="rId4" Type="http://schemas.openxmlformats.org/officeDocument/2006/relationships/image" Target="../media/img_1361.png"/><Relationship Id="rId5" Type="http://schemas.openxmlformats.org/officeDocument/2006/relationships/image" Target="../media/img_1369.png"/><Relationship Id="rId6" Type="http://schemas.openxmlformats.org/officeDocument/2006/relationships/image" Target="../media/img_1375.png"/><Relationship Id="rId7" Type="http://schemas.openxmlformats.org/officeDocument/2006/relationships/image" Target="../media/img_1381.png"/><Relationship Id="rId8" Type="http://schemas.openxmlformats.org/officeDocument/2006/relationships/image" Target="../media/img_1389.png"/><Relationship Id="rId9" Type="http://schemas.openxmlformats.org/officeDocument/2006/relationships/image" Target="../media/img_1395.png"/><Relationship Id="rId10" Type="http://schemas.openxmlformats.org/officeDocument/2006/relationships/image" Target="../media/img_1401.png"/><Relationship Id="rId11" Type="http://schemas.openxmlformats.org/officeDocument/2006/relationships/image" Target="../media/img_1409.png"/><Relationship Id="rId12" Type="http://schemas.openxmlformats.org/officeDocument/2006/relationships/image" Target="../media/img_1415.png"/><Relationship Id="rId13" Type="http://schemas.openxmlformats.org/officeDocument/2006/relationships/image" Target="../media/img_1421.png"/><Relationship Id="rId14" Type="http://schemas.openxmlformats.org/officeDocument/2006/relationships/image" Target="../media/img_1429.png"/><Relationship Id="rId15" Type="http://schemas.openxmlformats.org/officeDocument/2006/relationships/image" Target="../media/img_1435.png"/><Relationship Id="rId16" Type="http://schemas.openxmlformats.org/officeDocument/2006/relationships/image" Target="../media/img_14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14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1517.png"/><Relationship Id="rId3" Type="http://schemas.openxmlformats.org/officeDocument/2006/relationships/image" Target="../media/img_1524.png"/><Relationship Id="rId4" Type="http://schemas.openxmlformats.org/officeDocument/2006/relationships/image" Target="../media/img_15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131.png"/><Relationship Id="rId3" Type="http://schemas.openxmlformats.org/officeDocument/2006/relationships/image" Target="../media/img_134.png"/><Relationship Id="rId4" Type="http://schemas.openxmlformats.org/officeDocument/2006/relationships/image" Target="../media/img_140.png"/><Relationship Id="rId5" Type="http://schemas.openxmlformats.org/officeDocument/2006/relationships/image" Target="../media/img_143.png"/><Relationship Id="rId6" Type="http://schemas.openxmlformats.org/officeDocument/2006/relationships/image" Target="../media/img_149.png"/><Relationship Id="rId7" Type="http://schemas.openxmlformats.org/officeDocument/2006/relationships/image" Target="../media/img_152.png"/><Relationship Id="rId8" Type="http://schemas.openxmlformats.org/officeDocument/2006/relationships/image" Target="../media/img_158.png"/><Relationship Id="rId9" Type="http://schemas.openxmlformats.org/officeDocument/2006/relationships/image" Target="../media/img_161.png"/><Relationship Id="rId10" Type="http://schemas.openxmlformats.org/officeDocument/2006/relationships/image" Target="../media/img_167.png"/><Relationship Id="rId11" Type="http://schemas.openxmlformats.org/officeDocument/2006/relationships/image" Target="../media/img_170.png"/><Relationship Id="rId12" Type="http://schemas.openxmlformats.org/officeDocument/2006/relationships/image" Target="../media/img_176.png"/><Relationship Id="rId13" Type="http://schemas.openxmlformats.org/officeDocument/2006/relationships/image" Target="../media/img_179.png"/><Relationship Id="rId14" Type="http://schemas.openxmlformats.org/officeDocument/2006/relationships/image" Target="../media/img_185.png"/><Relationship Id="rId15" Type="http://schemas.openxmlformats.org/officeDocument/2006/relationships/image" Target="../media/img_188.png"/><Relationship Id="rId16" Type="http://schemas.openxmlformats.org/officeDocument/2006/relationships/image" Target="../media/img_194.png"/><Relationship Id="rId17" Type="http://schemas.openxmlformats.org/officeDocument/2006/relationships/image" Target="../media/img_197.png"/><Relationship Id="rId18" Type="http://schemas.openxmlformats.org/officeDocument/2006/relationships/image" Target="../media/img_203.png"/><Relationship Id="rId19" Type="http://schemas.openxmlformats.org/officeDocument/2006/relationships/image" Target="../media/img_206.png"/><Relationship Id="rId20" Type="http://schemas.openxmlformats.org/officeDocument/2006/relationships/image" Target="../media/img_212.png"/><Relationship Id="rId21" Type="http://schemas.openxmlformats.org/officeDocument/2006/relationships/image" Target="../media/img_215.png"/><Relationship Id="rId22" Type="http://schemas.openxmlformats.org/officeDocument/2006/relationships/image" Target="../media/img_221.png"/><Relationship Id="rId23" Type="http://schemas.openxmlformats.org/officeDocument/2006/relationships/image" Target="../media/img_224.png"/><Relationship Id="rId24" Type="http://schemas.openxmlformats.org/officeDocument/2006/relationships/image" Target="../media/img_230.png"/><Relationship Id="rId25" Type="http://schemas.openxmlformats.org/officeDocument/2006/relationships/image" Target="../media/img_233.png"/><Relationship Id="rId26" Type="http://schemas.openxmlformats.org/officeDocument/2006/relationships/image" Target="../media/img_239.png"/><Relationship Id="rId27" Type="http://schemas.openxmlformats.org/officeDocument/2006/relationships/image" Target="../media/img_242.png"/><Relationship Id="rId28" Type="http://schemas.openxmlformats.org/officeDocument/2006/relationships/image" Target="../media/img_248.png"/><Relationship Id="rId29" Type="http://schemas.openxmlformats.org/officeDocument/2006/relationships/image" Target="../media/img_251.png"/><Relationship Id="rId30" Type="http://schemas.openxmlformats.org/officeDocument/2006/relationships/image" Target="../media/img_257.png"/><Relationship Id="rId31" Type="http://schemas.openxmlformats.org/officeDocument/2006/relationships/image" Target="../media/img_260.png"/><Relationship Id="rId32" Type="http://schemas.openxmlformats.org/officeDocument/2006/relationships/image" Target="../media/img_266.png"/><Relationship Id="rId33" Type="http://schemas.openxmlformats.org/officeDocument/2006/relationships/image" Target="../media/img_269.png"/><Relationship Id="rId34" Type="http://schemas.openxmlformats.org/officeDocument/2006/relationships/image" Target="../media/img_275.png"/><Relationship Id="rId35" Type="http://schemas.openxmlformats.org/officeDocument/2006/relationships/image" Target="../media/img_278.png"/><Relationship Id="rId36" Type="http://schemas.openxmlformats.org/officeDocument/2006/relationships/image" Target="../media/img_284.png"/><Relationship Id="rId37" Type="http://schemas.openxmlformats.org/officeDocument/2006/relationships/image" Target="../media/img_28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155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1621.png"/><Relationship Id="rId3" Type="http://schemas.openxmlformats.org/officeDocument/2006/relationships/image" Target="../media/img_1628.png"/><Relationship Id="rId4" Type="http://schemas.openxmlformats.org/officeDocument/2006/relationships/image" Target="../media/img_16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1660.png"/><Relationship Id="rId3" Type="http://schemas.openxmlformats.org/officeDocument/2006/relationships/image" Target="../media/img_1664.png"/><Relationship Id="rId4" Type="http://schemas.openxmlformats.org/officeDocument/2006/relationships/image" Target="../media/img_1669.png"/><Relationship Id="rId5" Type="http://schemas.openxmlformats.org/officeDocument/2006/relationships/image" Target="../media/img_16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1805.png"/><Relationship Id="rId3" Type="http://schemas.openxmlformats.org/officeDocument/2006/relationships/image" Target="../media/img_1812.png"/><Relationship Id="rId4" Type="http://schemas.openxmlformats.org/officeDocument/2006/relationships/image" Target="../media/img_1819.png"/><Relationship Id="rId5" Type="http://schemas.openxmlformats.org/officeDocument/2006/relationships/image" Target="../media/img_18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1838.png"/><Relationship Id="rId3" Type="http://schemas.openxmlformats.org/officeDocument/2006/relationships/image" Target="../media/img_1842.png"/><Relationship Id="rId4" Type="http://schemas.openxmlformats.org/officeDocument/2006/relationships/image" Target="../media/img_1847.png"/><Relationship Id="rId5" Type="http://schemas.openxmlformats.org/officeDocument/2006/relationships/image" Target="../media/img_18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1983.png"/><Relationship Id="rId3" Type="http://schemas.openxmlformats.org/officeDocument/2006/relationships/image" Target="../media/img_1990.png"/><Relationship Id="rId4" Type="http://schemas.openxmlformats.org/officeDocument/2006/relationships/image" Target="../media/img_1997.png"/><Relationship Id="rId5" Type="http://schemas.openxmlformats.org/officeDocument/2006/relationships/image" Target="../media/img_200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2018.png"/><Relationship Id="rId3" Type="http://schemas.openxmlformats.org/officeDocument/2006/relationships/image" Target="../media/img_2021.png"/><Relationship Id="rId4" Type="http://schemas.openxmlformats.org/officeDocument/2006/relationships/image" Target="../media/img_2025.png"/><Relationship Id="rId5" Type="http://schemas.openxmlformats.org/officeDocument/2006/relationships/image" Target="../media/img_2029.png"/><Relationship Id="rId6" Type="http://schemas.openxmlformats.org/officeDocument/2006/relationships/image" Target="../media/img_2033.png"/><Relationship Id="rId7" Type="http://schemas.openxmlformats.org/officeDocument/2006/relationships/image" Target="../media/img_2036.png"/><Relationship Id="rId8" Type="http://schemas.openxmlformats.org/officeDocument/2006/relationships/image" Target="../media/img_2040.png"/><Relationship Id="rId9" Type="http://schemas.openxmlformats.org/officeDocument/2006/relationships/image" Target="../media/img_2044.png"/><Relationship Id="rId10" Type="http://schemas.openxmlformats.org/officeDocument/2006/relationships/image" Target="../media/img_2048.png"/><Relationship Id="rId11" Type="http://schemas.openxmlformats.org/officeDocument/2006/relationships/image" Target="../media/img_2051.png"/><Relationship Id="rId12" Type="http://schemas.openxmlformats.org/officeDocument/2006/relationships/image" Target="../media/img_2055.png"/><Relationship Id="rId13" Type="http://schemas.openxmlformats.org/officeDocument/2006/relationships/image" Target="../media/img_2059.png"/><Relationship Id="rId14" Type="http://schemas.openxmlformats.org/officeDocument/2006/relationships/image" Target="../media/img_2063.png"/><Relationship Id="rId15" Type="http://schemas.openxmlformats.org/officeDocument/2006/relationships/image" Target="../media/img_2066.png"/><Relationship Id="rId16" Type="http://schemas.openxmlformats.org/officeDocument/2006/relationships/image" Target="../media/img_2070.png"/><Relationship Id="rId17" Type="http://schemas.openxmlformats.org/officeDocument/2006/relationships/image" Target="../media/img_2074.png"/><Relationship Id="rId18" Type="http://schemas.openxmlformats.org/officeDocument/2006/relationships/image" Target="../media/img_2078.png"/><Relationship Id="rId19" Type="http://schemas.openxmlformats.org/officeDocument/2006/relationships/image" Target="../media/img_2081.png"/><Relationship Id="rId20" Type="http://schemas.openxmlformats.org/officeDocument/2006/relationships/image" Target="../media/img_2085.png"/><Relationship Id="rId21" Type="http://schemas.openxmlformats.org/officeDocument/2006/relationships/image" Target="../media/img_2089.png"/><Relationship Id="rId22" Type="http://schemas.openxmlformats.org/officeDocument/2006/relationships/image" Target="../media/img_2093.png"/><Relationship Id="rId23" Type="http://schemas.openxmlformats.org/officeDocument/2006/relationships/image" Target="../media/img_2096.png"/><Relationship Id="rId24" Type="http://schemas.openxmlformats.org/officeDocument/2006/relationships/image" Target="../media/img_2100.png"/><Relationship Id="rId25" Type="http://schemas.openxmlformats.org/officeDocument/2006/relationships/image" Target="../media/img_2104.png"/><Relationship Id="rId26" Type="http://schemas.openxmlformats.org/officeDocument/2006/relationships/image" Target="../media/img_2108.png"/><Relationship Id="rId27" Type="http://schemas.openxmlformats.org/officeDocument/2006/relationships/image" Target="../media/img_2111.png"/><Relationship Id="rId28" Type="http://schemas.openxmlformats.org/officeDocument/2006/relationships/image" Target="../media/img_2115.png"/><Relationship Id="rId29" Type="http://schemas.openxmlformats.org/officeDocument/2006/relationships/image" Target="../media/img_2119.png"/><Relationship Id="rId30" Type="http://schemas.openxmlformats.org/officeDocument/2006/relationships/image" Target="../media/img_2123.png"/><Relationship Id="rId31" Type="http://schemas.openxmlformats.org/officeDocument/2006/relationships/image" Target="../media/img_2126.png"/><Relationship Id="rId32" Type="http://schemas.openxmlformats.org/officeDocument/2006/relationships/image" Target="../media/img_2130.png"/><Relationship Id="rId33" Type="http://schemas.openxmlformats.org/officeDocument/2006/relationships/image" Target="../media/img_2134.png"/><Relationship Id="rId34" Type="http://schemas.openxmlformats.org/officeDocument/2006/relationships/image" Target="../media/img_2138.png"/><Relationship Id="rId35" Type="http://schemas.openxmlformats.org/officeDocument/2006/relationships/image" Target="../media/img_2141.png"/><Relationship Id="rId36" Type="http://schemas.openxmlformats.org/officeDocument/2006/relationships/image" Target="../media/img_2145.png"/><Relationship Id="rId37" Type="http://schemas.openxmlformats.org/officeDocument/2006/relationships/image" Target="../media/img_2149.png"/><Relationship Id="rId38" Type="http://schemas.openxmlformats.org/officeDocument/2006/relationships/image" Target="../media/img_2153.png"/><Relationship Id="rId39" Type="http://schemas.openxmlformats.org/officeDocument/2006/relationships/image" Target="../media/img_2156.png"/><Relationship Id="rId40" Type="http://schemas.openxmlformats.org/officeDocument/2006/relationships/image" Target="../media/img_2160.png"/><Relationship Id="rId41" Type="http://schemas.openxmlformats.org/officeDocument/2006/relationships/image" Target="../media/img_216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2176.png"/><Relationship Id="rId3" Type="http://schemas.openxmlformats.org/officeDocument/2006/relationships/image" Target="../media/img_2179.png"/><Relationship Id="rId4" Type="http://schemas.openxmlformats.org/officeDocument/2006/relationships/image" Target="../media/img_2183.png"/><Relationship Id="rId5" Type="http://schemas.openxmlformats.org/officeDocument/2006/relationships/image" Target="../media/img_2187.png"/><Relationship Id="rId6" Type="http://schemas.openxmlformats.org/officeDocument/2006/relationships/image" Target="../media/img_2191.png"/><Relationship Id="rId7" Type="http://schemas.openxmlformats.org/officeDocument/2006/relationships/image" Target="../media/img_2194.png"/><Relationship Id="rId8" Type="http://schemas.openxmlformats.org/officeDocument/2006/relationships/image" Target="../media/img_2198.png"/><Relationship Id="rId9" Type="http://schemas.openxmlformats.org/officeDocument/2006/relationships/image" Target="../media/img_2202.png"/><Relationship Id="rId10" Type="http://schemas.openxmlformats.org/officeDocument/2006/relationships/image" Target="../media/img_2206.png"/><Relationship Id="rId11" Type="http://schemas.openxmlformats.org/officeDocument/2006/relationships/image" Target="../media/img_2209.png"/><Relationship Id="rId12" Type="http://schemas.openxmlformats.org/officeDocument/2006/relationships/image" Target="../media/img_2213.png"/><Relationship Id="rId13" Type="http://schemas.openxmlformats.org/officeDocument/2006/relationships/image" Target="../media/img_2217.png"/><Relationship Id="rId14" Type="http://schemas.openxmlformats.org/officeDocument/2006/relationships/image" Target="../media/img_2221.png"/><Relationship Id="rId15" Type="http://schemas.openxmlformats.org/officeDocument/2006/relationships/image" Target="../media/img_2224.png"/><Relationship Id="rId16" Type="http://schemas.openxmlformats.org/officeDocument/2006/relationships/image" Target="../media/img_2228.png"/><Relationship Id="rId17" Type="http://schemas.openxmlformats.org/officeDocument/2006/relationships/image" Target="../media/img_2232.png"/><Relationship Id="rId18" Type="http://schemas.openxmlformats.org/officeDocument/2006/relationships/image" Target="../media/img_2236.png"/><Relationship Id="rId19" Type="http://schemas.openxmlformats.org/officeDocument/2006/relationships/image" Target="../media/img_2239.png"/><Relationship Id="rId20" Type="http://schemas.openxmlformats.org/officeDocument/2006/relationships/image" Target="../media/img_2243.png"/><Relationship Id="rId21" Type="http://schemas.openxmlformats.org/officeDocument/2006/relationships/image" Target="../media/img_2247.png"/><Relationship Id="rId22" Type="http://schemas.openxmlformats.org/officeDocument/2006/relationships/image" Target="../media/img_2251.png"/><Relationship Id="rId23" Type="http://schemas.openxmlformats.org/officeDocument/2006/relationships/image" Target="../media/img_2254.png"/><Relationship Id="rId24" Type="http://schemas.openxmlformats.org/officeDocument/2006/relationships/image" Target="../media/img_2258.png"/><Relationship Id="rId25" Type="http://schemas.openxmlformats.org/officeDocument/2006/relationships/image" Target="../media/img_2262.png"/><Relationship Id="rId26" Type="http://schemas.openxmlformats.org/officeDocument/2006/relationships/image" Target="../media/img_2266.png"/><Relationship Id="rId27" Type="http://schemas.openxmlformats.org/officeDocument/2006/relationships/image" Target="../media/img_2269.png"/><Relationship Id="rId28" Type="http://schemas.openxmlformats.org/officeDocument/2006/relationships/image" Target="../media/img_2273.png"/><Relationship Id="rId29" Type="http://schemas.openxmlformats.org/officeDocument/2006/relationships/image" Target="../media/img_2277.png"/><Relationship Id="rId30" Type="http://schemas.openxmlformats.org/officeDocument/2006/relationships/image" Target="../media/img_2281.png"/><Relationship Id="rId31" Type="http://schemas.openxmlformats.org/officeDocument/2006/relationships/image" Target="../media/img_2284.png"/><Relationship Id="rId32" Type="http://schemas.openxmlformats.org/officeDocument/2006/relationships/image" Target="../media/img_2288.png"/><Relationship Id="rId33" Type="http://schemas.openxmlformats.org/officeDocument/2006/relationships/image" Target="../media/img_2292.png"/><Relationship Id="rId34" Type="http://schemas.openxmlformats.org/officeDocument/2006/relationships/image" Target="../media/img_2296.png"/><Relationship Id="rId35" Type="http://schemas.openxmlformats.org/officeDocument/2006/relationships/image" Target="../media/img_2299.png"/><Relationship Id="rId36" Type="http://schemas.openxmlformats.org/officeDocument/2006/relationships/image" Target="../media/img_2303.png"/><Relationship Id="rId37" Type="http://schemas.openxmlformats.org/officeDocument/2006/relationships/image" Target="../media/img_2307.png"/><Relationship Id="rId38" Type="http://schemas.openxmlformats.org/officeDocument/2006/relationships/image" Target="../media/img_2311.png"/><Relationship Id="rId39" Type="http://schemas.openxmlformats.org/officeDocument/2006/relationships/image" Target="../media/img_2314.png"/><Relationship Id="rId40" Type="http://schemas.openxmlformats.org/officeDocument/2006/relationships/image" Target="../media/img_2318.png"/><Relationship Id="rId41" Type="http://schemas.openxmlformats.org/officeDocument/2006/relationships/image" Target="../media/img_23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2373.png"/><Relationship Id="rId3" Type="http://schemas.openxmlformats.org/officeDocument/2006/relationships/image" Target="../media/img_2378.png"/><Relationship Id="rId4" Type="http://schemas.openxmlformats.org/officeDocument/2006/relationships/image" Target="../media/img_2383.png"/><Relationship Id="rId5" Type="http://schemas.openxmlformats.org/officeDocument/2006/relationships/image" Target="../media/img_2388.png"/><Relationship Id="rId6" Type="http://schemas.openxmlformats.org/officeDocument/2006/relationships/image" Target="../media/img_2393.png"/><Relationship Id="rId7" Type="http://schemas.openxmlformats.org/officeDocument/2006/relationships/image" Target="../media/img_239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29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30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319.png"/><Relationship Id="rId3" Type="http://schemas.openxmlformats.org/officeDocument/2006/relationships/image" Target="../media/img_324.png"/><Relationship Id="rId4" Type="http://schemas.openxmlformats.org/officeDocument/2006/relationships/image" Target="../media/img_3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337.png"/><Relationship Id="rId3" Type="http://schemas.openxmlformats.org/officeDocument/2006/relationships/image" Target="../media/img_3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_354.png"/><Relationship Id="rId3" Type="http://schemas.openxmlformats.org/officeDocument/2006/relationships/image" Target="../media/img_35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p:cNvPicPr>
            <a:picLocks noChangeAspect="1"/>
          </p:cNvPicPr>
          <p:nvPr/>
        </p:nvPicPr>
        <p:blipFill>
          <a:blip r:embed="rId2"/>
          <a:srcRect l="0" t="2359" r="0" b="2359"/>
          <a:stretch>
            <a:fillRect/>
          </a:stretch>
        </p:blipFill>
        <p:spPr>
          <a:xfrm>
            <a:off x="457200" y="2474976"/>
            <a:ext cx="2002536" cy="1908048"/>
          </a:xfrm>
          <a:prstGeom prst="rect">
            <a:avLst/>
          </a:prstGeom>
        </p:spPr>
      </p:pic>
      <p:sp>
        <p:nvSpPr>
          <p:cNvPr id="3" name="Text Block"/>
          <p:cNvSpPr txBox="1"/>
          <p:nvPr/>
        </p:nvSpPr>
        <p:spPr>
          <a:xfrm>
            <a:off x="2569464" y="457200"/>
            <a:ext cx="3337560" cy="2916936"/>
          </a:xfrm>
          <a:prstGeom prst="rect">
            <a:avLst/>
          </a:prstGeom>
          <a:noFill/>
        </p:spPr>
        <p:txBody>
          <a:bodyPr wrap="square" lIns="91440" tIns="45720" rIns="91440" bIns="45720" anchor="b"/>
          <a:lstStyle/>
          <a:p>
            <a:pPr>
              <a:buNone/>
            </a:pPr>
            <a:r>
              <a:rPr lang="en-US" sz="2400" b="1" dirty="0">
                <a:solidFill>
                  <a:srgbClr val="193338"/>
                </a:solidFill>
                <a:latin typeface="Calibri"/>
                <a:cs typeface="Calibri"/>
              </a:rPr>
              <a:t>Discussion Materials</a:t>
            </a:r>
            <a:endParaRPr lang="en-US" sz="2400"/>
          </a:p>
        </p:txBody>
      </p:sp>
      <p:sp>
        <p:nvSpPr>
          <p:cNvPr id="4" name="Text Block"/>
          <p:cNvSpPr txBox="1"/>
          <p:nvPr/>
        </p:nvSpPr>
        <p:spPr>
          <a:xfrm>
            <a:off x="2569464" y="3483864"/>
            <a:ext cx="3337560" cy="2916936"/>
          </a:xfrm>
          <a:prstGeom prst="rect">
            <a:avLst/>
          </a:prstGeom>
          <a:noFill/>
        </p:spPr>
        <p:txBody>
          <a:bodyPr wrap="square" lIns="91440" tIns="45720" rIns="91440" bIns="45720" anchor="t"/>
          <a:lstStyle/>
          <a:p>
            <a:pPr>
              <a:buNone/>
            </a:pPr>
            <a:r>
              <a:rPr lang="en-US" sz="1600" dirty="0">
                <a:solidFill>
                  <a:srgbClr val="333333"/>
                </a:solidFill>
                <a:latin typeface="Calibri"/>
                <a:cs typeface="Calibri"/>
              </a:rPr>
              <a:t>April 2025</a:t>
            </a:r>
            <a:endParaRPr lang="en-US" sz="1600"/>
          </a:p>
        </p:txBody>
      </p:sp>
      <p:pic>
        <p:nvPicPr>
          <p:cNvPr id="5" name="Image"/>
          <p:cNvPicPr>
            <a:picLocks noChangeAspect="1"/>
          </p:cNvPicPr>
          <p:nvPr/>
        </p:nvPicPr>
        <p:blipFill>
          <a:blip r:embed="rId3"/>
          <a:srcRect l="27539" t="0" r="27539" b="0"/>
          <a:stretch>
            <a:fillRect/>
          </a:stretch>
        </p:blipFill>
        <p:spPr>
          <a:xfrm>
            <a:off x="6016752" y="457200"/>
            <a:ext cx="2670048" cy="5943600"/>
          </a:xfrm>
          <a:prstGeom prst="rect">
            <a:avLst/>
          </a:prstGeom>
        </p:spPr>
      </p:pic>
      <p:sp>
        <p:nvSpPr>
          <p:cNvPr id="6"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1</a:t>
            </a:r>
            <a:endParaRPr lang="en-US" sz="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COMPETITIVE ANALYSIS</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Cybersecurity Competitive Landscape</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Sources: Vendor websites Feb 2026, Gartner MQ 2024-2025. ⚠ = partial. — = no product.</a:t>
            </a:r>
            <a:endParaRPr lang="en-US" sz="800"/>
          </a:p>
        </p:txBody>
      </p:sp>
      <p:sp>
        <p:nvSpPr>
          <p:cNvPr id="5" name="Background"/>
          <p:cNvSpPr/>
          <p:nvPr/>
        </p:nvSpPr>
        <p:spPr>
          <a:xfrm>
            <a:off x="457200" y="1361440"/>
            <a:ext cx="1371600" cy="714022"/>
          </a:xfrm>
          <a:prstGeom prst="rect">
            <a:avLst/>
          </a:prstGeom>
          <a:solidFill>
            <a:srgbClr val="193338"/>
          </a:solidFill>
        </p:spPr>
      </p:sp>
      <p:sp>
        <p:nvSpPr>
          <p:cNvPr id="6" name="Border"/>
          <p:cNvSpPr/>
          <p:nvPr/>
        </p:nvSpPr>
        <p:spPr>
          <a:xfrm>
            <a:off x="457200" y="1361440"/>
            <a:ext cx="1371600" cy="714022"/>
          </a:xfrm>
          <a:prstGeom prst="rect">
            <a:avLst/>
          </a:prstGeom>
          <a:noFill/>
          <a:ln w="9525">
            <a:solidFill>
              <a:srgbClr val="CCCCCC"/>
            </a:solidFill>
          </a:ln>
        </p:spPr>
      </p:sp>
      <p:sp>
        <p:nvSpPr>
          <p:cNvPr id="7" name="Text Block"/>
          <p:cNvSpPr txBox="1"/>
          <p:nvPr/>
        </p:nvSpPr>
        <p:spPr>
          <a:xfrm>
            <a:off x="457200" y="1361440"/>
            <a:ext cx="1371600" cy="714022"/>
          </a:xfrm>
          <a:prstGeom prst="rect">
            <a:avLst/>
          </a:prstGeom>
          <a:noFill/>
        </p:spPr>
        <p:txBody>
          <a:bodyPr wrap="square" lIns="91440" tIns="45720" rIns="91440" bIns="45720" anchor="ctr"/>
          <a:lstStyle/>
          <a:p>
            <a:pPr algn="ctr">
              <a:buNone/>
            </a:pPr>
            <a:r>
              <a:rPr lang="en-US" sz="750" b="1" dirty="0">
                <a:solidFill>
                  <a:srgbClr val="FFFFFF"/>
                </a:solidFill>
                <a:latin typeface="Calibri"/>
                <a:cs typeface="Calibri"/>
              </a:rPr>
              <a:t>Category</a:t>
            </a:r>
            <a:endParaRPr lang="en-US" sz="750"/>
          </a:p>
        </p:txBody>
      </p:sp>
      <p:sp>
        <p:nvSpPr>
          <p:cNvPr id="8" name="Background"/>
          <p:cNvSpPr/>
          <p:nvPr/>
        </p:nvSpPr>
        <p:spPr>
          <a:xfrm>
            <a:off x="1828800" y="1361440"/>
            <a:ext cx="1371600" cy="714022"/>
          </a:xfrm>
          <a:prstGeom prst="rect">
            <a:avLst/>
          </a:prstGeom>
          <a:solidFill>
            <a:srgbClr val="EEF2F7"/>
          </a:solidFill>
        </p:spPr>
      </p:sp>
      <p:sp>
        <p:nvSpPr>
          <p:cNvPr id="9" name="Border"/>
          <p:cNvSpPr/>
          <p:nvPr/>
        </p:nvSpPr>
        <p:spPr>
          <a:xfrm>
            <a:off x="1828800" y="1361440"/>
            <a:ext cx="1371600" cy="714022"/>
          </a:xfrm>
          <a:prstGeom prst="rect">
            <a:avLst/>
          </a:prstGeom>
          <a:noFill/>
          <a:ln w="9525">
            <a:solidFill>
              <a:srgbClr val="CCCCCC"/>
            </a:solidFill>
          </a:ln>
        </p:spPr>
      </p:sp>
      <p:pic>
        <p:nvPicPr>
          <p:cNvPr id="10" name="Image"/>
          <p:cNvPicPr>
            <a:picLocks noChangeAspect="1"/>
          </p:cNvPicPr>
          <p:nvPr/>
        </p:nvPicPr>
        <p:blipFill>
          <a:blip r:embed="rId2"/>
          <a:stretch>
            <a:fillRect/>
          </a:stretch>
        </p:blipFill>
        <p:spPr>
          <a:xfrm>
            <a:off x="1828800" y="1502130"/>
            <a:ext cx="1371600" cy="432643"/>
          </a:xfrm>
          <a:prstGeom prst="rect">
            <a:avLst/>
          </a:prstGeom>
        </p:spPr>
      </p:pic>
      <p:sp>
        <p:nvSpPr>
          <p:cNvPr id="11" name="Background"/>
          <p:cNvSpPr/>
          <p:nvPr/>
        </p:nvSpPr>
        <p:spPr>
          <a:xfrm>
            <a:off x="3200400" y="1361440"/>
            <a:ext cx="1371600" cy="714022"/>
          </a:xfrm>
          <a:prstGeom prst="rect">
            <a:avLst/>
          </a:prstGeom>
          <a:solidFill>
            <a:srgbClr val="EEF2F7"/>
          </a:solidFill>
        </p:spPr>
      </p:sp>
      <p:sp>
        <p:nvSpPr>
          <p:cNvPr id="12" name="Border"/>
          <p:cNvSpPr/>
          <p:nvPr/>
        </p:nvSpPr>
        <p:spPr>
          <a:xfrm>
            <a:off x="3200400" y="1361440"/>
            <a:ext cx="1371600" cy="714022"/>
          </a:xfrm>
          <a:prstGeom prst="rect">
            <a:avLst/>
          </a:prstGeom>
          <a:noFill/>
          <a:ln w="9525">
            <a:solidFill>
              <a:srgbClr val="CCCCCC"/>
            </a:solidFill>
          </a:ln>
        </p:spPr>
      </p:sp>
      <p:pic>
        <p:nvPicPr>
          <p:cNvPr id="13" name="Image"/>
          <p:cNvPicPr>
            <a:picLocks noChangeAspect="1"/>
          </p:cNvPicPr>
          <p:nvPr/>
        </p:nvPicPr>
        <p:blipFill>
          <a:blip r:embed="rId3"/>
          <a:stretch>
            <a:fillRect/>
          </a:stretch>
        </p:blipFill>
        <p:spPr>
          <a:xfrm>
            <a:off x="3201957" y="1361440"/>
            <a:ext cx="1368486" cy="714022"/>
          </a:xfrm>
          <a:prstGeom prst="rect">
            <a:avLst/>
          </a:prstGeom>
        </p:spPr>
      </p:pic>
      <p:sp>
        <p:nvSpPr>
          <p:cNvPr id="14" name="Background"/>
          <p:cNvSpPr/>
          <p:nvPr/>
        </p:nvSpPr>
        <p:spPr>
          <a:xfrm>
            <a:off x="4572000" y="1361440"/>
            <a:ext cx="1371600" cy="714022"/>
          </a:xfrm>
          <a:prstGeom prst="rect">
            <a:avLst/>
          </a:prstGeom>
          <a:solidFill>
            <a:srgbClr val="EEF2F7"/>
          </a:solidFill>
        </p:spPr>
      </p:sp>
      <p:sp>
        <p:nvSpPr>
          <p:cNvPr id="15" name="Border"/>
          <p:cNvSpPr/>
          <p:nvPr/>
        </p:nvSpPr>
        <p:spPr>
          <a:xfrm>
            <a:off x="4572000" y="1361440"/>
            <a:ext cx="1371600" cy="714022"/>
          </a:xfrm>
          <a:prstGeom prst="rect">
            <a:avLst/>
          </a:prstGeom>
          <a:noFill/>
          <a:ln w="9525">
            <a:solidFill>
              <a:srgbClr val="CCCCCC"/>
            </a:solidFill>
          </a:ln>
        </p:spPr>
      </p:sp>
      <p:pic>
        <p:nvPicPr>
          <p:cNvPr id="16" name="Image"/>
          <p:cNvPicPr>
            <a:picLocks noChangeAspect="1"/>
          </p:cNvPicPr>
          <p:nvPr/>
        </p:nvPicPr>
        <p:blipFill>
          <a:blip r:embed="rId4"/>
          <a:stretch>
            <a:fillRect/>
          </a:stretch>
        </p:blipFill>
        <p:spPr>
          <a:xfrm>
            <a:off x="4572000" y="1468420"/>
            <a:ext cx="1371600" cy="500063"/>
          </a:xfrm>
          <a:prstGeom prst="rect">
            <a:avLst/>
          </a:prstGeom>
        </p:spPr>
      </p:pic>
      <p:sp>
        <p:nvSpPr>
          <p:cNvPr id="17" name="Background"/>
          <p:cNvSpPr/>
          <p:nvPr/>
        </p:nvSpPr>
        <p:spPr>
          <a:xfrm>
            <a:off x="5943600" y="1361440"/>
            <a:ext cx="685800" cy="714022"/>
          </a:xfrm>
          <a:prstGeom prst="rect">
            <a:avLst/>
          </a:prstGeom>
          <a:solidFill>
            <a:srgbClr val="EEF2F7"/>
          </a:solidFill>
        </p:spPr>
      </p:sp>
      <p:sp>
        <p:nvSpPr>
          <p:cNvPr id="18" name="Border"/>
          <p:cNvSpPr/>
          <p:nvPr/>
        </p:nvSpPr>
        <p:spPr>
          <a:xfrm>
            <a:off x="5943600" y="1361440"/>
            <a:ext cx="685800" cy="714022"/>
          </a:xfrm>
          <a:prstGeom prst="rect">
            <a:avLst/>
          </a:prstGeom>
          <a:noFill/>
          <a:ln w="9525">
            <a:solidFill>
              <a:srgbClr val="CCCCCC"/>
            </a:solidFill>
          </a:ln>
        </p:spPr>
      </p:sp>
      <p:pic>
        <p:nvPicPr>
          <p:cNvPr id="19" name="Image"/>
          <p:cNvPicPr>
            <a:picLocks noChangeAspect="1"/>
          </p:cNvPicPr>
          <p:nvPr/>
        </p:nvPicPr>
        <p:blipFill>
          <a:blip r:embed="rId5"/>
          <a:stretch>
            <a:fillRect/>
          </a:stretch>
        </p:blipFill>
        <p:spPr>
          <a:xfrm>
            <a:off x="5943600" y="1676928"/>
            <a:ext cx="685800" cy="83046"/>
          </a:xfrm>
          <a:prstGeom prst="rect">
            <a:avLst/>
          </a:prstGeom>
        </p:spPr>
      </p:pic>
      <p:sp>
        <p:nvSpPr>
          <p:cNvPr id="20" name="Background"/>
          <p:cNvSpPr/>
          <p:nvPr/>
        </p:nvSpPr>
        <p:spPr>
          <a:xfrm>
            <a:off x="6629400" y="1361440"/>
            <a:ext cx="685800" cy="714022"/>
          </a:xfrm>
          <a:prstGeom prst="rect">
            <a:avLst/>
          </a:prstGeom>
          <a:solidFill>
            <a:srgbClr val="EEF2F7"/>
          </a:solidFill>
        </p:spPr>
      </p:sp>
      <p:sp>
        <p:nvSpPr>
          <p:cNvPr id="21" name="Border"/>
          <p:cNvSpPr/>
          <p:nvPr/>
        </p:nvSpPr>
        <p:spPr>
          <a:xfrm>
            <a:off x="6629400" y="1361440"/>
            <a:ext cx="685800" cy="714022"/>
          </a:xfrm>
          <a:prstGeom prst="rect">
            <a:avLst/>
          </a:prstGeom>
          <a:noFill/>
          <a:ln w="9525">
            <a:solidFill>
              <a:srgbClr val="CCCCCC"/>
            </a:solidFill>
          </a:ln>
        </p:spPr>
      </p:sp>
      <p:pic>
        <p:nvPicPr>
          <p:cNvPr id="22" name="Image"/>
          <p:cNvPicPr>
            <a:picLocks noChangeAspect="1"/>
          </p:cNvPicPr>
          <p:nvPr/>
        </p:nvPicPr>
        <p:blipFill>
          <a:blip r:embed="rId6"/>
          <a:stretch>
            <a:fillRect/>
          </a:stretch>
        </p:blipFill>
        <p:spPr>
          <a:xfrm>
            <a:off x="6629400" y="1628644"/>
            <a:ext cx="685800" cy="179614"/>
          </a:xfrm>
          <a:prstGeom prst="rect">
            <a:avLst/>
          </a:prstGeom>
        </p:spPr>
      </p:pic>
      <p:sp>
        <p:nvSpPr>
          <p:cNvPr id="23" name="Background"/>
          <p:cNvSpPr/>
          <p:nvPr/>
        </p:nvSpPr>
        <p:spPr>
          <a:xfrm>
            <a:off x="7315200" y="1361440"/>
            <a:ext cx="685800" cy="714022"/>
          </a:xfrm>
          <a:prstGeom prst="rect">
            <a:avLst/>
          </a:prstGeom>
          <a:solidFill>
            <a:srgbClr val="EEF2F7"/>
          </a:solidFill>
        </p:spPr>
      </p:sp>
      <p:sp>
        <p:nvSpPr>
          <p:cNvPr id="24" name="Border"/>
          <p:cNvSpPr/>
          <p:nvPr/>
        </p:nvSpPr>
        <p:spPr>
          <a:xfrm>
            <a:off x="7315200" y="1361440"/>
            <a:ext cx="685800" cy="714022"/>
          </a:xfrm>
          <a:prstGeom prst="rect">
            <a:avLst/>
          </a:prstGeom>
          <a:noFill/>
          <a:ln w="9525">
            <a:solidFill>
              <a:srgbClr val="CCCCCC"/>
            </a:solidFill>
          </a:ln>
        </p:spPr>
      </p:sp>
      <p:pic>
        <p:nvPicPr>
          <p:cNvPr id="25" name="Image"/>
          <p:cNvPicPr>
            <a:picLocks noChangeAspect="1"/>
          </p:cNvPicPr>
          <p:nvPr/>
        </p:nvPicPr>
        <p:blipFill>
          <a:blip r:embed="rId7"/>
          <a:stretch>
            <a:fillRect/>
          </a:stretch>
        </p:blipFill>
        <p:spPr>
          <a:xfrm>
            <a:off x="7315200" y="1660230"/>
            <a:ext cx="685800" cy="116443"/>
          </a:xfrm>
          <a:prstGeom prst="rect">
            <a:avLst/>
          </a:prstGeom>
        </p:spPr>
      </p:pic>
      <p:sp>
        <p:nvSpPr>
          <p:cNvPr id="26" name="Background"/>
          <p:cNvSpPr/>
          <p:nvPr/>
        </p:nvSpPr>
        <p:spPr>
          <a:xfrm>
            <a:off x="8001000" y="1361440"/>
            <a:ext cx="685800" cy="714022"/>
          </a:xfrm>
          <a:prstGeom prst="rect">
            <a:avLst/>
          </a:prstGeom>
          <a:solidFill>
            <a:srgbClr val="EEF2F7"/>
          </a:solidFill>
        </p:spPr>
      </p:sp>
      <p:sp>
        <p:nvSpPr>
          <p:cNvPr id="27" name="Border"/>
          <p:cNvSpPr/>
          <p:nvPr/>
        </p:nvSpPr>
        <p:spPr>
          <a:xfrm>
            <a:off x="8001000" y="1361440"/>
            <a:ext cx="685800" cy="714022"/>
          </a:xfrm>
          <a:prstGeom prst="rect">
            <a:avLst/>
          </a:prstGeom>
          <a:noFill/>
          <a:ln w="9525">
            <a:solidFill>
              <a:srgbClr val="CCCCCC"/>
            </a:solidFill>
          </a:ln>
        </p:spPr>
      </p:sp>
      <p:pic>
        <p:nvPicPr>
          <p:cNvPr id="28" name="Image"/>
          <p:cNvPicPr>
            <a:picLocks noChangeAspect="1"/>
          </p:cNvPicPr>
          <p:nvPr/>
        </p:nvPicPr>
        <p:blipFill>
          <a:blip r:embed="rId8"/>
          <a:stretch>
            <a:fillRect/>
          </a:stretch>
        </p:blipFill>
        <p:spPr>
          <a:xfrm>
            <a:off x="8001000" y="1649514"/>
            <a:ext cx="685800" cy="137874"/>
          </a:xfrm>
          <a:prstGeom prst="rect">
            <a:avLst/>
          </a:prstGeom>
        </p:spPr>
      </p:pic>
      <p:sp>
        <p:nvSpPr>
          <p:cNvPr id="29" name="Background"/>
          <p:cNvSpPr/>
          <p:nvPr/>
        </p:nvSpPr>
        <p:spPr>
          <a:xfrm>
            <a:off x="457200" y="2075462"/>
            <a:ext cx="1371600" cy="357011"/>
          </a:xfrm>
          <a:prstGeom prst="rect">
            <a:avLst/>
          </a:prstGeom>
          <a:solidFill>
            <a:srgbClr val="193338"/>
          </a:solidFill>
        </p:spPr>
      </p:sp>
      <p:sp>
        <p:nvSpPr>
          <p:cNvPr id="30" name="Border"/>
          <p:cNvSpPr/>
          <p:nvPr/>
        </p:nvSpPr>
        <p:spPr>
          <a:xfrm>
            <a:off x="457200" y="2075462"/>
            <a:ext cx="1371600" cy="357011"/>
          </a:xfrm>
          <a:prstGeom prst="rect">
            <a:avLst/>
          </a:prstGeom>
          <a:noFill/>
          <a:ln w="9525">
            <a:solidFill>
              <a:srgbClr val="CCCCCC"/>
            </a:solidFill>
          </a:ln>
        </p:spPr>
      </p:sp>
      <p:sp>
        <p:nvSpPr>
          <p:cNvPr id="31" name="Text Block"/>
          <p:cNvSpPr txBox="1"/>
          <p:nvPr/>
        </p:nvSpPr>
        <p:spPr>
          <a:xfrm>
            <a:off x="457200" y="2075462"/>
            <a:ext cx="1371600" cy="357011"/>
          </a:xfrm>
          <a:prstGeom prst="rect">
            <a:avLst/>
          </a:prstGeom>
          <a:noFill/>
        </p:spPr>
        <p:txBody>
          <a:bodyPr wrap="square" lIns="91440" tIns="45720" rIns="91440" bIns="45720" anchor="ctr"/>
          <a:lstStyle/>
          <a:p>
            <a:pPr algn="ctr">
              <a:buNone/>
            </a:pPr>
            <a:r>
              <a:rPr lang="en-US" sz="750" b="1" dirty="0">
                <a:solidFill>
                  <a:srgbClr val="FFFFFF"/>
                </a:solidFill>
                <a:latin typeface="Calibri"/>
                <a:cs typeface="Calibri"/>
              </a:rPr>
              <a:t>EDR / XDR</a:t>
            </a:r>
            <a:endParaRPr lang="en-US" sz="750"/>
          </a:p>
        </p:txBody>
      </p:sp>
      <p:sp>
        <p:nvSpPr>
          <p:cNvPr id="32" name="Background"/>
          <p:cNvSpPr/>
          <p:nvPr/>
        </p:nvSpPr>
        <p:spPr>
          <a:xfrm>
            <a:off x="1828800" y="2075462"/>
            <a:ext cx="1371600" cy="357011"/>
          </a:xfrm>
          <a:prstGeom prst="rect">
            <a:avLst/>
          </a:prstGeom>
          <a:solidFill>
            <a:srgbClr val="E8F5EF"/>
          </a:solidFill>
        </p:spPr>
      </p:sp>
      <p:sp>
        <p:nvSpPr>
          <p:cNvPr id="33" name="Border"/>
          <p:cNvSpPr/>
          <p:nvPr/>
        </p:nvSpPr>
        <p:spPr>
          <a:xfrm>
            <a:off x="1828800" y="2075462"/>
            <a:ext cx="1371600" cy="357011"/>
          </a:xfrm>
          <a:prstGeom prst="rect">
            <a:avLst/>
          </a:prstGeom>
          <a:noFill/>
          <a:ln w="9525">
            <a:solidFill>
              <a:srgbClr val="DDDDDD"/>
            </a:solidFill>
          </a:ln>
        </p:spPr>
      </p:sp>
      <p:sp>
        <p:nvSpPr>
          <p:cNvPr id="34" name="Text Block"/>
          <p:cNvSpPr txBox="1"/>
          <p:nvPr/>
        </p:nvSpPr>
        <p:spPr>
          <a:xfrm>
            <a:off x="1828800" y="2075462"/>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Defender XDR</a:t>
            </a:r>
            <a:endParaRPr lang="en-US" sz="750"/>
          </a:p>
        </p:txBody>
      </p:sp>
      <p:sp>
        <p:nvSpPr>
          <p:cNvPr id="35" name="Background"/>
          <p:cNvSpPr/>
          <p:nvPr/>
        </p:nvSpPr>
        <p:spPr>
          <a:xfrm>
            <a:off x="3200400" y="2075462"/>
            <a:ext cx="1371600" cy="357011"/>
          </a:xfrm>
          <a:prstGeom prst="rect">
            <a:avLst/>
          </a:prstGeom>
          <a:solidFill>
            <a:srgbClr val="E8F5EF"/>
          </a:solidFill>
        </p:spPr>
      </p:sp>
      <p:sp>
        <p:nvSpPr>
          <p:cNvPr id="36" name="Border"/>
          <p:cNvSpPr/>
          <p:nvPr/>
        </p:nvSpPr>
        <p:spPr>
          <a:xfrm>
            <a:off x="3200400" y="2075462"/>
            <a:ext cx="1371600" cy="357011"/>
          </a:xfrm>
          <a:prstGeom prst="rect">
            <a:avLst/>
          </a:prstGeom>
          <a:noFill/>
          <a:ln w="9525">
            <a:solidFill>
              <a:srgbClr val="DDDDDD"/>
            </a:solidFill>
          </a:ln>
        </p:spPr>
      </p:sp>
      <p:sp>
        <p:nvSpPr>
          <p:cNvPr id="37" name="Text Block"/>
          <p:cNvSpPr txBox="1"/>
          <p:nvPr/>
        </p:nvSpPr>
        <p:spPr>
          <a:xfrm>
            <a:off x="3200400" y="2075462"/>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Falcon EDR</a:t>
            </a:r>
            <a:endParaRPr lang="en-US" sz="750"/>
          </a:p>
        </p:txBody>
      </p:sp>
      <p:sp>
        <p:nvSpPr>
          <p:cNvPr id="38" name="Background"/>
          <p:cNvSpPr/>
          <p:nvPr/>
        </p:nvSpPr>
        <p:spPr>
          <a:xfrm>
            <a:off x="4572000" y="2075462"/>
            <a:ext cx="1371600" cy="357011"/>
          </a:xfrm>
          <a:prstGeom prst="rect">
            <a:avLst/>
          </a:prstGeom>
          <a:solidFill>
            <a:srgbClr val="E8F5EF"/>
          </a:solidFill>
        </p:spPr>
      </p:sp>
      <p:sp>
        <p:nvSpPr>
          <p:cNvPr id="39" name="Border"/>
          <p:cNvSpPr/>
          <p:nvPr/>
        </p:nvSpPr>
        <p:spPr>
          <a:xfrm>
            <a:off x="4572000" y="2075462"/>
            <a:ext cx="1371600" cy="357011"/>
          </a:xfrm>
          <a:prstGeom prst="rect">
            <a:avLst/>
          </a:prstGeom>
          <a:noFill/>
          <a:ln w="9525">
            <a:solidFill>
              <a:srgbClr val="DDDDDD"/>
            </a:solidFill>
          </a:ln>
        </p:spPr>
      </p:sp>
      <p:sp>
        <p:nvSpPr>
          <p:cNvPr id="40" name="Text Block"/>
          <p:cNvSpPr txBox="1"/>
          <p:nvPr/>
        </p:nvSpPr>
        <p:spPr>
          <a:xfrm>
            <a:off x="4572000" y="2075462"/>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Cortex XDR</a:t>
            </a:r>
            <a:endParaRPr lang="en-US" sz="750"/>
          </a:p>
        </p:txBody>
      </p:sp>
      <p:sp>
        <p:nvSpPr>
          <p:cNvPr id="41" name="Background"/>
          <p:cNvSpPr/>
          <p:nvPr/>
        </p:nvSpPr>
        <p:spPr>
          <a:xfrm>
            <a:off x="5943600" y="2075462"/>
            <a:ext cx="685800" cy="357011"/>
          </a:xfrm>
          <a:prstGeom prst="rect">
            <a:avLst/>
          </a:prstGeom>
          <a:solidFill>
            <a:srgbClr val="E8F5EF"/>
          </a:solidFill>
        </p:spPr>
      </p:sp>
      <p:sp>
        <p:nvSpPr>
          <p:cNvPr id="42" name="Border"/>
          <p:cNvSpPr/>
          <p:nvPr/>
        </p:nvSpPr>
        <p:spPr>
          <a:xfrm>
            <a:off x="5943600" y="2075462"/>
            <a:ext cx="685800" cy="357011"/>
          </a:xfrm>
          <a:prstGeom prst="rect">
            <a:avLst/>
          </a:prstGeom>
          <a:noFill/>
          <a:ln w="9525">
            <a:solidFill>
              <a:srgbClr val="DDDDDD"/>
            </a:solidFill>
          </a:ln>
        </p:spPr>
      </p:sp>
      <p:sp>
        <p:nvSpPr>
          <p:cNvPr id="43" name="Text Block"/>
          <p:cNvSpPr txBox="1"/>
          <p:nvPr/>
        </p:nvSpPr>
        <p:spPr>
          <a:xfrm>
            <a:off x="5943600" y="2075462"/>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FortiEDR</a:t>
            </a:r>
            <a:endParaRPr lang="en-US" sz="750"/>
          </a:p>
        </p:txBody>
      </p:sp>
      <p:sp>
        <p:nvSpPr>
          <p:cNvPr id="44" name="Background"/>
          <p:cNvSpPr/>
          <p:nvPr/>
        </p:nvSpPr>
        <p:spPr>
          <a:xfrm>
            <a:off x="6629400" y="2075462"/>
            <a:ext cx="685800" cy="357011"/>
          </a:xfrm>
          <a:prstGeom prst="rect">
            <a:avLst/>
          </a:prstGeom>
          <a:solidFill>
            <a:srgbClr val="F5F5F5"/>
          </a:solidFill>
        </p:spPr>
      </p:sp>
      <p:sp>
        <p:nvSpPr>
          <p:cNvPr id="45" name="Border"/>
          <p:cNvSpPr/>
          <p:nvPr/>
        </p:nvSpPr>
        <p:spPr>
          <a:xfrm>
            <a:off x="6629400" y="2075462"/>
            <a:ext cx="685800" cy="357011"/>
          </a:xfrm>
          <a:prstGeom prst="rect">
            <a:avLst/>
          </a:prstGeom>
          <a:noFill/>
          <a:ln w="9525">
            <a:solidFill>
              <a:srgbClr val="DDDDDD"/>
            </a:solidFill>
          </a:ln>
        </p:spPr>
      </p:sp>
      <p:sp>
        <p:nvSpPr>
          <p:cNvPr id="46" name="Text Block"/>
          <p:cNvSpPr txBox="1"/>
          <p:nvPr/>
        </p:nvSpPr>
        <p:spPr>
          <a:xfrm>
            <a:off x="6629400" y="2075462"/>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None</a:t>
            </a:r>
            <a:endParaRPr lang="en-US" sz="750"/>
          </a:p>
        </p:txBody>
      </p:sp>
      <p:sp>
        <p:nvSpPr>
          <p:cNvPr id="47" name="Background"/>
          <p:cNvSpPr/>
          <p:nvPr/>
        </p:nvSpPr>
        <p:spPr>
          <a:xfrm>
            <a:off x="7315200" y="2075462"/>
            <a:ext cx="685800" cy="357011"/>
          </a:xfrm>
          <a:prstGeom prst="rect">
            <a:avLst/>
          </a:prstGeom>
          <a:solidFill>
            <a:srgbClr val="E8F5EF"/>
          </a:solidFill>
        </p:spPr>
      </p:sp>
      <p:sp>
        <p:nvSpPr>
          <p:cNvPr id="48" name="Border"/>
          <p:cNvSpPr/>
          <p:nvPr/>
        </p:nvSpPr>
        <p:spPr>
          <a:xfrm>
            <a:off x="7315200" y="2075462"/>
            <a:ext cx="685800" cy="357011"/>
          </a:xfrm>
          <a:prstGeom prst="rect">
            <a:avLst/>
          </a:prstGeom>
          <a:noFill/>
          <a:ln w="9525">
            <a:solidFill>
              <a:srgbClr val="DDDDDD"/>
            </a:solidFill>
          </a:ln>
        </p:spPr>
      </p:sp>
      <p:sp>
        <p:nvSpPr>
          <p:cNvPr id="49" name="Text Block"/>
          <p:cNvSpPr txBox="1"/>
          <p:nvPr/>
        </p:nvSpPr>
        <p:spPr>
          <a:xfrm>
            <a:off x="7315200" y="2075462"/>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Singularity XDR</a:t>
            </a:r>
            <a:endParaRPr lang="en-US" sz="750"/>
          </a:p>
        </p:txBody>
      </p:sp>
      <p:sp>
        <p:nvSpPr>
          <p:cNvPr id="50" name="Background"/>
          <p:cNvSpPr/>
          <p:nvPr/>
        </p:nvSpPr>
        <p:spPr>
          <a:xfrm>
            <a:off x="8001000" y="2075462"/>
            <a:ext cx="685800" cy="357011"/>
          </a:xfrm>
          <a:prstGeom prst="rect">
            <a:avLst/>
          </a:prstGeom>
          <a:solidFill>
            <a:srgbClr val="F5F5F5"/>
          </a:solidFill>
        </p:spPr>
      </p:sp>
      <p:sp>
        <p:nvSpPr>
          <p:cNvPr id="51" name="Border"/>
          <p:cNvSpPr/>
          <p:nvPr/>
        </p:nvSpPr>
        <p:spPr>
          <a:xfrm>
            <a:off x="8001000" y="2075462"/>
            <a:ext cx="685800" cy="357011"/>
          </a:xfrm>
          <a:prstGeom prst="rect">
            <a:avLst/>
          </a:prstGeom>
          <a:noFill/>
          <a:ln w="9525">
            <a:solidFill>
              <a:srgbClr val="DDDDDD"/>
            </a:solidFill>
          </a:ln>
        </p:spPr>
      </p:sp>
      <p:sp>
        <p:nvSpPr>
          <p:cNvPr id="52" name="Text Block"/>
          <p:cNvSpPr txBox="1"/>
          <p:nvPr/>
        </p:nvSpPr>
        <p:spPr>
          <a:xfrm>
            <a:off x="8001000" y="2075462"/>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N/A</a:t>
            </a:r>
            <a:endParaRPr lang="en-US" sz="750"/>
          </a:p>
        </p:txBody>
      </p:sp>
      <p:sp>
        <p:nvSpPr>
          <p:cNvPr id="53" name="Background"/>
          <p:cNvSpPr/>
          <p:nvPr/>
        </p:nvSpPr>
        <p:spPr>
          <a:xfrm>
            <a:off x="457200" y="2432473"/>
            <a:ext cx="1371600" cy="357011"/>
          </a:xfrm>
          <a:prstGeom prst="rect">
            <a:avLst/>
          </a:prstGeom>
          <a:solidFill>
            <a:srgbClr val="193338"/>
          </a:solidFill>
        </p:spPr>
      </p:sp>
      <p:sp>
        <p:nvSpPr>
          <p:cNvPr id="54" name="Border"/>
          <p:cNvSpPr/>
          <p:nvPr/>
        </p:nvSpPr>
        <p:spPr>
          <a:xfrm>
            <a:off x="457200" y="2432473"/>
            <a:ext cx="1371600" cy="357011"/>
          </a:xfrm>
          <a:prstGeom prst="rect">
            <a:avLst/>
          </a:prstGeom>
          <a:noFill/>
          <a:ln w="9525">
            <a:solidFill>
              <a:srgbClr val="CCCCCC"/>
            </a:solidFill>
          </a:ln>
        </p:spPr>
      </p:sp>
      <p:sp>
        <p:nvSpPr>
          <p:cNvPr id="55" name="Text Block"/>
          <p:cNvSpPr txBox="1"/>
          <p:nvPr/>
        </p:nvSpPr>
        <p:spPr>
          <a:xfrm>
            <a:off x="457200" y="2432473"/>
            <a:ext cx="1371600" cy="357011"/>
          </a:xfrm>
          <a:prstGeom prst="rect">
            <a:avLst/>
          </a:prstGeom>
          <a:noFill/>
        </p:spPr>
        <p:txBody>
          <a:bodyPr wrap="square" lIns="91440" tIns="45720" rIns="91440" bIns="45720" anchor="ctr"/>
          <a:lstStyle/>
          <a:p>
            <a:pPr algn="ctr">
              <a:buNone/>
            </a:pPr>
            <a:r>
              <a:rPr lang="en-US" sz="750" b="1" dirty="0">
                <a:solidFill>
                  <a:srgbClr val="FFFFFF"/>
                </a:solidFill>
                <a:latin typeface="Calibri"/>
                <a:cs typeface="Calibri"/>
              </a:rPr>
              <a:t>Identity / PAM</a:t>
            </a:r>
            <a:endParaRPr lang="en-US" sz="750"/>
          </a:p>
        </p:txBody>
      </p:sp>
      <p:sp>
        <p:nvSpPr>
          <p:cNvPr id="56" name="Background"/>
          <p:cNvSpPr/>
          <p:nvPr/>
        </p:nvSpPr>
        <p:spPr>
          <a:xfrm>
            <a:off x="1828800" y="2432473"/>
            <a:ext cx="1371600" cy="357011"/>
          </a:xfrm>
          <a:prstGeom prst="rect">
            <a:avLst/>
          </a:prstGeom>
          <a:solidFill>
            <a:srgbClr val="E8F5EF"/>
          </a:solidFill>
        </p:spPr>
      </p:sp>
      <p:sp>
        <p:nvSpPr>
          <p:cNvPr id="57" name="Border"/>
          <p:cNvSpPr/>
          <p:nvPr/>
        </p:nvSpPr>
        <p:spPr>
          <a:xfrm>
            <a:off x="1828800" y="2432473"/>
            <a:ext cx="1371600" cy="357011"/>
          </a:xfrm>
          <a:prstGeom prst="rect">
            <a:avLst/>
          </a:prstGeom>
          <a:noFill/>
          <a:ln w="9525">
            <a:solidFill>
              <a:srgbClr val="DDDDDD"/>
            </a:solidFill>
          </a:ln>
        </p:spPr>
      </p:sp>
      <p:sp>
        <p:nvSpPr>
          <p:cNvPr id="58" name="Text Block"/>
          <p:cNvSpPr txBox="1"/>
          <p:nvPr/>
        </p:nvSpPr>
        <p:spPr>
          <a:xfrm>
            <a:off x="1828800" y="2432473"/>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Entra ID + Gov</a:t>
            </a:r>
            <a:endParaRPr lang="en-US" sz="750"/>
          </a:p>
        </p:txBody>
      </p:sp>
      <p:sp>
        <p:nvSpPr>
          <p:cNvPr id="59" name="Background"/>
          <p:cNvSpPr/>
          <p:nvPr/>
        </p:nvSpPr>
        <p:spPr>
          <a:xfrm>
            <a:off x="3200400" y="2432473"/>
            <a:ext cx="1371600" cy="357011"/>
          </a:xfrm>
          <a:prstGeom prst="rect">
            <a:avLst/>
          </a:prstGeom>
          <a:solidFill>
            <a:srgbClr val="E8F5EF"/>
          </a:solidFill>
        </p:spPr>
      </p:sp>
      <p:sp>
        <p:nvSpPr>
          <p:cNvPr id="60" name="Border"/>
          <p:cNvSpPr/>
          <p:nvPr/>
        </p:nvSpPr>
        <p:spPr>
          <a:xfrm>
            <a:off x="3200400" y="2432473"/>
            <a:ext cx="1371600" cy="357011"/>
          </a:xfrm>
          <a:prstGeom prst="rect">
            <a:avLst/>
          </a:prstGeom>
          <a:noFill/>
          <a:ln w="9525">
            <a:solidFill>
              <a:srgbClr val="DDDDDD"/>
            </a:solidFill>
          </a:ln>
        </p:spPr>
      </p:sp>
      <p:sp>
        <p:nvSpPr>
          <p:cNvPr id="61" name="Text Block"/>
          <p:cNvSpPr txBox="1"/>
          <p:nvPr/>
        </p:nvSpPr>
        <p:spPr>
          <a:xfrm>
            <a:off x="3200400" y="2432473"/>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Falcon ID + PAM</a:t>
            </a:r>
            <a:endParaRPr lang="en-US" sz="750"/>
          </a:p>
        </p:txBody>
      </p:sp>
      <p:sp>
        <p:nvSpPr>
          <p:cNvPr id="62" name="Background"/>
          <p:cNvSpPr/>
          <p:nvPr/>
        </p:nvSpPr>
        <p:spPr>
          <a:xfrm>
            <a:off x="4572000" y="2432473"/>
            <a:ext cx="1371600" cy="357011"/>
          </a:xfrm>
          <a:prstGeom prst="rect">
            <a:avLst/>
          </a:prstGeom>
          <a:solidFill>
            <a:srgbClr val="FFF8E1"/>
          </a:solidFill>
        </p:spPr>
      </p:sp>
      <p:sp>
        <p:nvSpPr>
          <p:cNvPr id="63" name="Border"/>
          <p:cNvSpPr/>
          <p:nvPr/>
        </p:nvSpPr>
        <p:spPr>
          <a:xfrm>
            <a:off x="4572000" y="2432473"/>
            <a:ext cx="1371600" cy="357011"/>
          </a:xfrm>
          <a:prstGeom prst="rect">
            <a:avLst/>
          </a:prstGeom>
          <a:noFill/>
          <a:ln w="9525">
            <a:solidFill>
              <a:srgbClr val="DDDDDD"/>
            </a:solidFill>
          </a:ln>
        </p:spPr>
      </p:sp>
      <p:sp>
        <p:nvSpPr>
          <p:cNvPr id="64" name="Text Block"/>
          <p:cNvSpPr txBox="1"/>
          <p:nvPr/>
        </p:nvSpPr>
        <p:spPr>
          <a:xfrm>
            <a:off x="4572000" y="2432473"/>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CIEM only</a:t>
            </a:r>
            <a:endParaRPr lang="en-US" sz="750"/>
          </a:p>
        </p:txBody>
      </p:sp>
      <p:sp>
        <p:nvSpPr>
          <p:cNvPr id="65" name="Background"/>
          <p:cNvSpPr/>
          <p:nvPr/>
        </p:nvSpPr>
        <p:spPr>
          <a:xfrm>
            <a:off x="5943600" y="2432473"/>
            <a:ext cx="685800" cy="357011"/>
          </a:xfrm>
          <a:prstGeom prst="rect">
            <a:avLst/>
          </a:prstGeom>
          <a:solidFill>
            <a:srgbClr val="FFF8E1"/>
          </a:solidFill>
        </p:spPr>
      </p:sp>
      <p:sp>
        <p:nvSpPr>
          <p:cNvPr id="66" name="Border"/>
          <p:cNvSpPr/>
          <p:nvPr/>
        </p:nvSpPr>
        <p:spPr>
          <a:xfrm>
            <a:off x="5943600" y="2432473"/>
            <a:ext cx="685800" cy="357011"/>
          </a:xfrm>
          <a:prstGeom prst="rect">
            <a:avLst/>
          </a:prstGeom>
          <a:noFill/>
          <a:ln w="9525">
            <a:solidFill>
              <a:srgbClr val="DDDDDD"/>
            </a:solidFill>
          </a:ln>
        </p:spPr>
      </p:sp>
      <p:sp>
        <p:nvSpPr>
          <p:cNvPr id="67" name="Text Block"/>
          <p:cNvSpPr txBox="1"/>
          <p:nvPr/>
        </p:nvSpPr>
        <p:spPr>
          <a:xfrm>
            <a:off x="5943600" y="2432473"/>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FortiAuth+PAM</a:t>
            </a:r>
            <a:endParaRPr lang="en-US" sz="750"/>
          </a:p>
        </p:txBody>
      </p:sp>
      <p:sp>
        <p:nvSpPr>
          <p:cNvPr id="68" name="Background"/>
          <p:cNvSpPr/>
          <p:nvPr/>
        </p:nvSpPr>
        <p:spPr>
          <a:xfrm>
            <a:off x="6629400" y="2432473"/>
            <a:ext cx="685800" cy="357011"/>
          </a:xfrm>
          <a:prstGeom prst="rect">
            <a:avLst/>
          </a:prstGeom>
          <a:solidFill>
            <a:srgbClr val="F5F5F5"/>
          </a:solidFill>
        </p:spPr>
      </p:sp>
      <p:sp>
        <p:nvSpPr>
          <p:cNvPr id="69" name="Border"/>
          <p:cNvSpPr/>
          <p:nvPr/>
        </p:nvSpPr>
        <p:spPr>
          <a:xfrm>
            <a:off x="6629400" y="2432473"/>
            <a:ext cx="685800" cy="357011"/>
          </a:xfrm>
          <a:prstGeom prst="rect">
            <a:avLst/>
          </a:prstGeom>
          <a:noFill/>
          <a:ln w="9525">
            <a:solidFill>
              <a:srgbClr val="DDDDDD"/>
            </a:solidFill>
          </a:ln>
        </p:spPr>
      </p:sp>
      <p:sp>
        <p:nvSpPr>
          <p:cNvPr id="70" name="Text Block"/>
          <p:cNvSpPr txBox="1"/>
          <p:nvPr/>
        </p:nvSpPr>
        <p:spPr>
          <a:xfrm>
            <a:off x="6629400" y="2432473"/>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None</a:t>
            </a:r>
            <a:endParaRPr lang="en-US" sz="750"/>
          </a:p>
        </p:txBody>
      </p:sp>
      <p:sp>
        <p:nvSpPr>
          <p:cNvPr id="71" name="Background"/>
          <p:cNvSpPr/>
          <p:nvPr/>
        </p:nvSpPr>
        <p:spPr>
          <a:xfrm>
            <a:off x="7315200" y="2432473"/>
            <a:ext cx="685800" cy="357011"/>
          </a:xfrm>
          <a:prstGeom prst="rect">
            <a:avLst/>
          </a:prstGeom>
          <a:solidFill>
            <a:srgbClr val="FFF8E1"/>
          </a:solidFill>
        </p:spPr>
      </p:sp>
      <p:sp>
        <p:nvSpPr>
          <p:cNvPr id="72" name="Border"/>
          <p:cNvSpPr/>
          <p:nvPr/>
        </p:nvSpPr>
        <p:spPr>
          <a:xfrm>
            <a:off x="7315200" y="2432473"/>
            <a:ext cx="685800" cy="357011"/>
          </a:xfrm>
          <a:prstGeom prst="rect">
            <a:avLst/>
          </a:prstGeom>
          <a:noFill/>
          <a:ln w="9525">
            <a:solidFill>
              <a:srgbClr val="DDDDDD"/>
            </a:solidFill>
          </a:ln>
        </p:spPr>
      </p:sp>
      <p:sp>
        <p:nvSpPr>
          <p:cNvPr id="73" name="Text Block"/>
          <p:cNvSpPr txBox="1"/>
          <p:nvPr/>
        </p:nvSpPr>
        <p:spPr>
          <a:xfrm>
            <a:off x="7315200" y="2432473"/>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ITDR only</a:t>
            </a:r>
            <a:endParaRPr lang="en-US" sz="750"/>
          </a:p>
        </p:txBody>
      </p:sp>
      <p:sp>
        <p:nvSpPr>
          <p:cNvPr id="74" name="Background"/>
          <p:cNvSpPr/>
          <p:nvPr/>
        </p:nvSpPr>
        <p:spPr>
          <a:xfrm>
            <a:off x="8001000" y="2432473"/>
            <a:ext cx="685800" cy="357011"/>
          </a:xfrm>
          <a:prstGeom prst="rect">
            <a:avLst/>
          </a:prstGeom>
          <a:solidFill>
            <a:srgbClr val="E8F5EF"/>
          </a:solidFill>
        </p:spPr>
      </p:sp>
      <p:sp>
        <p:nvSpPr>
          <p:cNvPr id="75" name="Border"/>
          <p:cNvSpPr/>
          <p:nvPr/>
        </p:nvSpPr>
        <p:spPr>
          <a:xfrm>
            <a:off x="8001000" y="2432473"/>
            <a:ext cx="685800" cy="357011"/>
          </a:xfrm>
          <a:prstGeom prst="rect">
            <a:avLst/>
          </a:prstGeom>
          <a:noFill/>
          <a:ln w="9525">
            <a:solidFill>
              <a:srgbClr val="DDDDDD"/>
            </a:solidFill>
          </a:ln>
        </p:spPr>
      </p:sp>
      <p:sp>
        <p:nvSpPr>
          <p:cNvPr id="76" name="Text Block"/>
          <p:cNvSpPr txBox="1"/>
          <p:nvPr/>
        </p:nvSpPr>
        <p:spPr>
          <a:xfrm>
            <a:off x="8001000" y="2432473"/>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PAM + Identity</a:t>
            </a:r>
            <a:endParaRPr lang="en-US" sz="750"/>
          </a:p>
        </p:txBody>
      </p:sp>
      <p:sp>
        <p:nvSpPr>
          <p:cNvPr id="77" name="Background"/>
          <p:cNvSpPr/>
          <p:nvPr/>
        </p:nvSpPr>
        <p:spPr>
          <a:xfrm>
            <a:off x="457200" y="2789484"/>
            <a:ext cx="1371600" cy="357011"/>
          </a:xfrm>
          <a:prstGeom prst="rect">
            <a:avLst/>
          </a:prstGeom>
          <a:solidFill>
            <a:srgbClr val="193338"/>
          </a:solidFill>
        </p:spPr>
      </p:sp>
      <p:sp>
        <p:nvSpPr>
          <p:cNvPr id="78" name="Border"/>
          <p:cNvSpPr/>
          <p:nvPr/>
        </p:nvSpPr>
        <p:spPr>
          <a:xfrm>
            <a:off x="457200" y="2789484"/>
            <a:ext cx="1371600" cy="357011"/>
          </a:xfrm>
          <a:prstGeom prst="rect">
            <a:avLst/>
          </a:prstGeom>
          <a:noFill/>
          <a:ln w="9525">
            <a:solidFill>
              <a:srgbClr val="CCCCCC"/>
            </a:solidFill>
          </a:ln>
        </p:spPr>
      </p:sp>
      <p:sp>
        <p:nvSpPr>
          <p:cNvPr id="79" name="Text Block"/>
          <p:cNvSpPr txBox="1"/>
          <p:nvPr/>
        </p:nvSpPr>
        <p:spPr>
          <a:xfrm>
            <a:off x="457200" y="2789484"/>
            <a:ext cx="1371600" cy="357011"/>
          </a:xfrm>
          <a:prstGeom prst="rect">
            <a:avLst/>
          </a:prstGeom>
          <a:noFill/>
        </p:spPr>
        <p:txBody>
          <a:bodyPr wrap="square" lIns="91440" tIns="45720" rIns="91440" bIns="45720" anchor="ctr"/>
          <a:lstStyle/>
          <a:p>
            <a:pPr algn="ctr">
              <a:buNone/>
            </a:pPr>
            <a:r>
              <a:rPr lang="en-US" sz="750" b="1" dirty="0">
                <a:solidFill>
                  <a:srgbClr val="FFFFFF"/>
                </a:solidFill>
                <a:latin typeface="Calibri"/>
                <a:cs typeface="Calibri"/>
              </a:rPr>
              <a:t>Cloud / CNAPP</a:t>
            </a:r>
            <a:endParaRPr lang="en-US" sz="750"/>
          </a:p>
        </p:txBody>
      </p:sp>
      <p:sp>
        <p:nvSpPr>
          <p:cNvPr id="80" name="Background"/>
          <p:cNvSpPr/>
          <p:nvPr/>
        </p:nvSpPr>
        <p:spPr>
          <a:xfrm>
            <a:off x="1828800" y="2789484"/>
            <a:ext cx="1371600" cy="357011"/>
          </a:xfrm>
          <a:prstGeom prst="rect">
            <a:avLst/>
          </a:prstGeom>
          <a:solidFill>
            <a:srgbClr val="E8F5EF"/>
          </a:solidFill>
        </p:spPr>
      </p:sp>
      <p:sp>
        <p:nvSpPr>
          <p:cNvPr id="81" name="Border"/>
          <p:cNvSpPr/>
          <p:nvPr/>
        </p:nvSpPr>
        <p:spPr>
          <a:xfrm>
            <a:off x="1828800" y="2789484"/>
            <a:ext cx="1371600" cy="357011"/>
          </a:xfrm>
          <a:prstGeom prst="rect">
            <a:avLst/>
          </a:prstGeom>
          <a:noFill/>
          <a:ln w="9525">
            <a:solidFill>
              <a:srgbClr val="DDDDDD"/>
            </a:solidFill>
          </a:ln>
        </p:spPr>
      </p:sp>
      <p:sp>
        <p:nvSpPr>
          <p:cNvPr id="82" name="Text Block"/>
          <p:cNvSpPr txBox="1"/>
          <p:nvPr/>
        </p:nvSpPr>
        <p:spPr>
          <a:xfrm>
            <a:off x="1828800" y="2789484"/>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Defender for Cloud</a:t>
            </a:r>
            <a:endParaRPr lang="en-US" sz="750"/>
          </a:p>
        </p:txBody>
      </p:sp>
      <p:sp>
        <p:nvSpPr>
          <p:cNvPr id="83" name="Background"/>
          <p:cNvSpPr/>
          <p:nvPr/>
        </p:nvSpPr>
        <p:spPr>
          <a:xfrm>
            <a:off x="3200400" y="2789484"/>
            <a:ext cx="1371600" cy="357011"/>
          </a:xfrm>
          <a:prstGeom prst="rect">
            <a:avLst/>
          </a:prstGeom>
          <a:solidFill>
            <a:srgbClr val="E8F5EF"/>
          </a:solidFill>
        </p:spPr>
      </p:sp>
      <p:sp>
        <p:nvSpPr>
          <p:cNvPr id="84" name="Border"/>
          <p:cNvSpPr/>
          <p:nvPr/>
        </p:nvSpPr>
        <p:spPr>
          <a:xfrm>
            <a:off x="3200400" y="2789484"/>
            <a:ext cx="1371600" cy="357011"/>
          </a:xfrm>
          <a:prstGeom prst="rect">
            <a:avLst/>
          </a:prstGeom>
          <a:noFill/>
          <a:ln w="9525">
            <a:solidFill>
              <a:srgbClr val="DDDDDD"/>
            </a:solidFill>
          </a:ln>
        </p:spPr>
      </p:sp>
      <p:sp>
        <p:nvSpPr>
          <p:cNvPr id="85" name="Text Block"/>
          <p:cNvSpPr txBox="1"/>
          <p:nvPr/>
        </p:nvSpPr>
        <p:spPr>
          <a:xfrm>
            <a:off x="3200400" y="2789484"/>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Falcon Cloud Sec</a:t>
            </a:r>
            <a:endParaRPr lang="en-US" sz="750"/>
          </a:p>
        </p:txBody>
      </p:sp>
      <p:sp>
        <p:nvSpPr>
          <p:cNvPr id="86" name="Background"/>
          <p:cNvSpPr/>
          <p:nvPr/>
        </p:nvSpPr>
        <p:spPr>
          <a:xfrm>
            <a:off x="4572000" y="2789484"/>
            <a:ext cx="1371600" cy="357011"/>
          </a:xfrm>
          <a:prstGeom prst="rect">
            <a:avLst/>
          </a:prstGeom>
          <a:solidFill>
            <a:srgbClr val="E8F5EF"/>
          </a:solidFill>
        </p:spPr>
      </p:sp>
      <p:sp>
        <p:nvSpPr>
          <p:cNvPr id="87" name="Border"/>
          <p:cNvSpPr/>
          <p:nvPr/>
        </p:nvSpPr>
        <p:spPr>
          <a:xfrm>
            <a:off x="4572000" y="2789484"/>
            <a:ext cx="1371600" cy="357011"/>
          </a:xfrm>
          <a:prstGeom prst="rect">
            <a:avLst/>
          </a:prstGeom>
          <a:noFill/>
          <a:ln w="9525">
            <a:solidFill>
              <a:srgbClr val="DDDDDD"/>
            </a:solidFill>
          </a:ln>
        </p:spPr>
      </p:sp>
      <p:sp>
        <p:nvSpPr>
          <p:cNvPr id="88" name="Text Block"/>
          <p:cNvSpPr txBox="1"/>
          <p:nvPr/>
        </p:nvSpPr>
        <p:spPr>
          <a:xfrm>
            <a:off x="4572000" y="2789484"/>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Prisma Cloud</a:t>
            </a:r>
            <a:endParaRPr lang="en-US" sz="750"/>
          </a:p>
        </p:txBody>
      </p:sp>
      <p:sp>
        <p:nvSpPr>
          <p:cNvPr id="89" name="Background"/>
          <p:cNvSpPr/>
          <p:nvPr/>
        </p:nvSpPr>
        <p:spPr>
          <a:xfrm>
            <a:off x="5943600" y="2789484"/>
            <a:ext cx="685800" cy="357011"/>
          </a:xfrm>
          <a:prstGeom prst="rect">
            <a:avLst/>
          </a:prstGeom>
          <a:solidFill>
            <a:srgbClr val="E8F5EF"/>
          </a:solidFill>
        </p:spPr>
      </p:sp>
      <p:sp>
        <p:nvSpPr>
          <p:cNvPr id="90" name="Border"/>
          <p:cNvSpPr/>
          <p:nvPr/>
        </p:nvSpPr>
        <p:spPr>
          <a:xfrm>
            <a:off x="5943600" y="2789484"/>
            <a:ext cx="685800" cy="357011"/>
          </a:xfrm>
          <a:prstGeom prst="rect">
            <a:avLst/>
          </a:prstGeom>
          <a:noFill/>
          <a:ln w="9525">
            <a:solidFill>
              <a:srgbClr val="DDDDDD"/>
            </a:solidFill>
          </a:ln>
        </p:spPr>
      </p:sp>
      <p:sp>
        <p:nvSpPr>
          <p:cNvPr id="91" name="Text Block"/>
          <p:cNvSpPr txBox="1"/>
          <p:nvPr/>
        </p:nvSpPr>
        <p:spPr>
          <a:xfrm>
            <a:off x="5943600" y="2789484"/>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FortiCNAPP</a:t>
            </a:r>
            <a:endParaRPr lang="en-US" sz="750"/>
          </a:p>
        </p:txBody>
      </p:sp>
      <p:sp>
        <p:nvSpPr>
          <p:cNvPr id="92" name="Background"/>
          <p:cNvSpPr/>
          <p:nvPr/>
        </p:nvSpPr>
        <p:spPr>
          <a:xfrm>
            <a:off x="6629400" y="2789484"/>
            <a:ext cx="685800" cy="357011"/>
          </a:xfrm>
          <a:prstGeom prst="rect">
            <a:avLst/>
          </a:prstGeom>
          <a:solidFill>
            <a:srgbClr val="FFF8E1"/>
          </a:solidFill>
        </p:spPr>
      </p:sp>
      <p:sp>
        <p:nvSpPr>
          <p:cNvPr id="93" name="Border"/>
          <p:cNvSpPr/>
          <p:nvPr/>
        </p:nvSpPr>
        <p:spPr>
          <a:xfrm>
            <a:off x="6629400" y="2789484"/>
            <a:ext cx="685800" cy="357011"/>
          </a:xfrm>
          <a:prstGeom prst="rect">
            <a:avLst/>
          </a:prstGeom>
          <a:noFill/>
          <a:ln w="9525">
            <a:solidFill>
              <a:srgbClr val="DDDDDD"/>
            </a:solidFill>
          </a:ln>
        </p:spPr>
      </p:sp>
      <p:sp>
        <p:nvSpPr>
          <p:cNvPr id="94" name="Text Block"/>
          <p:cNvSpPr txBox="1"/>
          <p:nvPr/>
        </p:nvSpPr>
        <p:spPr>
          <a:xfrm>
            <a:off x="6629400" y="2789484"/>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Posture only</a:t>
            </a:r>
            <a:endParaRPr lang="en-US" sz="750"/>
          </a:p>
        </p:txBody>
      </p:sp>
      <p:sp>
        <p:nvSpPr>
          <p:cNvPr id="95" name="Background"/>
          <p:cNvSpPr/>
          <p:nvPr/>
        </p:nvSpPr>
        <p:spPr>
          <a:xfrm>
            <a:off x="7315200" y="2789484"/>
            <a:ext cx="685800" cy="357011"/>
          </a:xfrm>
          <a:prstGeom prst="rect">
            <a:avLst/>
          </a:prstGeom>
          <a:solidFill>
            <a:srgbClr val="E8F5EF"/>
          </a:solidFill>
        </p:spPr>
      </p:sp>
      <p:sp>
        <p:nvSpPr>
          <p:cNvPr id="96" name="Border"/>
          <p:cNvSpPr/>
          <p:nvPr/>
        </p:nvSpPr>
        <p:spPr>
          <a:xfrm>
            <a:off x="7315200" y="2789484"/>
            <a:ext cx="685800" cy="357011"/>
          </a:xfrm>
          <a:prstGeom prst="rect">
            <a:avLst/>
          </a:prstGeom>
          <a:noFill/>
          <a:ln w="9525">
            <a:solidFill>
              <a:srgbClr val="DDDDDD"/>
            </a:solidFill>
          </a:ln>
        </p:spPr>
      </p:sp>
      <p:sp>
        <p:nvSpPr>
          <p:cNvPr id="97" name="Text Block"/>
          <p:cNvSpPr txBox="1"/>
          <p:nvPr/>
        </p:nvSpPr>
        <p:spPr>
          <a:xfrm>
            <a:off x="7315200" y="2789484"/>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Singularity Cloud</a:t>
            </a:r>
            <a:endParaRPr lang="en-US" sz="750"/>
          </a:p>
        </p:txBody>
      </p:sp>
      <p:sp>
        <p:nvSpPr>
          <p:cNvPr id="98" name="Background"/>
          <p:cNvSpPr/>
          <p:nvPr/>
        </p:nvSpPr>
        <p:spPr>
          <a:xfrm>
            <a:off x="8001000" y="2789484"/>
            <a:ext cx="685800" cy="357011"/>
          </a:xfrm>
          <a:prstGeom prst="rect">
            <a:avLst/>
          </a:prstGeom>
          <a:solidFill>
            <a:srgbClr val="FFF8E1"/>
          </a:solidFill>
        </p:spPr>
      </p:sp>
      <p:sp>
        <p:nvSpPr>
          <p:cNvPr id="99" name="Border"/>
          <p:cNvSpPr/>
          <p:nvPr/>
        </p:nvSpPr>
        <p:spPr>
          <a:xfrm>
            <a:off x="8001000" y="2789484"/>
            <a:ext cx="685800" cy="357011"/>
          </a:xfrm>
          <a:prstGeom prst="rect">
            <a:avLst/>
          </a:prstGeom>
          <a:noFill/>
          <a:ln w="9525">
            <a:solidFill>
              <a:srgbClr val="DDDDDD"/>
            </a:solidFill>
          </a:ln>
        </p:spPr>
      </p:sp>
      <p:sp>
        <p:nvSpPr>
          <p:cNvPr id="100" name="Text Block"/>
          <p:cNvSpPr txBox="1"/>
          <p:nvPr/>
        </p:nvSpPr>
        <p:spPr>
          <a:xfrm>
            <a:off x="8001000" y="2789484"/>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CIEM only</a:t>
            </a:r>
            <a:endParaRPr lang="en-US" sz="750"/>
          </a:p>
        </p:txBody>
      </p:sp>
      <p:sp>
        <p:nvSpPr>
          <p:cNvPr id="101" name="Background"/>
          <p:cNvSpPr/>
          <p:nvPr/>
        </p:nvSpPr>
        <p:spPr>
          <a:xfrm>
            <a:off x="457200" y="3146495"/>
            <a:ext cx="1371600" cy="357011"/>
          </a:xfrm>
          <a:prstGeom prst="rect">
            <a:avLst/>
          </a:prstGeom>
          <a:solidFill>
            <a:srgbClr val="193338"/>
          </a:solidFill>
        </p:spPr>
      </p:sp>
      <p:sp>
        <p:nvSpPr>
          <p:cNvPr id="102" name="Border"/>
          <p:cNvSpPr/>
          <p:nvPr/>
        </p:nvSpPr>
        <p:spPr>
          <a:xfrm>
            <a:off x="457200" y="3146495"/>
            <a:ext cx="1371600" cy="357011"/>
          </a:xfrm>
          <a:prstGeom prst="rect">
            <a:avLst/>
          </a:prstGeom>
          <a:noFill/>
          <a:ln w="9525">
            <a:solidFill>
              <a:srgbClr val="CCCCCC"/>
            </a:solidFill>
          </a:ln>
        </p:spPr>
      </p:sp>
      <p:sp>
        <p:nvSpPr>
          <p:cNvPr id="103" name="Text Block"/>
          <p:cNvSpPr txBox="1"/>
          <p:nvPr/>
        </p:nvSpPr>
        <p:spPr>
          <a:xfrm>
            <a:off x="457200" y="3146495"/>
            <a:ext cx="1371600" cy="357011"/>
          </a:xfrm>
          <a:prstGeom prst="rect">
            <a:avLst/>
          </a:prstGeom>
          <a:noFill/>
        </p:spPr>
        <p:txBody>
          <a:bodyPr wrap="square" lIns="91440" tIns="45720" rIns="91440" bIns="45720" anchor="ctr"/>
          <a:lstStyle/>
          <a:p>
            <a:pPr algn="ctr">
              <a:buNone/>
            </a:pPr>
            <a:r>
              <a:rPr lang="en-US" sz="750" b="1" dirty="0">
                <a:solidFill>
                  <a:srgbClr val="FFFFFF"/>
                </a:solidFill>
                <a:latin typeface="Calibri"/>
                <a:cs typeface="Calibri"/>
              </a:rPr>
              <a:t>Network / SASE</a:t>
            </a:r>
            <a:endParaRPr lang="en-US" sz="750"/>
          </a:p>
        </p:txBody>
      </p:sp>
      <p:sp>
        <p:nvSpPr>
          <p:cNvPr id="104" name="Background"/>
          <p:cNvSpPr/>
          <p:nvPr/>
        </p:nvSpPr>
        <p:spPr>
          <a:xfrm>
            <a:off x="1828800" y="3146495"/>
            <a:ext cx="1371600" cy="357011"/>
          </a:xfrm>
          <a:prstGeom prst="rect">
            <a:avLst/>
          </a:prstGeom>
          <a:solidFill>
            <a:srgbClr val="FFF8E1"/>
          </a:solidFill>
        </p:spPr>
      </p:sp>
      <p:sp>
        <p:nvSpPr>
          <p:cNvPr id="105" name="Border"/>
          <p:cNvSpPr/>
          <p:nvPr/>
        </p:nvSpPr>
        <p:spPr>
          <a:xfrm>
            <a:off x="1828800" y="3146495"/>
            <a:ext cx="1371600" cy="357011"/>
          </a:xfrm>
          <a:prstGeom prst="rect">
            <a:avLst/>
          </a:prstGeom>
          <a:noFill/>
          <a:ln w="9525">
            <a:solidFill>
              <a:srgbClr val="DDDDDD"/>
            </a:solidFill>
          </a:ln>
        </p:spPr>
      </p:sp>
      <p:sp>
        <p:nvSpPr>
          <p:cNvPr id="106" name="Text Block"/>
          <p:cNvSpPr txBox="1"/>
          <p:nvPr/>
        </p:nvSpPr>
        <p:spPr>
          <a:xfrm>
            <a:off x="1828800" y="3146495"/>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Azure FW only</a:t>
            </a:r>
            <a:endParaRPr lang="en-US" sz="750"/>
          </a:p>
        </p:txBody>
      </p:sp>
      <p:sp>
        <p:nvSpPr>
          <p:cNvPr id="107" name="Background"/>
          <p:cNvSpPr/>
          <p:nvPr/>
        </p:nvSpPr>
        <p:spPr>
          <a:xfrm>
            <a:off x="3200400" y="3146495"/>
            <a:ext cx="1371600" cy="357011"/>
          </a:xfrm>
          <a:prstGeom prst="rect">
            <a:avLst/>
          </a:prstGeom>
          <a:solidFill>
            <a:srgbClr val="F5F5F5"/>
          </a:solidFill>
        </p:spPr>
      </p:sp>
      <p:sp>
        <p:nvSpPr>
          <p:cNvPr id="108" name="Border"/>
          <p:cNvSpPr/>
          <p:nvPr/>
        </p:nvSpPr>
        <p:spPr>
          <a:xfrm>
            <a:off x="3200400" y="3146495"/>
            <a:ext cx="1371600" cy="357011"/>
          </a:xfrm>
          <a:prstGeom prst="rect">
            <a:avLst/>
          </a:prstGeom>
          <a:noFill/>
          <a:ln w="9525">
            <a:solidFill>
              <a:srgbClr val="DDDDDD"/>
            </a:solidFill>
          </a:ln>
        </p:spPr>
      </p:sp>
      <p:sp>
        <p:nvSpPr>
          <p:cNvPr id="109" name="Text Block"/>
          <p:cNvSpPr txBox="1"/>
          <p:nvPr/>
        </p:nvSpPr>
        <p:spPr>
          <a:xfrm>
            <a:off x="3200400" y="3146495"/>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None</a:t>
            </a:r>
            <a:endParaRPr lang="en-US" sz="750"/>
          </a:p>
        </p:txBody>
      </p:sp>
      <p:sp>
        <p:nvSpPr>
          <p:cNvPr id="110" name="Background"/>
          <p:cNvSpPr/>
          <p:nvPr/>
        </p:nvSpPr>
        <p:spPr>
          <a:xfrm>
            <a:off x="4572000" y="3146495"/>
            <a:ext cx="1371600" cy="357011"/>
          </a:xfrm>
          <a:prstGeom prst="rect">
            <a:avLst/>
          </a:prstGeom>
          <a:solidFill>
            <a:srgbClr val="E8F5EF"/>
          </a:solidFill>
        </p:spPr>
      </p:sp>
      <p:sp>
        <p:nvSpPr>
          <p:cNvPr id="111" name="Border"/>
          <p:cNvSpPr/>
          <p:nvPr/>
        </p:nvSpPr>
        <p:spPr>
          <a:xfrm>
            <a:off x="4572000" y="3146495"/>
            <a:ext cx="1371600" cy="357011"/>
          </a:xfrm>
          <a:prstGeom prst="rect">
            <a:avLst/>
          </a:prstGeom>
          <a:noFill/>
          <a:ln w="9525">
            <a:solidFill>
              <a:srgbClr val="DDDDDD"/>
            </a:solidFill>
          </a:ln>
        </p:spPr>
      </p:sp>
      <p:sp>
        <p:nvSpPr>
          <p:cNvPr id="112" name="Text Block"/>
          <p:cNvSpPr txBox="1"/>
          <p:nvPr/>
        </p:nvSpPr>
        <p:spPr>
          <a:xfrm>
            <a:off x="4572000" y="3146495"/>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NGFW + Prisma SASE</a:t>
            </a:r>
            <a:endParaRPr lang="en-US" sz="750"/>
          </a:p>
        </p:txBody>
      </p:sp>
      <p:sp>
        <p:nvSpPr>
          <p:cNvPr id="113" name="Background"/>
          <p:cNvSpPr/>
          <p:nvPr/>
        </p:nvSpPr>
        <p:spPr>
          <a:xfrm>
            <a:off x="5943600" y="3146495"/>
            <a:ext cx="685800" cy="357011"/>
          </a:xfrm>
          <a:prstGeom prst="rect">
            <a:avLst/>
          </a:prstGeom>
          <a:solidFill>
            <a:srgbClr val="E8F5EF"/>
          </a:solidFill>
        </p:spPr>
      </p:sp>
      <p:sp>
        <p:nvSpPr>
          <p:cNvPr id="114" name="Border"/>
          <p:cNvSpPr/>
          <p:nvPr/>
        </p:nvSpPr>
        <p:spPr>
          <a:xfrm>
            <a:off x="5943600" y="3146495"/>
            <a:ext cx="685800" cy="357011"/>
          </a:xfrm>
          <a:prstGeom prst="rect">
            <a:avLst/>
          </a:prstGeom>
          <a:noFill/>
          <a:ln w="9525">
            <a:solidFill>
              <a:srgbClr val="DDDDDD"/>
            </a:solidFill>
          </a:ln>
        </p:spPr>
      </p:sp>
      <p:sp>
        <p:nvSpPr>
          <p:cNvPr id="115" name="Text Block"/>
          <p:cNvSpPr txBox="1"/>
          <p:nvPr/>
        </p:nvSpPr>
        <p:spPr>
          <a:xfrm>
            <a:off x="5943600" y="3146495"/>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FortiGate + SASE</a:t>
            </a:r>
            <a:endParaRPr lang="en-US" sz="750"/>
          </a:p>
        </p:txBody>
      </p:sp>
      <p:sp>
        <p:nvSpPr>
          <p:cNvPr id="116" name="Background"/>
          <p:cNvSpPr/>
          <p:nvPr/>
        </p:nvSpPr>
        <p:spPr>
          <a:xfrm>
            <a:off x="6629400" y="3146495"/>
            <a:ext cx="685800" cy="357011"/>
          </a:xfrm>
          <a:prstGeom prst="rect">
            <a:avLst/>
          </a:prstGeom>
          <a:solidFill>
            <a:srgbClr val="E8F5EF"/>
          </a:solidFill>
        </p:spPr>
      </p:sp>
      <p:sp>
        <p:nvSpPr>
          <p:cNvPr id="117" name="Border"/>
          <p:cNvSpPr/>
          <p:nvPr/>
        </p:nvSpPr>
        <p:spPr>
          <a:xfrm>
            <a:off x="6629400" y="3146495"/>
            <a:ext cx="685800" cy="357011"/>
          </a:xfrm>
          <a:prstGeom prst="rect">
            <a:avLst/>
          </a:prstGeom>
          <a:noFill/>
          <a:ln w="9525">
            <a:solidFill>
              <a:srgbClr val="DDDDDD"/>
            </a:solidFill>
          </a:ln>
        </p:spPr>
      </p:sp>
      <p:sp>
        <p:nvSpPr>
          <p:cNvPr id="118" name="Text Block"/>
          <p:cNvSpPr txBox="1"/>
          <p:nvPr/>
        </p:nvSpPr>
        <p:spPr>
          <a:xfrm>
            <a:off x="6629400" y="3146495"/>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ZIA+ZPA+SD-WAN</a:t>
            </a:r>
            <a:endParaRPr lang="en-US" sz="750"/>
          </a:p>
        </p:txBody>
      </p:sp>
      <p:sp>
        <p:nvSpPr>
          <p:cNvPr id="119" name="Background"/>
          <p:cNvSpPr/>
          <p:nvPr/>
        </p:nvSpPr>
        <p:spPr>
          <a:xfrm>
            <a:off x="7315200" y="3146495"/>
            <a:ext cx="685800" cy="357011"/>
          </a:xfrm>
          <a:prstGeom prst="rect">
            <a:avLst/>
          </a:prstGeom>
          <a:solidFill>
            <a:srgbClr val="F5F5F5"/>
          </a:solidFill>
        </p:spPr>
      </p:sp>
      <p:sp>
        <p:nvSpPr>
          <p:cNvPr id="120" name="Border"/>
          <p:cNvSpPr/>
          <p:nvPr/>
        </p:nvSpPr>
        <p:spPr>
          <a:xfrm>
            <a:off x="7315200" y="3146495"/>
            <a:ext cx="685800" cy="357011"/>
          </a:xfrm>
          <a:prstGeom prst="rect">
            <a:avLst/>
          </a:prstGeom>
          <a:noFill/>
          <a:ln w="9525">
            <a:solidFill>
              <a:srgbClr val="DDDDDD"/>
            </a:solidFill>
          </a:ln>
        </p:spPr>
      </p:sp>
      <p:sp>
        <p:nvSpPr>
          <p:cNvPr id="121" name="Text Block"/>
          <p:cNvSpPr txBox="1"/>
          <p:nvPr/>
        </p:nvSpPr>
        <p:spPr>
          <a:xfrm>
            <a:off x="7315200" y="3146495"/>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None</a:t>
            </a:r>
            <a:endParaRPr lang="en-US" sz="750"/>
          </a:p>
        </p:txBody>
      </p:sp>
      <p:sp>
        <p:nvSpPr>
          <p:cNvPr id="122" name="Background"/>
          <p:cNvSpPr/>
          <p:nvPr/>
        </p:nvSpPr>
        <p:spPr>
          <a:xfrm>
            <a:off x="8001000" y="3146495"/>
            <a:ext cx="685800" cy="357011"/>
          </a:xfrm>
          <a:prstGeom prst="rect">
            <a:avLst/>
          </a:prstGeom>
          <a:solidFill>
            <a:srgbClr val="F5F5F5"/>
          </a:solidFill>
        </p:spPr>
      </p:sp>
      <p:sp>
        <p:nvSpPr>
          <p:cNvPr id="123" name="Border"/>
          <p:cNvSpPr/>
          <p:nvPr/>
        </p:nvSpPr>
        <p:spPr>
          <a:xfrm>
            <a:off x="8001000" y="3146495"/>
            <a:ext cx="685800" cy="357011"/>
          </a:xfrm>
          <a:prstGeom prst="rect">
            <a:avLst/>
          </a:prstGeom>
          <a:noFill/>
          <a:ln w="9525">
            <a:solidFill>
              <a:srgbClr val="DDDDDD"/>
            </a:solidFill>
          </a:ln>
        </p:spPr>
      </p:sp>
      <p:sp>
        <p:nvSpPr>
          <p:cNvPr id="124" name="Text Block"/>
          <p:cNvSpPr txBox="1"/>
          <p:nvPr/>
        </p:nvSpPr>
        <p:spPr>
          <a:xfrm>
            <a:off x="8001000" y="3146495"/>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a:t>
            </a:r>
            <a:endParaRPr lang="en-US" sz="750"/>
          </a:p>
        </p:txBody>
      </p:sp>
      <p:sp>
        <p:nvSpPr>
          <p:cNvPr id="125" name="Background"/>
          <p:cNvSpPr/>
          <p:nvPr/>
        </p:nvSpPr>
        <p:spPr>
          <a:xfrm>
            <a:off x="457200" y="3503506"/>
            <a:ext cx="1371600" cy="357011"/>
          </a:xfrm>
          <a:prstGeom prst="rect">
            <a:avLst/>
          </a:prstGeom>
          <a:solidFill>
            <a:srgbClr val="193338"/>
          </a:solidFill>
        </p:spPr>
      </p:sp>
      <p:sp>
        <p:nvSpPr>
          <p:cNvPr id="126" name="Border"/>
          <p:cNvSpPr/>
          <p:nvPr/>
        </p:nvSpPr>
        <p:spPr>
          <a:xfrm>
            <a:off x="457200" y="3503506"/>
            <a:ext cx="1371600" cy="357011"/>
          </a:xfrm>
          <a:prstGeom prst="rect">
            <a:avLst/>
          </a:prstGeom>
          <a:noFill/>
          <a:ln w="9525">
            <a:solidFill>
              <a:srgbClr val="CCCCCC"/>
            </a:solidFill>
          </a:ln>
        </p:spPr>
      </p:sp>
      <p:sp>
        <p:nvSpPr>
          <p:cNvPr id="127" name="Text Block"/>
          <p:cNvSpPr txBox="1"/>
          <p:nvPr/>
        </p:nvSpPr>
        <p:spPr>
          <a:xfrm>
            <a:off x="457200" y="3503506"/>
            <a:ext cx="1371600" cy="357011"/>
          </a:xfrm>
          <a:prstGeom prst="rect">
            <a:avLst/>
          </a:prstGeom>
          <a:noFill/>
        </p:spPr>
        <p:txBody>
          <a:bodyPr wrap="square" lIns="91440" tIns="45720" rIns="91440" bIns="45720" anchor="ctr"/>
          <a:lstStyle/>
          <a:p>
            <a:pPr algn="ctr">
              <a:buNone/>
            </a:pPr>
            <a:r>
              <a:rPr lang="en-US" sz="750" b="1" dirty="0">
                <a:solidFill>
                  <a:srgbClr val="FFFFFF"/>
                </a:solidFill>
                <a:latin typeface="Calibri"/>
                <a:cs typeface="Calibri"/>
              </a:rPr>
              <a:t>Email Security</a:t>
            </a:r>
            <a:endParaRPr lang="en-US" sz="750"/>
          </a:p>
        </p:txBody>
      </p:sp>
      <p:sp>
        <p:nvSpPr>
          <p:cNvPr id="128" name="Background"/>
          <p:cNvSpPr/>
          <p:nvPr/>
        </p:nvSpPr>
        <p:spPr>
          <a:xfrm>
            <a:off x="1828800" y="3503506"/>
            <a:ext cx="1371600" cy="357011"/>
          </a:xfrm>
          <a:prstGeom prst="rect">
            <a:avLst/>
          </a:prstGeom>
          <a:solidFill>
            <a:srgbClr val="E8F5EF"/>
          </a:solidFill>
        </p:spPr>
      </p:sp>
      <p:sp>
        <p:nvSpPr>
          <p:cNvPr id="129" name="Border"/>
          <p:cNvSpPr/>
          <p:nvPr/>
        </p:nvSpPr>
        <p:spPr>
          <a:xfrm>
            <a:off x="1828800" y="3503506"/>
            <a:ext cx="1371600" cy="357011"/>
          </a:xfrm>
          <a:prstGeom prst="rect">
            <a:avLst/>
          </a:prstGeom>
          <a:noFill/>
          <a:ln w="9525">
            <a:solidFill>
              <a:srgbClr val="DDDDDD"/>
            </a:solidFill>
          </a:ln>
        </p:spPr>
      </p:sp>
      <p:sp>
        <p:nvSpPr>
          <p:cNvPr id="130" name="Text Block"/>
          <p:cNvSpPr txBox="1"/>
          <p:nvPr/>
        </p:nvSpPr>
        <p:spPr>
          <a:xfrm>
            <a:off x="1828800" y="3503506"/>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Defender/O365</a:t>
            </a:r>
            <a:endParaRPr lang="en-US" sz="750"/>
          </a:p>
        </p:txBody>
      </p:sp>
      <p:sp>
        <p:nvSpPr>
          <p:cNvPr id="131" name="Background"/>
          <p:cNvSpPr/>
          <p:nvPr/>
        </p:nvSpPr>
        <p:spPr>
          <a:xfrm>
            <a:off x="3200400" y="3503506"/>
            <a:ext cx="1371600" cy="357011"/>
          </a:xfrm>
          <a:prstGeom prst="rect">
            <a:avLst/>
          </a:prstGeom>
          <a:solidFill>
            <a:srgbClr val="F5F5F5"/>
          </a:solidFill>
        </p:spPr>
      </p:sp>
      <p:sp>
        <p:nvSpPr>
          <p:cNvPr id="132" name="Border"/>
          <p:cNvSpPr/>
          <p:nvPr/>
        </p:nvSpPr>
        <p:spPr>
          <a:xfrm>
            <a:off x="3200400" y="3503506"/>
            <a:ext cx="1371600" cy="357011"/>
          </a:xfrm>
          <a:prstGeom prst="rect">
            <a:avLst/>
          </a:prstGeom>
          <a:noFill/>
          <a:ln w="9525">
            <a:solidFill>
              <a:srgbClr val="DDDDDD"/>
            </a:solidFill>
          </a:ln>
        </p:spPr>
      </p:sp>
      <p:sp>
        <p:nvSpPr>
          <p:cNvPr id="133" name="Text Block"/>
          <p:cNvSpPr txBox="1"/>
          <p:nvPr/>
        </p:nvSpPr>
        <p:spPr>
          <a:xfrm>
            <a:off x="3200400" y="3503506"/>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None</a:t>
            </a:r>
            <a:endParaRPr lang="en-US" sz="750"/>
          </a:p>
        </p:txBody>
      </p:sp>
      <p:sp>
        <p:nvSpPr>
          <p:cNvPr id="134" name="Background"/>
          <p:cNvSpPr/>
          <p:nvPr/>
        </p:nvSpPr>
        <p:spPr>
          <a:xfrm>
            <a:off x="4572000" y="3503506"/>
            <a:ext cx="1371600" cy="357011"/>
          </a:xfrm>
          <a:prstGeom prst="rect">
            <a:avLst/>
          </a:prstGeom>
          <a:solidFill>
            <a:srgbClr val="F5F5F5"/>
          </a:solidFill>
        </p:spPr>
      </p:sp>
      <p:sp>
        <p:nvSpPr>
          <p:cNvPr id="135" name="Border"/>
          <p:cNvSpPr/>
          <p:nvPr/>
        </p:nvSpPr>
        <p:spPr>
          <a:xfrm>
            <a:off x="4572000" y="3503506"/>
            <a:ext cx="1371600" cy="357011"/>
          </a:xfrm>
          <a:prstGeom prst="rect">
            <a:avLst/>
          </a:prstGeom>
          <a:noFill/>
          <a:ln w="9525">
            <a:solidFill>
              <a:srgbClr val="DDDDDD"/>
            </a:solidFill>
          </a:ln>
        </p:spPr>
      </p:sp>
      <p:sp>
        <p:nvSpPr>
          <p:cNvPr id="136" name="Text Block"/>
          <p:cNvSpPr txBox="1"/>
          <p:nvPr/>
        </p:nvSpPr>
        <p:spPr>
          <a:xfrm>
            <a:off x="4572000" y="3503506"/>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None</a:t>
            </a:r>
            <a:endParaRPr lang="en-US" sz="750"/>
          </a:p>
        </p:txBody>
      </p:sp>
      <p:sp>
        <p:nvSpPr>
          <p:cNvPr id="137" name="Background"/>
          <p:cNvSpPr/>
          <p:nvPr/>
        </p:nvSpPr>
        <p:spPr>
          <a:xfrm>
            <a:off x="5943600" y="3503506"/>
            <a:ext cx="685800" cy="357011"/>
          </a:xfrm>
          <a:prstGeom prst="rect">
            <a:avLst/>
          </a:prstGeom>
          <a:solidFill>
            <a:srgbClr val="E8F5EF"/>
          </a:solidFill>
        </p:spPr>
      </p:sp>
      <p:sp>
        <p:nvSpPr>
          <p:cNvPr id="138" name="Border"/>
          <p:cNvSpPr/>
          <p:nvPr/>
        </p:nvSpPr>
        <p:spPr>
          <a:xfrm>
            <a:off x="5943600" y="3503506"/>
            <a:ext cx="685800" cy="357011"/>
          </a:xfrm>
          <a:prstGeom prst="rect">
            <a:avLst/>
          </a:prstGeom>
          <a:noFill/>
          <a:ln w="9525">
            <a:solidFill>
              <a:srgbClr val="DDDDDD"/>
            </a:solidFill>
          </a:ln>
        </p:spPr>
      </p:sp>
      <p:sp>
        <p:nvSpPr>
          <p:cNvPr id="139" name="Text Block"/>
          <p:cNvSpPr txBox="1"/>
          <p:nvPr/>
        </p:nvSpPr>
        <p:spPr>
          <a:xfrm>
            <a:off x="5943600" y="3503506"/>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FortiMail</a:t>
            </a:r>
            <a:endParaRPr lang="en-US" sz="750"/>
          </a:p>
        </p:txBody>
      </p:sp>
      <p:sp>
        <p:nvSpPr>
          <p:cNvPr id="140" name="Background"/>
          <p:cNvSpPr/>
          <p:nvPr/>
        </p:nvSpPr>
        <p:spPr>
          <a:xfrm>
            <a:off x="6629400" y="3503506"/>
            <a:ext cx="685800" cy="357011"/>
          </a:xfrm>
          <a:prstGeom prst="rect">
            <a:avLst/>
          </a:prstGeom>
          <a:solidFill>
            <a:srgbClr val="FFF8E1"/>
          </a:solidFill>
        </p:spPr>
      </p:sp>
      <p:sp>
        <p:nvSpPr>
          <p:cNvPr id="141" name="Border"/>
          <p:cNvSpPr/>
          <p:nvPr/>
        </p:nvSpPr>
        <p:spPr>
          <a:xfrm>
            <a:off x="6629400" y="3503506"/>
            <a:ext cx="685800" cy="357011"/>
          </a:xfrm>
          <a:prstGeom prst="rect">
            <a:avLst/>
          </a:prstGeom>
          <a:noFill/>
          <a:ln w="9525">
            <a:solidFill>
              <a:srgbClr val="DDDDDD"/>
            </a:solidFill>
          </a:ln>
        </p:spPr>
      </p:sp>
      <p:sp>
        <p:nvSpPr>
          <p:cNvPr id="142" name="Text Block"/>
          <p:cNvSpPr txBox="1"/>
          <p:nvPr/>
        </p:nvSpPr>
        <p:spPr>
          <a:xfrm>
            <a:off x="6629400" y="3503506"/>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DLP inline</a:t>
            </a:r>
            <a:endParaRPr lang="en-US" sz="750"/>
          </a:p>
        </p:txBody>
      </p:sp>
      <p:sp>
        <p:nvSpPr>
          <p:cNvPr id="143" name="Background"/>
          <p:cNvSpPr/>
          <p:nvPr/>
        </p:nvSpPr>
        <p:spPr>
          <a:xfrm>
            <a:off x="7315200" y="3503506"/>
            <a:ext cx="685800" cy="357011"/>
          </a:xfrm>
          <a:prstGeom prst="rect">
            <a:avLst/>
          </a:prstGeom>
          <a:solidFill>
            <a:srgbClr val="F5F5F5"/>
          </a:solidFill>
        </p:spPr>
      </p:sp>
      <p:sp>
        <p:nvSpPr>
          <p:cNvPr id="144" name="Border"/>
          <p:cNvSpPr/>
          <p:nvPr/>
        </p:nvSpPr>
        <p:spPr>
          <a:xfrm>
            <a:off x="7315200" y="3503506"/>
            <a:ext cx="685800" cy="357011"/>
          </a:xfrm>
          <a:prstGeom prst="rect">
            <a:avLst/>
          </a:prstGeom>
          <a:noFill/>
          <a:ln w="9525">
            <a:solidFill>
              <a:srgbClr val="DDDDDD"/>
            </a:solidFill>
          </a:ln>
        </p:spPr>
      </p:sp>
      <p:sp>
        <p:nvSpPr>
          <p:cNvPr id="145" name="Text Block"/>
          <p:cNvSpPr txBox="1"/>
          <p:nvPr/>
        </p:nvSpPr>
        <p:spPr>
          <a:xfrm>
            <a:off x="7315200" y="3503506"/>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None</a:t>
            </a:r>
            <a:endParaRPr lang="en-US" sz="750"/>
          </a:p>
        </p:txBody>
      </p:sp>
      <p:sp>
        <p:nvSpPr>
          <p:cNvPr id="146" name="Background"/>
          <p:cNvSpPr/>
          <p:nvPr/>
        </p:nvSpPr>
        <p:spPr>
          <a:xfrm>
            <a:off x="8001000" y="3503506"/>
            <a:ext cx="685800" cy="357011"/>
          </a:xfrm>
          <a:prstGeom prst="rect">
            <a:avLst/>
          </a:prstGeom>
          <a:solidFill>
            <a:srgbClr val="F5F5F5"/>
          </a:solidFill>
        </p:spPr>
      </p:sp>
      <p:sp>
        <p:nvSpPr>
          <p:cNvPr id="147" name="Border"/>
          <p:cNvSpPr/>
          <p:nvPr/>
        </p:nvSpPr>
        <p:spPr>
          <a:xfrm>
            <a:off x="8001000" y="3503506"/>
            <a:ext cx="685800" cy="357011"/>
          </a:xfrm>
          <a:prstGeom prst="rect">
            <a:avLst/>
          </a:prstGeom>
          <a:noFill/>
          <a:ln w="9525">
            <a:solidFill>
              <a:srgbClr val="DDDDDD"/>
            </a:solidFill>
          </a:ln>
        </p:spPr>
      </p:sp>
      <p:sp>
        <p:nvSpPr>
          <p:cNvPr id="148" name="Text Block"/>
          <p:cNvSpPr txBox="1"/>
          <p:nvPr/>
        </p:nvSpPr>
        <p:spPr>
          <a:xfrm>
            <a:off x="8001000" y="3503506"/>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a:t>
            </a:r>
            <a:endParaRPr lang="en-US" sz="750"/>
          </a:p>
        </p:txBody>
      </p:sp>
      <p:sp>
        <p:nvSpPr>
          <p:cNvPr id="149" name="Background"/>
          <p:cNvSpPr/>
          <p:nvPr/>
        </p:nvSpPr>
        <p:spPr>
          <a:xfrm>
            <a:off x="457200" y="3860517"/>
            <a:ext cx="1371600" cy="357011"/>
          </a:xfrm>
          <a:prstGeom prst="rect">
            <a:avLst/>
          </a:prstGeom>
          <a:solidFill>
            <a:srgbClr val="193338"/>
          </a:solidFill>
        </p:spPr>
      </p:sp>
      <p:sp>
        <p:nvSpPr>
          <p:cNvPr id="150" name="Border"/>
          <p:cNvSpPr/>
          <p:nvPr/>
        </p:nvSpPr>
        <p:spPr>
          <a:xfrm>
            <a:off x="457200" y="3860517"/>
            <a:ext cx="1371600" cy="357011"/>
          </a:xfrm>
          <a:prstGeom prst="rect">
            <a:avLst/>
          </a:prstGeom>
          <a:noFill/>
          <a:ln w="9525">
            <a:solidFill>
              <a:srgbClr val="CCCCCC"/>
            </a:solidFill>
          </a:ln>
        </p:spPr>
      </p:sp>
      <p:sp>
        <p:nvSpPr>
          <p:cNvPr id="151" name="Text Block"/>
          <p:cNvSpPr txBox="1"/>
          <p:nvPr/>
        </p:nvSpPr>
        <p:spPr>
          <a:xfrm>
            <a:off x="457200" y="3860517"/>
            <a:ext cx="1371600" cy="357011"/>
          </a:xfrm>
          <a:prstGeom prst="rect">
            <a:avLst/>
          </a:prstGeom>
          <a:noFill/>
        </p:spPr>
        <p:txBody>
          <a:bodyPr wrap="square" lIns="91440" tIns="45720" rIns="91440" bIns="45720" anchor="ctr"/>
          <a:lstStyle/>
          <a:p>
            <a:pPr algn="ctr">
              <a:buNone/>
            </a:pPr>
            <a:r>
              <a:rPr lang="en-US" sz="750" b="1" dirty="0">
                <a:solidFill>
                  <a:srgbClr val="FFFFFF"/>
                </a:solidFill>
                <a:latin typeface="Calibri"/>
                <a:cs typeface="Calibri"/>
              </a:rPr>
              <a:t>SecOps / SIEM</a:t>
            </a:r>
            <a:endParaRPr lang="en-US" sz="750"/>
          </a:p>
        </p:txBody>
      </p:sp>
      <p:sp>
        <p:nvSpPr>
          <p:cNvPr id="152" name="Background"/>
          <p:cNvSpPr/>
          <p:nvPr/>
        </p:nvSpPr>
        <p:spPr>
          <a:xfrm>
            <a:off x="1828800" y="3860517"/>
            <a:ext cx="1371600" cy="357011"/>
          </a:xfrm>
          <a:prstGeom prst="rect">
            <a:avLst/>
          </a:prstGeom>
          <a:solidFill>
            <a:srgbClr val="E8F5EF"/>
          </a:solidFill>
        </p:spPr>
      </p:sp>
      <p:sp>
        <p:nvSpPr>
          <p:cNvPr id="153" name="Border"/>
          <p:cNvSpPr/>
          <p:nvPr/>
        </p:nvSpPr>
        <p:spPr>
          <a:xfrm>
            <a:off x="1828800" y="3860517"/>
            <a:ext cx="1371600" cy="357011"/>
          </a:xfrm>
          <a:prstGeom prst="rect">
            <a:avLst/>
          </a:prstGeom>
          <a:noFill/>
          <a:ln w="9525">
            <a:solidFill>
              <a:srgbClr val="DDDDDD"/>
            </a:solidFill>
          </a:ln>
        </p:spPr>
      </p:sp>
      <p:sp>
        <p:nvSpPr>
          <p:cNvPr id="154" name="Text Block"/>
          <p:cNvSpPr txBox="1"/>
          <p:nvPr/>
        </p:nvSpPr>
        <p:spPr>
          <a:xfrm>
            <a:off x="1828800" y="3860517"/>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Sentinel + Copilot</a:t>
            </a:r>
            <a:endParaRPr lang="en-US" sz="750"/>
          </a:p>
        </p:txBody>
      </p:sp>
      <p:sp>
        <p:nvSpPr>
          <p:cNvPr id="155" name="Background"/>
          <p:cNvSpPr/>
          <p:nvPr/>
        </p:nvSpPr>
        <p:spPr>
          <a:xfrm>
            <a:off x="3200400" y="3860517"/>
            <a:ext cx="1371600" cy="357011"/>
          </a:xfrm>
          <a:prstGeom prst="rect">
            <a:avLst/>
          </a:prstGeom>
          <a:solidFill>
            <a:srgbClr val="E8F5EF"/>
          </a:solidFill>
        </p:spPr>
      </p:sp>
      <p:sp>
        <p:nvSpPr>
          <p:cNvPr id="156" name="Border"/>
          <p:cNvSpPr/>
          <p:nvPr/>
        </p:nvSpPr>
        <p:spPr>
          <a:xfrm>
            <a:off x="3200400" y="3860517"/>
            <a:ext cx="1371600" cy="357011"/>
          </a:xfrm>
          <a:prstGeom prst="rect">
            <a:avLst/>
          </a:prstGeom>
          <a:noFill/>
          <a:ln w="9525">
            <a:solidFill>
              <a:srgbClr val="DDDDDD"/>
            </a:solidFill>
          </a:ln>
        </p:spPr>
      </p:sp>
      <p:sp>
        <p:nvSpPr>
          <p:cNvPr id="157" name="Text Block"/>
          <p:cNvSpPr txBox="1"/>
          <p:nvPr/>
        </p:nvSpPr>
        <p:spPr>
          <a:xfrm>
            <a:off x="3200400" y="3860517"/>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NG-SIEM + SOAR</a:t>
            </a:r>
            <a:endParaRPr lang="en-US" sz="750"/>
          </a:p>
        </p:txBody>
      </p:sp>
      <p:sp>
        <p:nvSpPr>
          <p:cNvPr id="158" name="Background"/>
          <p:cNvSpPr/>
          <p:nvPr/>
        </p:nvSpPr>
        <p:spPr>
          <a:xfrm>
            <a:off x="4572000" y="3860517"/>
            <a:ext cx="1371600" cy="357011"/>
          </a:xfrm>
          <a:prstGeom prst="rect">
            <a:avLst/>
          </a:prstGeom>
          <a:solidFill>
            <a:srgbClr val="E8F5EF"/>
          </a:solidFill>
        </p:spPr>
      </p:sp>
      <p:sp>
        <p:nvSpPr>
          <p:cNvPr id="159" name="Border"/>
          <p:cNvSpPr/>
          <p:nvPr/>
        </p:nvSpPr>
        <p:spPr>
          <a:xfrm>
            <a:off x="4572000" y="3860517"/>
            <a:ext cx="1371600" cy="357011"/>
          </a:xfrm>
          <a:prstGeom prst="rect">
            <a:avLst/>
          </a:prstGeom>
          <a:noFill/>
          <a:ln w="9525">
            <a:solidFill>
              <a:srgbClr val="DDDDDD"/>
            </a:solidFill>
          </a:ln>
        </p:spPr>
      </p:sp>
      <p:sp>
        <p:nvSpPr>
          <p:cNvPr id="160" name="Text Block"/>
          <p:cNvSpPr txBox="1"/>
          <p:nvPr/>
        </p:nvSpPr>
        <p:spPr>
          <a:xfrm>
            <a:off x="4572000" y="3860517"/>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XSIAM + XSOAR</a:t>
            </a:r>
            <a:endParaRPr lang="en-US" sz="750"/>
          </a:p>
        </p:txBody>
      </p:sp>
      <p:sp>
        <p:nvSpPr>
          <p:cNvPr id="161" name="Background"/>
          <p:cNvSpPr/>
          <p:nvPr/>
        </p:nvSpPr>
        <p:spPr>
          <a:xfrm>
            <a:off x="5943600" y="3860517"/>
            <a:ext cx="685800" cy="357011"/>
          </a:xfrm>
          <a:prstGeom prst="rect">
            <a:avLst/>
          </a:prstGeom>
          <a:solidFill>
            <a:srgbClr val="E8F5EF"/>
          </a:solidFill>
        </p:spPr>
      </p:sp>
      <p:sp>
        <p:nvSpPr>
          <p:cNvPr id="162" name="Border"/>
          <p:cNvSpPr/>
          <p:nvPr/>
        </p:nvSpPr>
        <p:spPr>
          <a:xfrm>
            <a:off x="5943600" y="3860517"/>
            <a:ext cx="685800" cy="357011"/>
          </a:xfrm>
          <a:prstGeom prst="rect">
            <a:avLst/>
          </a:prstGeom>
          <a:noFill/>
          <a:ln w="9525">
            <a:solidFill>
              <a:srgbClr val="DDDDDD"/>
            </a:solidFill>
          </a:ln>
        </p:spPr>
      </p:sp>
      <p:sp>
        <p:nvSpPr>
          <p:cNvPr id="163" name="Text Block"/>
          <p:cNvSpPr txBox="1"/>
          <p:nvPr/>
        </p:nvSpPr>
        <p:spPr>
          <a:xfrm>
            <a:off x="5943600" y="3860517"/>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FortiSIEM+SOAR</a:t>
            </a:r>
            <a:endParaRPr lang="en-US" sz="750"/>
          </a:p>
        </p:txBody>
      </p:sp>
      <p:sp>
        <p:nvSpPr>
          <p:cNvPr id="164" name="Background"/>
          <p:cNvSpPr/>
          <p:nvPr/>
        </p:nvSpPr>
        <p:spPr>
          <a:xfrm>
            <a:off x="6629400" y="3860517"/>
            <a:ext cx="685800" cy="357011"/>
          </a:xfrm>
          <a:prstGeom prst="rect">
            <a:avLst/>
          </a:prstGeom>
          <a:solidFill>
            <a:srgbClr val="F5F5F5"/>
          </a:solidFill>
        </p:spPr>
      </p:sp>
      <p:sp>
        <p:nvSpPr>
          <p:cNvPr id="165" name="Border"/>
          <p:cNvSpPr/>
          <p:nvPr/>
        </p:nvSpPr>
        <p:spPr>
          <a:xfrm>
            <a:off x="6629400" y="3860517"/>
            <a:ext cx="685800" cy="357011"/>
          </a:xfrm>
          <a:prstGeom prst="rect">
            <a:avLst/>
          </a:prstGeom>
          <a:noFill/>
          <a:ln w="9525">
            <a:solidFill>
              <a:srgbClr val="DDDDDD"/>
            </a:solidFill>
          </a:ln>
        </p:spPr>
      </p:sp>
      <p:sp>
        <p:nvSpPr>
          <p:cNvPr id="166" name="Text Block"/>
          <p:cNvSpPr txBox="1"/>
          <p:nvPr/>
        </p:nvSpPr>
        <p:spPr>
          <a:xfrm>
            <a:off x="6629400" y="3860517"/>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None</a:t>
            </a:r>
            <a:endParaRPr lang="en-US" sz="750"/>
          </a:p>
        </p:txBody>
      </p:sp>
      <p:sp>
        <p:nvSpPr>
          <p:cNvPr id="167" name="Background"/>
          <p:cNvSpPr/>
          <p:nvPr/>
        </p:nvSpPr>
        <p:spPr>
          <a:xfrm>
            <a:off x="7315200" y="3860517"/>
            <a:ext cx="685800" cy="357011"/>
          </a:xfrm>
          <a:prstGeom prst="rect">
            <a:avLst/>
          </a:prstGeom>
          <a:solidFill>
            <a:srgbClr val="FFF8E1"/>
          </a:solidFill>
        </p:spPr>
      </p:sp>
      <p:sp>
        <p:nvSpPr>
          <p:cNvPr id="168" name="Border"/>
          <p:cNvSpPr/>
          <p:nvPr/>
        </p:nvSpPr>
        <p:spPr>
          <a:xfrm>
            <a:off x="7315200" y="3860517"/>
            <a:ext cx="685800" cy="357011"/>
          </a:xfrm>
          <a:prstGeom prst="rect">
            <a:avLst/>
          </a:prstGeom>
          <a:noFill/>
          <a:ln w="9525">
            <a:solidFill>
              <a:srgbClr val="DDDDDD"/>
            </a:solidFill>
          </a:ln>
        </p:spPr>
      </p:sp>
      <p:sp>
        <p:nvSpPr>
          <p:cNvPr id="169" name="Text Block"/>
          <p:cNvSpPr txBox="1"/>
          <p:nvPr/>
        </p:nvSpPr>
        <p:spPr>
          <a:xfrm>
            <a:off x="7315200" y="3860517"/>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AI-SIEM beta</a:t>
            </a:r>
            <a:endParaRPr lang="en-US" sz="750"/>
          </a:p>
        </p:txBody>
      </p:sp>
      <p:sp>
        <p:nvSpPr>
          <p:cNvPr id="170" name="Background"/>
          <p:cNvSpPr/>
          <p:nvPr/>
        </p:nvSpPr>
        <p:spPr>
          <a:xfrm>
            <a:off x="8001000" y="3860517"/>
            <a:ext cx="685800" cy="357011"/>
          </a:xfrm>
          <a:prstGeom prst="rect">
            <a:avLst/>
          </a:prstGeom>
          <a:solidFill>
            <a:srgbClr val="F5F5F5"/>
          </a:solidFill>
        </p:spPr>
      </p:sp>
      <p:sp>
        <p:nvSpPr>
          <p:cNvPr id="171" name="Border"/>
          <p:cNvSpPr/>
          <p:nvPr/>
        </p:nvSpPr>
        <p:spPr>
          <a:xfrm>
            <a:off x="8001000" y="3860517"/>
            <a:ext cx="685800" cy="357011"/>
          </a:xfrm>
          <a:prstGeom prst="rect">
            <a:avLst/>
          </a:prstGeom>
          <a:noFill/>
          <a:ln w="9525">
            <a:solidFill>
              <a:srgbClr val="DDDDDD"/>
            </a:solidFill>
          </a:ln>
        </p:spPr>
      </p:sp>
      <p:sp>
        <p:nvSpPr>
          <p:cNvPr id="172" name="Text Block"/>
          <p:cNvSpPr txBox="1"/>
          <p:nvPr/>
        </p:nvSpPr>
        <p:spPr>
          <a:xfrm>
            <a:off x="8001000" y="3860517"/>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a:t>
            </a:r>
            <a:endParaRPr lang="en-US" sz="750"/>
          </a:p>
        </p:txBody>
      </p:sp>
      <p:sp>
        <p:nvSpPr>
          <p:cNvPr id="173" name="Background"/>
          <p:cNvSpPr/>
          <p:nvPr/>
        </p:nvSpPr>
        <p:spPr>
          <a:xfrm>
            <a:off x="457200" y="4217528"/>
            <a:ext cx="1371600" cy="357011"/>
          </a:xfrm>
          <a:prstGeom prst="rect">
            <a:avLst/>
          </a:prstGeom>
          <a:solidFill>
            <a:srgbClr val="193338"/>
          </a:solidFill>
        </p:spPr>
      </p:sp>
      <p:sp>
        <p:nvSpPr>
          <p:cNvPr id="174" name="Border"/>
          <p:cNvSpPr/>
          <p:nvPr/>
        </p:nvSpPr>
        <p:spPr>
          <a:xfrm>
            <a:off x="457200" y="4217528"/>
            <a:ext cx="1371600" cy="357011"/>
          </a:xfrm>
          <a:prstGeom prst="rect">
            <a:avLst/>
          </a:prstGeom>
          <a:noFill/>
          <a:ln w="9525">
            <a:solidFill>
              <a:srgbClr val="CCCCCC"/>
            </a:solidFill>
          </a:ln>
        </p:spPr>
      </p:sp>
      <p:sp>
        <p:nvSpPr>
          <p:cNvPr id="175" name="Text Block"/>
          <p:cNvSpPr txBox="1"/>
          <p:nvPr/>
        </p:nvSpPr>
        <p:spPr>
          <a:xfrm>
            <a:off x="457200" y="4217528"/>
            <a:ext cx="1371600" cy="357011"/>
          </a:xfrm>
          <a:prstGeom prst="rect">
            <a:avLst/>
          </a:prstGeom>
          <a:noFill/>
        </p:spPr>
        <p:txBody>
          <a:bodyPr wrap="square" lIns="91440" tIns="45720" rIns="91440" bIns="45720" anchor="ctr"/>
          <a:lstStyle/>
          <a:p>
            <a:pPr algn="ctr">
              <a:buNone/>
            </a:pPr>
            <a:r>
              <a:rPr lang="en-US" sz="750" b="1" dirty="0">
                <a:solidFill>
                  <a:srgbClr val="FFFFFF"/>
                </a:solidFill>
                <a:latin typeface="Calibri"/>
                <a:cs typeface="Calibri"/>
              </a:rPr>
              <a:t>Data / DLP</a:t>
            </a:r>
            <a:endParaRPr lang="en-US" sz="750"/>
          </a:p>
        </p:txBody>
      </p:sp>
      <p:sp>
        <p:nvSpPr>
          <p:cNvPr id="176" name="Background"/>
          <p:cNvSpPr/>
          <p:nvPr/>
        </p:nvSpPr>
        <p:spPr>
          <a:xfrm>
            <a:off x="1828800" y="4217528"/>
            <a:ext cx="1371600" cy="357011"/>
          </a:xfrm>
          <a:prstGeom prst="rect">
            <a:avLst/>
          </a:prstGeom>
          <a:solidFill>
            <a:srgbClr val="E8F5EF"/>
          </a:solidFill>
        </p:spPr>
      </p:sp>
      <p:sp>
        <p:nvSpPr>
          <p:cNvPr id="177" name="Border"/>
          <p:cNvSpPr/>
          <p:nvPr/>
        </p:nvSpPr>
        <p:spPr>
          <a:xfrm>
            <a:off x="1828800" y="4217528"/>
            <a:ext cx="1371600" cy="357011"/>
          </a:xfrm>
          <a:prstGeom prst="rect">
            <a:avLst/>
          </a:prstGeom>
          <a:noFill/>
          <a:ln w="9525">
            <a:solidFill>
              <a:srgbClr val="DDDDDD"/>
            </a:solidFill>
          </a:ln>
        </p:spPr>
      </p:sp>
      <p:sp>
        <p:nvSpPr>
          <p:cNvPr id="178" name="Text Block"/>
          <p:cNvSpPr txBox="1"/>
          <p:nvPr/>
        </p:nvSpPr>
        <p:spPr>
          <a:xfrm>
            <a:off x="1828800" y="4217528"/>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Purview DLP</a:t>
            </a:r>
            <a:endParaRPr lang="en-US" sz="750"/>
          </a:p>
        </p:txBody>
      </p:sp>
      <p:sp>
        <p:nvSpPr>
          <p:cNvPr id="179" name="Background"/>
          <p:cNvSpPr/>
          <p:nvPr/>
        </p:nvSpPr>
        <p:spPr>
          <a:xfrm>
            <a:off x="3200400" y="4217528"/>
            <a:ext cx="1371600" cy="357011"/>
          </a:xfrm>
          <a:prstGeom prst="rect">
            <a:avLst/>
          </a:prstGeom>
          <a:solidFill>
            <a:srgbClr val="FFF8E1"/>
          </a:solidFill>
        </p:spPr>
      </p:sp>
      <p:sp>
        <p:nvSpPr>
          <p:cNvPr id="180" name="Border"/>
          <p:cNvSpPr/>
          <p:nvPr/>
        </p:nvSpPr>
        <p:spPr>
          <a:xfrm>
            <a:off x="3200400" y="4217528"/>
            <a:ext cx="1371600" cy="357011"/>
          </a:xfrm>
          <a:prstGeom prst="rect">
            <a:avLst/>
          </a:prstGeom>
          <a:noFill/>
          <a:ln w="9525">
            <a:solidFill>
              <a:srgbClr val="DDDDDD"/>
            </a:solidFill>
          </a:ln>
        </p:spPr>
      </p:sp>
      <p:sp>
        <p:nvSpPr>
          <p:cNvPr id="181" name="Text Block"/>
          <p:cNvSpPr txBox="1"/>
          <p:nvPr/>
        </p:nvSpPr>
        <p:spPr>
          <a:xfrm>
            <a:off x="3200400" y="4217528"/>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Data Protect</a:t>
            </a:r>
            <a:endParaRPr lang="en-US" sz="750"/>
          </a:p>
        </p:txBody>
      </p:sp>
      <p:sp>
        <p:nvSpPr>
          <p:cNvPr id="182" name="Background"/>
          <p:cNvSpPr/>
          <p:nvPr/>
        </p:nvSpPr>
        <p:spPr>
          <a:xfrm>
            <a:off x="4572000" y="4217528"/>
            <a:ext cx="1371600" cy="357011"/>
          </a:xfrm>
          <a:prstGeom prst="rect">
            <a:avLst/>
          </a:prstGeom>
          <a:solidFill>
            <a:srgbClr val="E8F5EF"/>
          </a:solidFill>
        </p:spPr>
      </p:sp>
      <p:sp>
        <p:nvSpPr>
          <p:cNvPr id="183" name="Border"/>
          <p:cNvSpPr/>
          <p:nvPr/>
        </p:nvSpPr>
        <p:spPr>
          <a:xfrm>
            <a:off x="4572000" y="4217528"/>
            <a:ext cx="1371600" cy="357011"/>
          </a:xfrm>
          <a:prstGeom prst="rect">
            <a:avLst/>
          </a:prstGeom>
          <a:noFill/>
          <a:ln w="9525">
            <a:solidFill>
              <a:srgbClr val="DDDDDD"/>
            </a:solidFill>
          </a:ln>
        </p:spPr>
      </p:sp>
      <p:sp>
        <p:nvSpPr>
          <p:cNvPr id="184" name="Text Block"/>
          <p:cNvSpPr txBox="1"/>
          <p:nvPr/>
        </p:nvSpPr>
        <p:spPr>
          <a:xfrm>
            <a:off x="4572000" y="4217528"/>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Prisma+Cortex DLP</a:t>
            </a:r>
            <a:endParaRPr lang="en-US" sz="750"/>
          </a:p>
        </p:txBody>
      </p:sp>
      <p:sp>
        <p:nvSpPr>
          <p:cNvPr id="185" name="Background"/>
          <p:cNvSpPr/>
          <p:nvPr/>
        </p:nvSpPr>
        <p:spPr>
          <a:xfrm>
            <a:off x="5943600" y="4217528"/>
            <a:ext cx="685800" cy="357011"/>
          </a:xfrm>
          <a:prstGeom prst="rect">
            <a:avLst/>
          </a:prstGeom>
          <a:solidFill>
            <a:srgbClr val="E8F5EF"/>
          </a:solidFill>
        </p:spPr>
      </p:sp>
      <p:sp>
        <p:nvSpPr>
          <p:cNvPr id="186" name="Border"/>
          <p:cNvSpPr/>
          <p:nvPr/>
        </p:nvSpPr>
        <p:spPr>
          <a:xfrm>
            <a:off x="5943600" y="4217528"/>
            <a:ext cx="685800" cy="357011"/>
          </a:xfrm>
          <a:prstGeom prst="rect">
            <a:avLst/>
          </a:prstGeom>
          <a:noFill/>
          <a:ln w="9525">
            <a:solidFill>
              <a:srgbClr val="DDDDDD"/>
            </a:solidFill>
          </a:ln>
        </p:spPr>
      </p:sp>
      <p:sp>
        <p:nvSpPr>
          <p:cNvPr id="187" name="Text Block"/>
          <p:cNvSpPr txBox="1"/>
          <p:nvPr/>
        </p:nvSpPr>
        <p:spPr>
          <a:xfrm>
            <a:off x="5943600" y="4217528"/>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FortiDLP</a:t>
            </a:r>
            <a:endParaRPr lang="en-US" sz="750"/>
          </a:p>
        </p:txBody>
      </p:sp>
      <p:sp>
        <p:nvSpPr>
          <p:cNvPr id="188" name="Background"/>
          <p:cNvSpPr/>
          <p:nvPr/>
        </p:nvSpPr>
        <p:spPr>
          <a:xfrm>
            <a:off x="6629400" y="4217528"/>
            <a:ext cx="685800" cy="357011"/>
          </a:xfrm>
          <a:prstGeom prst="rect">
            <a:avLst/>
          </a:prstGeom>
          <a:solidFill>
            <a:srgbClr val="E8F5EF"/>
          </a:solidFill>
        </p:spPr>
      </p:sp>
      <p:sp>
        <p:nvSpPr>
          <p:cNvPr id="189" name="Border"/>
          <p:cNvSpPr/>
          <p:nvPr/>
        </p:nvSpPr>
        <p:spPr>
          <a:xfrm>
            <a:off x="6629400" y="4217528"/>
            <a:ext cx="685800" cy="357011"/>
          </a:xfrm>
          <a:prstGeom prst="rect">
            <a:avLst/>
          </a:prstGeom>
          <a:noFill/>
          <a:ln w="9525">
            <a:solidFill>
              <a:srgbClr val="DDDDDD"/>
            </a:solidFill>
          </a:ln>
        </p:spPr>
      </p:sp>
      <p:sp>
        <p:nvSpPr>
          <p:cNvPr id="190" name="Text Block"/>
          <p:cNvSpPr txBox="1"/>
          <p:nvPr/>
        </p:nvSpPr>
        <p:spPr>
          <a:xfrm>
            <a:off x="6629400" y="4217528"/>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ZIA DLP + DSPM</a:t>
            </a:r>
            <a:endParaRPr lang="en-US" sz="750"/>
          </a:p>
        </p:txBody>
      </p:sp>
      <p:sp>
        <p:nvSpPr>
          <p:cNvPr id="191" name="Background"/>
          <p:cNvSpPr/>
          <p:nvPr/>
        </p:nvSpPr>
        <p:spPr>
          <a:xfrm>
            <a:off x="7315200" y="4217528"/>
            <a:ext cx="685800" cy="357011"/>
          </a:xfrm>
          <a:prstGeom prst="rect">
            <a:avLst/>
          </a:prstGeom>
          <a:solidFill>
            <a:srgbClr val="FFF8E1"/>
          </a:solidFill>
        </p:spPr>
      </p:sp>
      <p:sp>
        <p:nvSpPr>
          <p:cNvPr id="192" name="Border"/>
          <p:cNvSpPr/>
          <p:nvPr/>
        </p:nvSpPr>
        <p:spPr>
          <a:xfrm>
            <a:off x="7315200" y="4217528"/>
            <a:ext cx="685800" cy="357011"/>
          </a:xfrm>
          <a:prstGeom prst="rect">
            <a:avLst/>
          </a:prstGeom>
          <a:noFill/>
          <a:ln w="9525">
            <a:solidFill>
              <a:srgbClr val="DDDDDD"/>
            </a:solidFill>
          </a:ln>
        </p:spPr>
      </p:sp>
      <p:sp>
        <p:nvSpPr>
          <p:cNvPr id="193" name="Text Block"/>
          <p:cNvSpPr txBox="1"/>
          <p:nvPr/>
        </p:nvSpPr>
        <p:spPr>
          <a:xfrm>
            <a:off x="7315200" y="4217528"/>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Cloud only</a:t>
            </a:r>
            <a:endParaRPr lang="en-US" sz="750"/>
          </a:p>
        </p:txBody>
      </p:sp>
      <p:sp>
        <p:nvSpPr>
          <p:cNvPr id="194" name="Background"/>
          <p:cNvSpPr/>
          <p:nvPr/>
        </p:nvSpPr>
        <p:spPr>
          <a:xfrm>
            <a:off x="8001000" y="4217528"/>
            <a:ext cx="685800" cy="357011"/>
          </a:xfrm>
          <a:prstGeom prst="rect">
            <a:avLst/>
          </a:prstGeom>
          <a:solidFill>
            <a:srgbClr val="F5F5F5"/>
          </a:solidFill>
        </p:spPr>
      </p:sp>
      <p:sp>
        <p:nvSpPr>
          <p:cNvPr id="195" name="Border"/>
          <p:cNvSpPr/>
          <p:nvPr/>
        </p:nvSpPr>
        <p:spPr>
          <a:xfrm>
            <a:off x="8001000" y="4217528"/>
            <a:ext cx="685800" cy="357011"/>
          </a:xfrm>
          <a:prstGeom prst="rect">
            <a:avLst/>
          </a:prstGeom>
          <a:noFill/>
          <a:ln w="9525">
            <a:solidFill>
              <a:srgbClr val="DDDDDD"/>
            </a:solidFill>
          </a:ln>
        </p:spPr>
      </p:sp>
      <p:sp>
        <p:nvSpPr>
          <p:cNvPr id="196" name="Text Block"/>
          <p:cNvSpPr txBox="1"/>
          <p:nvPr/>
        </p:nvSpPr>
        <p:spPr>
          <a:xfrm>
            <a:off x="8001000" y="4217528"/>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a:t>
            </a:r>
            <a:endParaRPr lang="en-US" sz="750"/>
          </a:p>
        </p:txBody>
      </p:sp>
      <p:sp>
        <p:nvSpPr>
          <p:cNvPr id="197" name="Background"/>
          <p:cNvSpPr/>
          <p:nvPr/>
        </p:nvSpPr>
        <p:spPr>
          <a:xfrm>
            <a:off x="457200" y="4574539"/>
            <a:ext cx="1371600" cy="357011"/>
          </a:xfrm>
          <a:prstGeom prst="rect">
            <a:avLst/>
          </a:prstGeom>
          <a:solidFill>
            <a:srgbClr val="193338"/>
          </a:solidFill>
        </p:spPr>
      </p:sp>
      <p:sp>
        <p:nvSpPr>
          <p:cNvPr id="198" name="Border"/>
          <p:cNvSpPr/>
          <p:nvPr/>
        </p:nvSpPr>
        <p:spPr>
          <a:xfrm>
            <a:off x="457200" y="4574539"/>
            <a:ext cx="1371600" cy="357011"/>
          </a:xfrm>
          <a:prstGeom prst="rect">
            <a:avLst/>
          </a:prstGeom>
          <a:noFill/>
          <a:ln w="9525">
            <a:solidFill>
              <a:srgbClr val="CCCCCC"/>
            </a:solidFill>
          </a:ln>
        </p:spPr>
      </p:sp>
      <p:sp>
        <p:nvSpPr>
          <p:cNvPr id="199" name="Text Block"/>
          <p:cNvSpPr txBox="1"/>
          <p:nvPr/>
        </p:nvSpPr>
        <p:spPr>
          <a:xfrm>
            <a:off x="457200" y="4574539"/>
            <a:ext cx="1371600" cy="357011"/>
          </a:xfrm>
          <a:prstGeom prst="rect">
            <a:avLst/>
          </a:prstGeom>
          <a:noFill/>
        </p:spPr>
        <p:txBody>
          <a:bodyPr wrap="square" lIns="91440" tIns="45720" rIns="91440" bIns="45720" anchor="ctr"/>
          <a:lstStyle/>
          <a:p>
            <a:pPr algn="ctr">
              <a:buNone/>
            </a:pPr>
            <a:r>
              <a:rPr lang="en-US" sz="750" b="1" dirty="0">
                <a:solidFill>
                  <a:srgbClr val="FFFFFF"/>
                </a:solidFill>
                <a:latin typeface="Calibri"/>
                <a:cs typeface="Calibri"/>
              </a:rPr>
              <a:t>OT / IoT</a:t>
            </a:r>
            <a:endParaRPr lang="en-US" sz="750"/>
          </a:p>
        </p:txBody>
      </p:sp>
      <p:sp>
        <p:nvSpPr>
          <p:cNvPr id="200" name="Background"/>
          <p:cNvSpPr/>
          <p:nvPr/>
        </p:nvSpPr>
        <p:spPr>
          <a:xfrm>
            <a:off x="1828800" y="4574539"/>
            <a:ext cx="1371600" cy="357011"/>
          </a:xfrm>
          <a:prstGeom prst="rect">
            <a:avLst/>
          </a:prstGeom>
          <a:solidFill>
            <a:srgbClr val="E8F5EF"/>
          </a:solidFill>
        </p:spPr>
      </p:sp>
      <p:sp>
        <p:nvSpPr>
          <p:cNvPr id="201" name="Border"/>
          <p:cNvSpPr/>
          <p:nvPr/>
        </p:nvSpPr>
        <p:spPr>
          <a:xfrm>
            <a:off x="1828800" y="4574539"/>
            <a:ext cx="1371600" cy="357011"/>
          </a:xfrm>
          <a:prstGeom prst="rect">
            <a:avLst/>
          </a:prstGeom>
          <a:noFill/>
          <a:ln w="9525">
            <a:solidFill>
              <a:srgbClr val="DDDDDD"/>
            </a:solidFill>
          </a:ln>
        </p:spPr>
      </p:sp>
      <p:sp>
        <p:nvSpPr>
          <p:cNvPr id="202" name="Text Block"/>
          <p:cNvSpPr txBox="1"/>
          <p:nvPr/>
        </p:nvSpPr>
        <p:spPr>
          <a:xfrm>
            <a:off x="1828800" y="4574539"/>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Defender for IoT</a:t>
            </a:r>
            <a:endParaRPr lang="en-US" sz="750"/>
          </a:p>
        </p:txBody>
      </p:sp>
      <p:sp>
        <p:nvSpPr>
          <p:cNvPr id="203" name="Background"/>
          <p:cNvSpPr/>
          <p:nvPr/>
        </p:nvSpPr>
        <p:spPr>
          <a:xfrm>
            <a:off x="3200400" y="4574539"/>
            <a:ext cx="1371600" cy="357011"/>
          </a:xfrm>
          <a:prstGeom prst="rect">
            <a:avLst/>
          </a:prstGeom>
          <a:solidFill>
            <a:srgbClr val="FFF8E1"/>
          </a:solidFill>
        </p:spPr>
      </p:sp>
      <p:sp>
        <p:nvSpPr>
          <p:cNvPr id="204" name="Border"/>
          <p:cNvSpPr/>
          <p:nvPr/>
        </p:nvSpPr>
        <p:spPr>
          <a:xfrm>
            <a:off x="3200400" y="4574539"/>
            <a:ext cx="1371600" cy="357011"/>
          </a:xfrm>
          <a:prstGeom prst="rect">
            <a:avLst/>
          </a:prstGeom>
          <a:noFill/>
          <a:ln w="9525">
            <a:solidFill>
              <a:srgbClr val="DDDDDD"/>
            </a:solidFill>
          </a:ln>
        </p:spPr>
      </p:sp>
      <p:sp>
        <p:nvSpPr>
          <p:cNvPr id="205" name="Text Block"/>
          <p:cNvSpPr txBox="1"/>
          <p:nvPr/>
        </p:nvSpPr>
        <p:spPr>
          <a:xfrm>
            <a:off x="3200400" y="4574539"/>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IoT Discover</a:t>
            </a:r>
            <a:endParaRPr lang="en-US" sz="750"/>
          </a:p>
        </p:txBody>
      </p:sp>
      <p:sp>
        <p:nvSpPr>
          <p:cNvPr id="206" name="Background"/>
          <p:cNvSpPr/>
          <p:nvPr/>
        </p:nvSpPr>
        <p:spPr>
          <a:xfrm>
            <a:off x="4572000" y="4574539"/>
            <a:ext cx="1371600" cy="357011"/>
          </a:xfrm>
          <a:prstGeom prst="rect">
            <a:avLst/>
          </a:prstGeom>
          <a:solidFill>
            <a:srgbClr val="E8F5EF"/>
          </a:solidFill>
        </p:spPr>
      </p:sp>
      <p:sp>
        <p:nvSpPr>
          <p:cNvPr id="207" name="Border"/>
          <p:cNvSpPr/>
          <p:nvPr/>
        </p:nvSpPr>
        <p:spPr>
          <a:xfrm>
            <a:off x="4572000" y="4574539"/>
            <a:ext cx="1371600" cy="357011"/>
          </a:xfrm>
          <a:prstGeom prst="rect">
            <a:avLst/>
          </a:prstGeom>
          <a:noFill/>
          <a:ln w="9525">
            <a:solidFill>
              <a:srgbClr val="DDDDDD"/>
            </a:solidFill>
          </a:ln>
        </p:spPr>
      </p:sp>
      <p:sp>
        <p:nvSpPr>
          <p:cNvPr id="208" name="Text Block"/>
          <p:cNvSpPr txBox="1"/>
          <p:nvPr/>
        </p:nvSpPr>
        <p:spPr>
          <a:xfrm>
            <a:off x="4572000" y="4574539"/>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Industrial OT+IoT</a:t>
            </a:r>
            <a:endParaRPr lang="en-US" sz="750"/>
          </a:p>
        </p:txBody>
      </p:sp>
      <p:sp>
        <p:nvSpPr>
          <p:cNvPr id="209" name="Background"/>
          <p:cNvSpPr/>
          <p:nvPr/>
        </p:nvSpPr>
        <p:spPr>
          <a:xfrm>
            <a:off x="5943600" y="4574539"/>
            <a:ext cx="685800" cy="357011"/>
          </a:xfrm>
          <a:prstGeom prst="rect">
            <a:avLst/>
          </a:prstGeom>
          <a:solidFill>
            <a:srgbClr val="E8F5EF"/>
          </a:solidFill>
        </p:spPr>
      </p:sp>
      <p:sp>
        <p:nvSpPr>
          <p:cNvPr id="210" name="Border"/>
          <p:cNvSpPr/>
          <p:nvPr/>
        </p:nvSpPr>
        <p:spPr>
          <a:xfrm>
            <a:off x="5943600" y="4574539"/>
            <a:ext cx="685800" cy="357011"/>
          </a:xfrm>
          <a:prstGeom prst="rect">
            <a:avLst/>
          </a:prstGeom>
          <a:noFill/>
          <a:ln w="9525">
            <a:solidFill>
              <a:srgbClr val="DDDDDD"/>
            </a:solidFill>
          </a:ln>
        </p:spPr>
      </p:sp>
      <p:sp>
        <p:nvSpPr>
          <p:cNvPr id="211" name="Text Block"/>
          <p:cNvSpPr txBox="1"/>
          <p:nvPr/>
        </p:nvSpPr>
        <p:spPr>
          <a:xfrm>
            <a:off x="5943600" y="4574539"/>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OT Portfolio</a:t>
            </a:r>
            <a:endParaRPr lang="en-US" sz="750"/>
          </a:p>
        </p:txBody>
      </p:sp>
      <p:sp>
        <p:nvSpPr>
          <p:cNvPr id="212" name="Background"/>
          <p:cNvSpPr/>
          <p:nvPr/>
        </p:nvSpPr>
        <p:spPr>
          <a:xfrm>
            <a:off x="6629400" y="4574539"/>
            <a:ext cx="685800" cy="357011"/>
          </a:xfrm>
          <a:prstGeom prst="rect">
            <a:avLst/>
          </a:prstGeom>
          <a:solidFill>
            <a:srgbClr val="FFF8E1"/>
          </a:solidFill>
        </p:spPr>
      </p:sp>
      <p:sp>
        <p:nvSpPr>
          <p:cNvPr id="213" name="Border"/>
          <p:cNvSpPr/>
          <p:nvPr/>
        </p:nvSpPr>
        <p:spPr>
          <a:xfrm>
            <a:off x="6629400" y="4574539"/>
            <a:ext cx="685800" cy="357011"/>
          </a:xfrm>
          <a:prstGeom prst="rect">
            <a:avLst/>
          </a:prstGeom>
          <a:noFill/>
          <a:ln w="9525">
            <a:solidFill>
              <a:srgbClr val="DDDDDD"/>
            </a:solidFill>
          </a:ln>
        </p:spPr>
      </p:sp>
      <p:sp>
        <p:nvSpPr>
          <p:cNvPr id="214" name="Text Block"/>
          <p:cNvSpPr txBox="1"/>
          <p:nvPr/>
        </p:nvSpPr>
        <p:spPr>
          <a:xfrm>
            <a:off x="6629400" y="4574539"/>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ZPA OT access</a:t>
            </a:r>
            <a:endParaRPr lang="en-US" sz="750"/>
          </a:p>
        </p:txBody>
      </p:sp>
      <p:sp>
        <p:nvSpPr>
          <p:cNvPr id="215" name="Background"/>
          <p:cNvSpPr/>
          <p:nvPr/>
        </p:nvSpPr>
        <p:spPr>
          <a:xfrm>
            <a:off x="7315200" y="4574539"/>
            <a:ext cx="685800" cy="357011"/>
          </a:xfrm>
          <a:prstGeom prst="rect">
            <a:avLst/>
          </a:prstGeom>
          <a:solidFill>
            <a:srgbClr val="F5F5F5"/>
          </a:solidFill>
        </p:spPr>
      </p:sp>
      <p:sp>
        <p:nvSpPr>
          <p:cNvPr id="216" name="Border"/>
          <p:cNvSpPr/>
          <p:nvPr/>
        </p:nvSpPr>
        <p:spPr>
          <a:xfrm>
            <a:off x="7315200" y="4574539"/>
            <a:ext cx="685800" cy="357011"/>
          </a:xfrm>
          <a:prstGeom prst="rect">
            <a:avLst/>
          </a:prstGeom>
          <a:noFill/>
          <a:ln w="9525">
            <a:solidFill>
              <a:srgbClr val="DDDDDD"/>
            </a:solidFill>
          </a:ln>
        </p:spPr>
      </p:sp>
      <p:sp>
        <p:nvSpPr>
          <p:cNvPr id="217" name="Text Block"/>
          <p:cNvSpPr txBox="1"/>
          <p:nvPr/>
        </p:nvSpPr>
        <p:spPr>
          <a:xfrm>
            <a:off x="7315200" y="4574539"/>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None</a:t>
            </a:r>
            <a:endParaRPr lang="en-US" sz="750"/>
          </a:p>
        </p:txBody>
      </p:sp>
      <p:sp>
        <p:nvSpPr>
          <p:cNvPr id="218" name="Background"/>
          <p:cNvSpPr/>
          <p:nvPr/>
        </p:nvSpPr>
        <p:spPr>
          <a:xfrm>
            <a:off x="8001000" y="4574539"/>
            <a:ext cx="685800" cy="357011"/>
          </a:xfrm>
          <a:prstGeom prst="rect">
            <a:avLst/>
          </a:prstGeom>
          <a:solidFill>
            <a:srgbClr val="F5F5F5"/>
          </a:solidFill>
        </p:spPr>
      </p:sp>
      <p:sp>
        <p:nvSpPr>
          <p:cNvPr id="219" name="Border"/>
          <p:cNvSpPr/>
          <p:nvPr/>
        </p:nvSpPr>
        <p:spPr>
          <a:xfrm>
            <a:off x="8001000" y="4574539"/>
            <a:ext cx="685800" cy="357011"/>
          </a:xfrm>
          <a:prstGeom prst="rect">
            <a:avLst/>
          </a:prstGeom>
          <a:noFill/>
          <a:ln w="9525">
            <a:solidFill>
              <a:srgbClr val="DDDDDD"/>
            </a:solidFill>
          </a:ln>
        </p:spPr>
      </p:sp>
      <p:sp>
        <p:nvSpPr>
          <p:cNvPr id="220" name="Text Block"/>
          <p:cNvSpPr txBox="1"/>
          <p:nvPr/>
        </p:nvSpPr>
        <p:spPr>
          <a:xfrm>
            <a:off x="8001000" y="4574539"/>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a:t>
            </a:r>
            <a:endParaRPr lang="en-US" sz="750"/>
          </a:p>
        </p:txBody>
      </p:sp>
      <p:sp>
        <p:nvSpPr>
          <p:cNvPr id="221" name="Background"/>
          <p:cNvSpPr/>
          <p:nvPr/>
        </p:nvSpPr>
        <p:spPr>
          <a:xfrm>
            <a:off x="457200" y="4931550"/>
            <a:ext cx="1371600" cy="357011"/>
          </a:xfrm>
          <a:prstGeom prst="rect">
            <a:avLst/>
          </a:prstGeom>
          <a:solidFill>
            <a:srgbClr val="193338"/>
          </a:solidFill>
        </p:spPr>
      </p:sp>
      <p:sp>
        <p:nvSpPr>
          <p:cNvPr id="222" name="Border"/>
          <p:cNvSpPr/>
          <p:nvPr/>
        </p:nvSpPr>
        <p:spPr>
          <a:xfrm>
            <a:off x="457200" y="4931550"/>
            <a:ext cx="1371600" cy="357011"/>
          </a:xfrm>
          <a:prstGeom prst="rect">
            <a:avLst/>
          </a:prstGeom>
          <a:noFill/>
          <a:ln w="9525">
            <a:solidFill>
              <a:srgbClr val="CCCCCC"/>
            </a:solidFill>
          </a:ln>
        </p:spPr>
      </p:sp>
      <p:sp>
        <p:nvSpPr>
          <p:cNvPr id="223" name="Text Block"/>
          <p:cNvSpPr txBox="1"/>
          <p:nvPr/>
        </p:nvSpPr>
        <p:spPr>
          <a:xfrm>
            <a:off x="457200" y="4931550"/>
            <a:ext cx="1371600" cy="357011"/>
          </a:xfrm>
          <a:prstGeom prst="rect">
            <a:avLst/>
          </a:prstGeom>
          <a:noFill/>
        </p:spPr>
        <p:txBody>
          <a:bodyPr wrap="square" lIns="91440" tIns="45720" rIns="91440" bIns="45720" anchor="ctr"/>
          <a:lstStyle/>
          <a:p>
            <a:pPr algn="ctr">
              <a:buNone/>
            </a:pPr>
            <a:r>
              <a:rPr lang="en-US" sz="750" b="1" dirty="0">
                <a:solidFill>
                  <a:srgbClr val="FFFFFF"/>
                </a:solidFill>
                <a:latin typeface="Calibri"/>
                <a:cs typeface="Calibri"/>
              </a:rPr>
              <a:t>Vuln Mgmt</a:t>
            </a:r>
            <a:endParaRPr lang="en-US" sz="750"/>
          </a:p>
        </p:txBody>
      </p:sp>
      <p:sp>
        <p:nvSpPr>
          <p:cNvPr id="224" name="Background"/>
          <p:cNvSpPr/>
          <p:nvPr/>
        </p:nvSpPr>
        <p:spPr>
          <a:xfrm>
            <a:off x="1828800" y="4931550"/>
            <a:ext cx="1371600" cy="357011"/>
          </a:xfrm>
          <a:prstGeom prst="rect">
            <a:avLst/>
          </a:prstGeom>
          <a:solidFill>
            <a:srgbClr val="E8F5EF"/>
          </a:solidFill>
        </p:spPr>
      </p:sp>
      <p:sp>
        <p:nvSpPr>
          <p:cNvPr id="225" name="Border"/>
          <p:cNvSpPr/>
          <p:nvPr/>
        </p:nvSpPr>
        <p:spPr>
          <a:xfrm>
            <a:off x="1828800" y="4931550"/>
            <a:ext cx="1371600" cy="357011"/>
          </a:xfrm>
          <a:prstGeom prst="rect">
            <a:avLst/>
          </a:prstGeom>
          <a:noFill/>
          <a:ln w="9525">
            <a:solidFill>
              <a:srgbClr val="DDDDDD"/>
            </a:solidFill>
          </a:ln>
        </p:spPr>
      </p:sp>
      <p:sp>
        <p:nvSpPr>
          <p:cNvPr id="226" name="Text Block"/>
          <p:cNvSpPr txBox="1"/>
          <p:nvPr/>
        </p:nvSpPr>
        <p:spPr>
          <a:xfrm>
            <a:off x="1828800" y="4931550"/>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Defender VM+EASM</a:t>
            </a:r>
            <a:endParaRPr lang="en-US" sz="750"/>
          </a:p>
        </p:txBody>
      </p:sp>
      <p:sp>
        <p:nvSpPr>
          <p:cNvPr id="227" name="Background"/>
          <p:cNvSpPr/>
          <p:nvPr/>
        </p:nvSpPr>
        <p:spPr>
          <a:xfrm>
            <a:off x="3200400" y="4931550"/>
            <a:ext cx="1371600" cy="357011"/>
          </a:xfrm>
          <a:prstGeom prst="rect">
            <a:avLst/>
          </a:prstGeom>
          <a:solidFill>
            <a:srgbClr val="E8F5EF"/>
          </a:solidFill>
        </p:spPr>
      </p:sp>
      <p:sp>
        <p:nvSpPr>
          <p:cNvPr id="228" name="Border"/>
          <p:cNvSpPr/>
          <p:nvPr/>
        </p:nvSpPr>
        <p:spPr>
          <a:xfrm>
            <a:off x="3200400" y="4931550"/>
            <a:ext cx="1371600" cy="357011"/>
          </a:xfrm>
          <a:prstGeom prst="rect">
            <a:avLst/>
          </a:prstGeom>
          <a:noFill/>
          <a:ln w="9525">
            <a:solidFill>
              <a:srgbClr val="DDDDDD"/>
            </a:solidFill>
          </a:ln>
        </p:spPr>
      </p:sp>
      <p:sp>
        <p:nvSpPr>
          <p:cNvPr id="229" name="Text Block"/>
          <p:cNvSpPr txBox="1"/>
          <p:nvPr/>
        </p:nvSpPr>
        <p:spPr>
          <a:xfrm>
            <a:off x="3200400" y="4931550"/>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Spotlight+Exposure</a:t>
            </a:r>
            <a:endParaRPr lang="en-US" sz="750"/>
          </a:p>
        </p:txBody>
      </p:sp>
      <p:sp>
        <p:nvSpPr>
          <p:cNvPr id="230" name="Background"/>
          <p:cNvSpPr/>
          <p:nvPr/>
        </p:nvSpPr>
        <p:spPr>
          <a:xfrm>
            <a:off x="4572000" y="4931550"/>
            <a:ext cx="1371600" cy="357011"/>
          </a:xfrm>
          <a:prstGeom prst="rect">
            <a:avLst/>
          </a:prstGeom>
          <a:solidFill>
            <a:srgbClr val="E8F5EF"/>
          </a:solidFill>
        </p:spPr>
      </p:sp>
      <p:sp>
        <p:nvSpPr>
          <p:cNvPr id="231" name="Border"/>
          <p:cNvSpPr/>
          <p:nvPr/>
        </p:nvSpPr>
        <p:spPr>
          <a:xfrm>
            <a:off x="4572000" y="4931550"/>
            <a:ext cx="1371600" cy="357011"/>
          </a:xfrm>
          <a:prstGeom prst="rect">
            <a:avLst/>
          </a:prstGeom>
          <a:noFill/>
          <a:ln w="9525">
            <a:solidFill>
              <a:srgbClr val="DDDDDD"/>
            </a:solidFill>
          </a:ln>
        </p:spPr>
      </p:sp>
      <p:sp>
        <p:nvSpPr>
          <p:cNvPr id="232" name="Text Block"/>
          <p:cNvSpPr txBox="1"/>
          <p:nvPr/>
        </p:nvSpPr>
        <p:spPr>
          <a:xfrm>
            <a:off x="4572000" y="4931550"/>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Cortex Xpanse</a:t>
            </a:r>
            <a:endParaRPr lang="en-US" sz="750"/>
          </a:p>
        </p:txBody>
      </p:sp>
      <p:sp>
        <p:nvSpPr>
          <p:cNvPr id="233" name="Background"/>
          <p:cNvSpPr/>
          <p:nvPr/>
        </p:nvSpPr>
        <p:spPr>
          <a:xfrm>
            <a:off x="5943600" y="4931550"/>
            <a:ext cx="685800" cy="357011"/>
          </a:xfrm>
          <a:prstGeom prst="rect">
            <a:avLst/>
          </a:prstGeom>
          <a:solidFill>
            <a:srgbClr val="FFF8E1"/>
          </a:solidFill>
        </p:spPr>
      </p:sp>
      <p:sp>
        <p:nvSpPr>
          <p:cNvPr id="234" name="Border"/>
          <p:cNvSpPr/>
          <p:nvPr/>
        </p:nvSpPr>
        <p:spPr>
          <a:xfrm>
            <a:off x="5943600" y="4931550"/>
            <a:ext cx="685800" cy="357011"/>
          </a:xfrm>
          <a:prstGeom prst="rect">
            <a:avLst/>
          </a:prstGeom>
          <a:noFill/>
          <a:ln w="9525">
            <a:solidFill>
              <a:srgbClr val="DDDDDD"/>
            </a:solidFill>
          </a:ln>
        </p:spPr>
      </p:sp>
      <p:sp>
        <p:nvSpPr>
          <p:cNvPr id="235" name="Text Block"/>
          <p:cNvSpPr txBox="1"/>
          <p:nvPr/>
        </p:nvSpPr>
        <p:spPr>
          <a:xfrm>
            <a:off x="5943600" y="4931550"/>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FortiRecon</a:t>
            </a:r>
            <a:endParaRPr lang="en-US" sz="750"/>
          </a:p>
        </p:txBody>
      </p:sp>
      <p:sp>
        <p:nvSpPr>
          <p:cNvPr id="236" name="Background"/>
          <p:cNvSpPr/>
          <p:nvPr/>
        </p:nvSpPr>
        <p:spPr>
          <a:xfrm>
            <a:off x="6629400" y="4931550"/>
            <a:ext cx="685800" cy="357011"/>
          </a:xfrm>
          <a:prstGeom prst="rect">
            <a:avLst/>
          </a:prstGeom>
          <a:solidFill>
            <a:srgbClr val="FFF8E1"/>
          </a:solidFill>
        </p:spPr>
      </p:sp>
      <p:sp>
        <p:nvSpPr>
          <p:cNvPr id="237" name="Border"/>
          <p:cNvSpPr/>
          <p:nvPr/>
        </p:nvSpPr>
        <p:spPr>
          <a:xfrm>
            <a:off x="6629400" y="4931550"/>
            <a:ext cx="685800" cy="357011"/>
          </a:xfrm>
          <a:prstGeom prst="rect">
            <a:avLst/>
          </a:prstGeom>
          <a:noFill/>
          <a:ln w="9525">
            <a:solidFill>
              <a:srgbClr val="DDDDDD"/>
            </a:solidFill>
          </a:ln>
        </p:spPr>
      </p:sp>
      <p:sp>
        <p:nvSpPr>
          <p:cNvPr id="238" name="Text Block"/>
          <p:cNvSpPr txBox="1"/>
          <p:nvPr/>
        </p:nvSpPr>
        <p:spPr>
          <a:xfrm>
            <a:off x="6629400" y="4931550"/>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Exposure Mgmt</a:t>
            </a:r>
            <a:endParaRPr lang="en-US" sz="750"/>
          </a:p>
        </p:txBody>
      </p:sp>
      <p:sp>
        <p:nvSpPr>
          <p:cNvPr id="239" name="Background"/>
          <p:cNvSpPr/>
          <p:nvPr/>
        </p:nvSpPr>
        <p:spPr>
          <a:xfrm>
            <a:off x="7315200" y="4931550"/>
            <a:ext cx="685800" cy="357011"/>
          </a:xfrm>
          <a:prstGeom prst="rect">
            <a:avLst/>
          </a:prstGeom>
          <a:solidFill>
            <a:srgbClr val="E8F5EF"/>
          </a:solidFill>
        </p:spPr>
      </p:sp>
      <p:sp>
        <p:nvSpPr>
          <p:cNvPr id="240" name="Border"/>
          <p:cNvSpPr/>
          <p:nvPr/>
        </p:nvSpPr>
        <p:spPr>
          <a:xfrm>
            <a:off x="7315200" y="4931550"/>
            <a:ext cx="685800" cy="357011"/>
          </a:xfrm>
          <a:prstGeom prst="rect">
            <a:avLst/>
          </a:prstGeom>
          <a:noFill/>
          <a:ln w="9525">
            <a:solidFill>
              <a:srgbClr val="DDDDDD"/>
            </a:solidFill>
          </a:ln>
        </p:spPr>
      </p:sp>
      <p:sp>
        <p:nvSpPr>
          <p:cNvPr id="241" name="Text Block"/>
          <p:cNvSpPr txBox="1"/>
          <p:nvPr/>
        </p:nvSpPr>
        <p:spPr>
          <a:xfrm>
            <a:off x="7315200" y="4931550"/>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Singularity VM</a:t>
            </a:r>
            <a:endParaRPr lang="en-US" sz="750"/>
          </a:p>
        </p:txBody>
      </p:sp>
      <p:sp>
        <p:nvSpPr>
          <p:cNvPr id="242" name="Background"/>
          <p:cNvSpPr/>
          <p:nvPr/>
        </p:nvSpPr>
        <p:spPr>
          <a:xfrm>
            <a:off x="8001000" y="4931550"/>
            <a:ext cx="685800" cy="357011"/>
          </a:xfrm>
          <a:prstGeom prst="rect">
            <a:avLst/>
          </a:prstGeom>
          <a:solidFill>
            <a:srgbClr val="F5F5F5"/>
          </a:solidFill>
        </p:spPr>
      </p:sp>
      <p:sp>
        <p:nvSpPr>
          <p:cNvPr id="243" name="Border"/>
          <p:cNvSpPr/>
          <p:nvPr/>
        </p:nvSpPr>
        <p:spPr>
          <a:xfrm>
            <a:off x="8001000" y="4931550"/>
            <a:ext cx="685800" cy="357011"/>
          </a:xfrm>
          <a:prstGeom prst="rect">
            <a:avLst/>
          </a:prstGeom>
          <a:noFill/>
          <a:ln w="9525">
            <a:solidFill>
              <a:srgbClr val="DDDDDD"/>
            </a:solidFill>
          </a:ln>
        </p:spPr>
      </p:sp>
      <p:sp>
        <p:nvSpPr>
          <p:cNvPr id="244" name="Text Block"/>
          <p:cNvSpPr txBox="1"/>
          <p:nvPr/>
        </p:nvSpPr>
        <p:spPr>
          <a:xfrm>
            <a:off x="8001000" y="4931550"/>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a:t>
            </a:r>
            <a:endParaRPr lang="en-US" sz="750"/>
          </a:p>
        </p:txBody>
      </p:sp>
      <p:sp>
        <p:nvSpPr>
          <p:cNvPr id="245" name="Background"/>
          <p:cNvSpPr/>
          <p:nvPr/>
        </p:nvSpPr>
        <p:spPr>
          <a:xfrm>
            <a:off x="457200" y="5288561"/>
            <a:ext cx="1371600" cy="357011"/>
          </a:xfrm>
          <a:prstGeom prst="rect">
            <a:avLst/>
          </a:prstGeom>
          <a:solidFill>
            <a:srgbClr val="193338"/>
          </a:solidFill>
        </p:spPr>
      </p:sp>
      <p:sp>
        <p:nvSpPr>
          <p:cNvPr id="246" name="Border"/>
          <p:cNvSpPr/>
          <p:nvPr/>
        </p:nvSpPr>
        <p:spPr>
          <a:xfrm>
            <a:off x="457200" y="5288561"/>
            <a:ext cx="1371600" cy="357011"/>
          </a:xfrm>
          <a:prstGeom prst="rect">
            <a:avLst/>
          </a:prstGeom>
          <a:noFill/>
          <a:ln w="9525">
            <a:solidFill>
              <a:srgbClr val="CCCCCC"/>
            </a:solidFill>
          </a:ln>
        </p:spPr>
      </p:sp>
      <p:sp>
        <p:nvSpPr>
          <p:cNvPr id="247" name="Text Block"/>
          <p:cNvSpPr txBox="1"/>
          <p:nvPr/>
        </p:nvSpPr>
        <p:spPr>
          <a:xfrm>
            <a:off x="457200" y="5288561"/>
            <a:ext cx="1371600" cy="357011"/>
          </a:xfrm>
          <a:prstGeom prst="rect">
            <a:avLst/>
          </a:prstGeom>
          <a:noFill/>
        </p:spPr>
        <p:txBody>
          <a:bodyPr wrap="square" lIns="91440" tIns="45720" rIns="91440" bIns="45720" anchor="ctr"/>
          <a:lstStyle/>
          <a:p>
            <a:pPr algn="ctr">
              <a:buNone/>
            </a:pPr>
            <a:r>
              <a:rPr lang="en-US" sz="750" b="1" dirty="0">
                <a:solidFill>
                  <a:srgbClr val="FFFFFF"/>
                </a:solidFill>
                <a:latin typeface="Calibri"/>
                <a:cs typeface="Calibri"/>
              </a:rPr>
              <a:t>Sec Awareness</a:t>
            </a:r>
            <a:endParaRPr lang="en-US" sz="750"/>
          </a:p>
        </p:txBody>
      </p:sp>
      <p:sp>
        <p:nvSpPr>
          <p:cNvPr id="248" name="Background"/>
          <p:cNvSpPr/>
          <p:nvPr/>
        </p:nvSpPr>
        <p:spPr>
          <a:xfrm>
            <a:off x="1828800" y="5288561"/>
            <a:ext cx="1371600" cy="357011"/>
          </a:xfrm>
          <a:prstGeom prst="rect">
            <a:avLst/>
          </a:prstGeom>
          <a:solidFill>
            <a:srgbClr val="FFF8E1"/>
          </a:solidFill>
        </p:spPr>
      </p:sp>
      <p:sp>
        <p:nvSpPr>
          <p:cNvPr id="249" name="Border"/>
          <p:cNvSpPr/>
          <p:nvPr/>
        </p:nvSpPr>
        <p:spPr>
          <a:xfrm>
            <a:off x="1828800" y="5288561"/>
            <a:ext cx="1371600" cy="357011"/>
          </a:xfrm>
          <a:prstGeom prst="rect">
            <a:avLst/>
          </a:prstGeom>
          <a:noFill/>
          <a:ln w="9525">
            <a:solidFill>
              <a:srgbClr val="DDDDDD"/>
            </a:solidFill>
          </a:ln>
        </p:spPr>
      </p:sp>
      <p:sp>
        <p:nvSpPr>
          <p:cNvPr id="250" name="Text Block"/>
          <p:cNvSpPr txBox="1"/>
          <p:nvPr/>
        </p:nvSpPr>
        <p:spPr>
          <a:xfrm>
            <a:off x="1828800" y="5288561"/>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 Attack Sim only</a:t>
            </a:r>
            <a:endParaRPr lang="en-US" sz="750"/>
          </a:p>
        </p:txBody>
      </p:sp>
      <p:sp>
        <p:nvSpPr>
          <p:cNvPr id="251" name="Background"/>
          <p:cNvSpPr/>
          <p:nvPr/>
        </p:nvSpPr>
        <p:spPr>
          <a:xfrm>
            <a:off x="3200400" y="5288561"/>
            <a:ext cx="1371600" cy="357011"/>
          </a:xfrm>
          <a:prstGeom prst="rect">
            <a:avLst/>
          </a:prstGeom>
          <a:solidFill>
            <a:srgbClr val="F5F5F5"/>
          </a:solidFill>
        </p:spPr>
      </p:sp>
      <p:sp>
        <p:nvSpPr>
          <p:cNvPr id="252" name="Border"/>
          <p:cNvSpPr/>
          <p:nvPr/>
        </p:nvSpPr>
        <p:spPr>
          <a:xfrm>
            <a:off x="3200400" y="5288561"/>
            <a:ext cx="1371600" cy="357011"/>
          </a:xfrm>
          <a:prstGeom prst="rect">
            <a:avLst/>
          </a:prstGeom>
          <a:noFill/>
          <a:ln w="9525">
            <a:solidFill>
              <a:srgbClr val="DDDDDD"/>
            </a:solidFill>
          </a:ln>
        </p:spPr>
      </p:sp>
      <p:sp>
        <p:nvSpPr>
          <p:cNvPr id="253" name="Text Block"/>
          <p:cNvSpPr txBox="1"/>
          <p:nvPr/>
        </p:nvSpPr>
        <p:spPr>
          <a:xfrm>
            <a:off x="3200400" y="5288561"/>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a:t>
            </a:r>
            <a:endParaRPr lang="en-US" sz="750"/>
          </a:p>
        </p:txBody>
      </p:sp>
      <p:sp>
        <p:nvSpPr>
          <p:cNvPr id="254" name="Background"/>
          <p:cNvSpPr/>
          <p:nvPr/>
        </p:nvSpPr>
        <p:spPr>
          <a:xfrm>
            <a:off x="4572000" y="5288561"/>
            <a:ext cx="1371600" cy="357011"/>
          </a:xfrm>
          <a:prstGeom prst="rect">
            <a:avLst/>
          </a:prstGeom>
          <a:solidFill>
            <a:srgbClr val="F5F5F5"/>
          </a:solidFill>
        </p:spPr>
      </p:sp>
      <p:sp>
        <p:nvSpPr>
          <p:cNvPr id="255" name="Border"/>
          <p:cNvSpPr/>
          <p:nvPr/>
        </p:nvSpPr>
        <p:spPr>
          <a:xfrm>
            <a:off x="4572000" y="5288561"/>
            <a:ext cx="1371600" cy="357011"/>
          </a:xfrm>
          <a:prstGeom prst="rect">
            <a:avLst/>
          </a:prstGeom>
          <a:noFill/>
          <a:ln w="9525">
            <a:solidFill>
              <a:srgbClr val="DDDDDD"/>
            </a:solidFill>
          </a:ln>
        </p:spPr>
      </p:sp>
      <p:sp>
        <p:nvSpPr>
          <p:cNvPr id="256" name="Text Block"/>
          <p:cNvSpPr txBox="1"/>
          <p:nvPr/>
        </p:nvSpPr>
        <p:spPr>
          <a:xfrm>
            <a:off x="4572000" y="5288561"/>
            <a:ext cx="13716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a:t>
            </a:r>
            <a:endParaRPr lang="en-US" sz="750"/>
          </a:p>
        </p:txBody>
      </p:sp>
      <p:sp>
        <p:nvSpPr>
          <p:cNvPr id="257" name="Background"/>
          <p:cNvSpPr/>
          <p:nvPr/>
        </p:nvSpPr>
        <p:spPr>
          <a:xfrm>
            <a:off x="5943600" y="5288561"/>
            <a:ext cx="685800" cy="357011"/>
          </a:xfrm>
          <a:prstGeom prst="rect">
            <a:avLst/>
          </a:prstGeom>
          <a:solidFill>
            <a:srgbClr val="E8F5EF"/>
          </a:solidFill>
        </p:spPr>
      </p:sp>
      <p:sp>
        <p:nvSpPr>
          <p:cNvPr id="258" name="Border"/>
          <p:cNvSpPr/>
          <p:nvPr/>
        </p:nvSpPr>
        <p:spPr>
          <a:xfrm>
            <a:off x="5943600" y="5288561"/>
            <a:ext cx="685800" cy="357011"/>
          </a:xfrm>
          <a:prstGeom prst="rect">
            <a:avLst/>
          </a:prstGeom>
          <a:noFill/>
          <a:ln w="9525">
            <a:solidFill>
              <a:srgbClr val="DDDDDD"/>
            </a:solidFill>
          </a:ln>
        </p:spPr>
      </p:sp>
      <p:sp>
        <p:nvSpPr>
          <p:cNvPr id="259" name="Text Block"/>
          <p:cNvSpPr txBox="1"/>
          <p:nvPr/>
        </p:nvSpPr>
        <p:spPr>
          <a:xfrm>
            <a:off x="5943600" y="5288561"/>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SAT+FortiPhish</a:t>
            </a:r>
            <a:endParaRPr lang="en-US" sz="750"/>
          </a:p>
        </p:txBody>
      </p:sp>
      <p:sp>
        <p:nvSpPr>
          <p:cNvPr id="260" name="Background"/>
          <p:cNvSpPr/>
          <p:nvPr/>
        </p:nvSpPr>
        <p:spPr>
          <a:xfrm>
            <a:off x="6629400" y="5288561"/>
            <a:ext cx="685800" cy="357011"/>
          </a:xfrm>
          <a:prstGeom prst="rect">
            <a:avLst/>
          </a:prstGeom>
          <a:solidFill>
            <a:srgbClr val="F5F5F5"/>
          </a:solidFill>
        </p:spPr>
      </p:sp>
      <p:sp>
        <p:nvSpPr>
          <p:cNvPr id="261" name="Border"/>
          <p:cNvSpPr/>
          <p:nvPr/>
        </p:nvSpPr>
        <p:spPr>
          <a:xfrm>
            <a:off x="6629400" y="5288561"/>
            <a:ext cx="685800" cy="357011"/>
          </a:xfrm>
          <a:prstGeom prst="rect">
            <a:avLst/>
          </a:prstGeom>
          <a:noFill/>
          <a:ln w="9525">
            <a:solidFill>
              <a:srgbClr val="DDDDDD"/>
            </a:solidFill>
          </a:ln>
        </p:spPr>
      </p:sp>
      <p:sp>
        <p:nvSpPr>
          <p:cNvPr id="262" name="Text Block"/>
          <p:cNvSpPr txBox="1"/>
          <p:nvPr/>
        </p:nvSpPr>
        <p:spPr>
          <a:xfrm>
            <a:off x="6629400" y="5288561"/>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a:t>
            </a:r>
            <a:endParaRPr lang="en-US" sz="750"/>
          </a:p>
        </p:txBody>
      </p:sp>
      <p:sp>
        <p:nvSpPr>
          <p:cNvPr id="263" name="Background"/>
          <p:cNvSpPr/>
          <p:nvPr/>
        </p:nvSpPr>
        <p:spPr>
          <a:xfrm>
            <a:off x="7315200" y="5288561"/>
            <a:ext cx="685800" cy="357011"/>
          </a:xfrm>
          <a:prstGeom prst="rect">
            <a:avLst/>
          </a:prstGeom>
          <a:solidFill>
            <a:srgbClr val="F5F5F5"/>
          </a:solidFill>
        </p:spPr>
      </p:sp>
      <p:sp>
        <p:nvSpPr>
          <p:cNvPr id="264" name="Border"/>
          <p:cNvSpPr/>
          <p:nvPr/>
        </p:nvSpPr>
        <p:spPr>
          <a:xfrm>
            <a:off x="7315200" y="5288561"/>
            <a:ext cx="685800" cy="357011"/>
          </a:xfrm>
          <a:prstGeom prst="rect">
            <a:avLst/>
          </a:prstGeom>
          <a:noFill/>
          <a:ln w="9525">
            <a:solidFill>
              <a:srgbClr val="DDDDDD"/>
            </a:solidFill>
          </a:ln>
        </p:spPr>
      </p:sp>
      <p:sp>
        <p:nvSpPr>
          <p:cNvPr id="265" name="Text Block"/>
          <p:cNvSpPr txBox="1"/>
          <p:nvPr/>
        </p:nvSpPr>
        <p:spPr>
          <a:xfrm>
            <a:off x="7315200" y="5288561"/>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a:t>
            </a:r>
            <a:endParaRPr lang="en-US" sz="750"/>
          </a:p>
        </p:txBody>
      </p:sp>
      <p:sp>
        <p:nvSpPr>
          <p:cNvPr id="266" name="Background"/>
          <p:cNvSpPr/>
          <p:nvPr/>
        </p:nvSpPr>
        <p:spPr>
          <a:xfrm>
            <a:off x="8001000" y="5288561"/>
            <a:ext cx="685800" cy="357011"/>
          </a:xfrm>
          <a:prstGeom prst="rect">
            <a:avLst/>
          </a:prstGeom>
          <a:solidFill>
            <a:srgbClr val="F5F5F5"/>
          </a:solidFill>
        </p:spPr>
      </p:sp>
      <p:sp>
        <p:nvSpPr>
          <p:cNvPr id="267" name="Border"/>
          <p:cNvSpPr/>
          <p:nvPr/>
        </p:nvSpPr>
        <p:spPr>
          <a:xfrm>
            <a:off x="8001000" y="5288561"/>
            <a:ext cx="685800" cy="357011"/>
          </a:xfrm>
          <a:prstGeom prst="rect">
            <a:avLst/>
          </a:prstGeom>
          <a:noFill/>
          <a:ln w="9525">
            <a:solidFill>
              <a:srgbClr val="DDDDDD"/>
            </a:solidFill>
          </a:ln>
        </p:spPr>
      </p:sp>
      <p:sp>
        <p:nvSpPr>
          <p:cNvPr id="268" name="Text Block"/>
          <p:cNvSpPr txBox="1"/>
          <p:nvPr/>
        </p:nvSpPr>
        <p:spPr>
          <a:xfrm>
            <a:off x="8001000" y="5288561"/>
            <a:ext cx="685800" cy="357011"/>
          </a:xfrm>
          <a:prstGeom prst="rect">
            <a:avLst/>
          </a:prstGeom>
          <a:noFill/>
        </p:spPr>
        <p:txBody>
          <a:bodyPr wrap="square" lIns="91440" tIns="45720" rIns="91440" bIns="45720" anchor="ctr"/>
          <a:lstStyle/>
          <a:p>
            <a:pPr algn="ctr">
              <a:buNone/>
            </a:pPr>
            <a:r>
              <a:rPr lang="en-US" sz="750" dirty="0">
                <a:solidFill>
                  <a:srgbClr val="193338"/>
                </a:solidFill>
                <a:latin typeface="Calibri"/>
                <a:cs typeface="Calibri"/>
              </a:rPr>
              <a:t>—</a:t>
            </a:r>
            <a:endParaRPr lang="en-US" sz="750"/>
          </a:p>
        </p:txBody>
      </p:sp>
      <p:sp>
        <p:nvSpPr>
          <p:cNvPr id="269" name="Background"/>
          <p:cNvSpPr/>
          <p:nvPr/>
        </p:nvSpPr>
        <p:spPr>
          <a:xfrm>
            <a:off x="502920" y="5691293"/>
            <a:ext cx="1897380" cy="298027"/>
          </a:xfrm>
          <a:prstGeom prst="rect">
            <a:avLst/>
          </a:prstGeom>
          <a:solidFill>
            <a:srgbClr val="E8F5EF"/>
          </a:solidFill>
        </p:spPr>
      </p:sp>
      <p:sp>
        <p:nvSpPr>
          <p:cNvPr id="270" name="Border"/>
          <p:cNvSpPr/>
          <p:nvPr/>
        </p:nvSpPr>
        <p:spPr>
          <a:xfrm>
            <a:off x="502920" y="5691293"/>
            <a:ext cx="1897380" cy="298027"/>
          </a:xfrm>
          <a:prstGeom prst="rect">
            <a:avLst/>
          </a:prstGeom>
          <a:noFill/>
          <a:ln w="9525">
            <a:solidFill>
              <a:srgbClr val="AAAAAA"/>
            </a:solidFill>
          </a:ln>
        </p:spPr>
      </p:sp>
      <p:sp>
        <p:nvSpPr>
          <p:cNvPr id="271" name="Text Block"/>
          <p:cNvSpPr txBox="1"/>
          <p:nvPr/>
        </p:nvSpPr>
        <p:spPr>
          <a:xfrm>
            <a:off x="502920" y="5691293"/>
            <a:ext cx="1897380" cy="298027"/>
          </a:xfrm>
          <a:prstGeom prst="rect">
            <a:avLst/>
          </a:prstGeom>
          <a:noFill/>
        </p:spPr>
        <p:txBody>
          <a:bodyPr wrap="square" lIns="91440" tIns="45720" rIns="91440" bIns="45720" anchor="ctr"/>
          <a:lstStyle/>
          <a:p>
            <a:pPr algn="ctr">
              <a:buNone/>
            </a:pPr>
            <a:r>
              <a:rPr lang="en-US" sz="700" dirty="0">
                <a:solidFill>
                  <a:srgbClr val="193338"/>
                </a:solidFill>
                <a:latin typeface="Calibri"/>
                <a:cs typeface="Calibri"/>
              </a:rPr>
              <a:t>Full offering</a:t>
            </a:r>
            <a:endParaRPr lang="en-US" sz="700"/>
          </a:p>
        </p:txBody>
      </p:sp>
      <p:sp>
        <p:nvSpPr>
          <p:cNvPr id="272" name="Background"/>
          <p:cNvSpPr/>
          <p:nvPr/>
        </p:nvSpPr>
        <p:spPr>
          <a:xfrm>
            <a:off x="2583180" y="5691293"/>
            <a:ext cx="1897380" cy="298027"/>
          </a:xfrm>
          <a:prstGeom prst="rect">
            <a:avLst/>
          </a:prstGeom>
          <a:solidFill>
            <a:srgbClr val="FFF8E1"/>
          </a:solidFill>
        </p:spPr>
      </p:sp>
      <p:sp>
        <p:nvSpPr>
          <p:cNvPr id="273" name="Border"/>
          <p:cNvSpPr/>
          <p:nvPr/>
        </p:nvSpPr>
        <p:spPr>
          <a:xfrm>
            <a:off x="2583180" y="5691293"/>
            <a:ext cx="1897380" cy="298027"/>
          </a:xfrm>
          <a:prstGeom prst="rect">
            <a:avLst/>
          </a:prstGeom>
          <a:noFill/>
          <a:ln w="9525">
            <a:solidFill>
              <a:srgbClr val="AAAAAA"/>
            </a:solidFill>
          </a:ln>
        </p:spPr>
      </p:sp>
      <p:sp>
        <p:nvSpPr>
          <p:cNvPr id="274" name="Text Block"/>
          <p:cNvSpPr txBox="1"/>
          <p:nvPr/>
        </p:nvSpPr>
        <p:spPr>
          <a:xfrm>
            <a:off x="2583180" y="5691293"/>
            <a:ext cx="1897380" cy="298027"/>
          </a:xfrm>
          <a:prstGeom prst="rect">
            <a:avLst/>
          </a:prstGeom>
          <a:noFill/>
        </p:spPr>
        <p:txBody>
          <a:bodyPr wrap="square" lIns="91440" tIns="45720" rIns="91440" bIns="45720" anchor="ctr"/>
          <a:lstStyle/>
          <a:p>
            <a:pPr algn="ctr">
              <a:buNone/>
            </a:pPr>
            <a:r>
              <a:rPr lang="en-US" sz="700" dirty="0">
                <a:solidFill>
                  <a:srgbClr val="193338"/>
                </a:solidFill>
                <a:latin typeface="Calibri"/>
                <a:cs typeface="Calibri"/>
              </a:rPr>
              <a:t>⚠ Partial</a:t>
            </a:r>
            <a:endParaRPr lang="en-US" sz="700"/>
          </a:p>
        </p:txBody>
      </p:sp>
      <p:sp>
        <p:nvSpPr>
          <p:cNvPr id="275" name="Background"/>
          <p:cNvSpPr/>
          <p:nvPr/>
        </p:nvSpPr>
        <p:spPr>
          <a:xfrm>
            <a:off x="4663440" y="5691293"/>
            <a:ext cx="1897380" cy="298027"/>
          </a:xfrm>
          <a:prstGeom prst="rect">
            <a:avLst/>
          </a:prstGeom>
          <a:solidFill>
            <a:srgbClr val="F5F5F5"/>
          </a:solidFill>
        </p:spPr>
      </p:sp>
      <p:sp>
        <p:nvSpPr>
          <p:cNvPr id="276" name="Border"/>
          <p:cNvSpPr/>
          <p:nvPr/>
        </p:nvSpPr>
        <p:spPr>
          <a:xfrm>
            <a:off x="4663440" y="5691293"/>
            <a:ext cx="1897380" cy="298027"/>
          </a:xfrm>
          <a:prstGeom prst="rect">
            <a:avLst/>
          </a:prstGeom>
          <a:noFill/>
          <a:ln w="9525">
            <a:solidFill>
              <a:srgbClr val="AAAAAA"/>
            </a:solidFill>
          </a:ln>
        </p:spPr>
      </p:sp>
      <p:sp>
        <p:nvSpPr>
          <p:cNvPr id="277" name="Text Block"/>
          <p:cNvSpPr txBox="1"/>
          <p:nvPr/>
        </p:nvSpPr>
        <p:spPr>
          <a:xfrm>
            <a:off x="4663440" y="5691293"/>
            <a:ext cx="1897380" cy="298027"/>
          </a:xfrm>
          <a:prstGeom prst="rect">
            <a:avLst/>
          </a:prstGeom>
          <a:noFill/>
        </p:spPr>
        <p:txBody>
          <a:bodyPr wrap="square" lIns="91440" tIns="45720" rIns="91440" bIns="45720" anchor="ctr"/>
          <a:lstStyle/>
          <a:p>
            <a:pPr algn="ctr">
              <a:buNone/>
            </a:pPr>
            <a:r>
              <a:rPr lang="en-US" sz="700" dirty="0">
                <a:solidFill>
                  <a:srgbClr val="193338"/>
                </a:solidFill>
                <a:latin typeface="Calibri"/>
                <a:cs typeface="Calibri"/>
              </a:rPr>
              <a:t>— No product</a:t>
            </a:r>
            <a:endParaRPr lang="en-US" sz="700"/>
          </a:p>
        </p:txBody>
      </p:sp>
      <p:sp>
        <p:nvSpPr>
          <p:cNvPr id="278"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10</a:t>
            </a:r>
            <a:endParaRPr lang="en-US" sz="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Public Company Profile</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Zscaler — Company Profile (1/3)</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 Zscaler IR, SEC filings. Market data as of Feb 24, 2026.</a:t>
            </a:r>
            <a:endParaRPr lang="en-US" sz="800"/>
          </a:p>
        </p:txBody>
      </p:sp>
      <p:sp>
        <p:nvSpPr>
          <p:cNvPr id="5" name="Header Bar"/>
          <p:cNvSpPr txBox="1"/>
          <p:nvPr/>
        </p:nvSpPr>
        <p:spPr>
          <a:xfrm>
            <a:off x="45720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Company Overview</a:t>
            </a:r>
            <a:endParaRPr lang="en-US" sz="1200"/>
          </a:p>
        </p:txBody>
      </p:sp>
      <p:sp>
        <p:nvSpPr>
          <p:cNvPr id="6" name="Text Block"/>
          <p:cNvSpPr txBox="1"/>
          <p:nvPr/>
        </p:nvSpPr>
        <p:spPr>
          <a:xfrm>
            <a:off x="457200" y="1754632"/>
            <a:ext cx="2966085" cy="1128099"/>
          </a:xfrm>
          <a:prstGeom prst="rect">
            <a:avLst/>
          </a:prstGeom>
          <a:noFill/>
        </p:spPr>
        <p:txBody>
          <a:bodyPr wrap="square" lIns="91440" tIns="45720" rIns="91440" bIns="45720" anchor="t"/>
          <a:lstStyle/>
          <a:p>
            <a:pPr>
              <a:buNone/>
            </a:pPr>
            <a:r>
              <a:rPr lang="en-US" sz="900" dirty="0">
                <a:solidFill>
                  <a:srgbClr val="333333"/>
                </a:solidFill>
                <a:latin typeface="Calibri"/>
                <a:cs typeface="Calibri"/>
              </a:rPr>
              <a:t>Zscaler (NASDAQ: ZS) is the leader in cloud-native zero trust security, founded in 2007 by Jay Chaudhry in San Jose, CA. The platform replaces legacy network security — VPN, firewalls, proxies — with a zero trust architecture that connects users and workloads directly to applications. Zscaler serves ~8,800 customers including 40% of the Fortune 500, with 7,923 employees and $2.67B in FY2025 revenue (+23% YoY).</a:t>
            </a:r>
            <a:endParaRPr lang="en-US" sz="900"/>
          </a:p>
        </p:txBody>
      </p:sp>
      <p:pic>
        <p:nvPicPr>
          <p:cNvPr id="7" name="Image"/>
          <p:cNvPicPr>
            <a:picLocks noChangeAspect="1"/>
          </p:cNvPicPr>
          <p:nvPr/>
        </p:nvPicPr>
        <p:blipFill>
          <a:blip r:embed="rId2"/>
          <a:stretch>
            <a:fillRect/>
          </a:stretch>
        </p:blipFill>
        <p:spPr>
          <a:xfrm>
            <a:off x="3514725" y="2189210"/>
            <a:ext cx="988695" cy="258944"/>
          </a:xfrm>
          <a:prstGeom prst="rect">
            <a:avLst/>
          </a:prstGeom>
        </p:spPr>
      </p:pic>
      <p:sp>
        <p:nvSpPr>
          <p:cNvPr id="8" name="Header Bar"/>
          <p:cNvSpPr txBox="1"/>
          <p:nvPr/>
        </p:nvSpPr>
        <p:spPr>
          <a:xfrm>
            <a:off x="457200" y="2992459"/>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Products &amp; Services</a:t>
            </a:r>
            <a:endParaRPr lang="en-US" sz="1200"/>
          </a:p>
        </p:txBody>
      </p:sp>
      <p:sp>
        <p:nvSpPr>
          <p:cNvPr id="9" name="Bullet List"/>
          <p:cNvSpPr txBox="1"/>
          <p:nvPr/>
        </p:nvSpPr>
        <p:spPr>
          <a:xfrm>
            <a:off x="457200" y="3385651"/>
            <a:ext cx="4046220" cy="2649389"/>
          </a:xfrm>
          <a:prstGeom prst="rect">
            <a:avLst/>
          </a:prstGeom>
          <a:noFill/>
        </p:spPr>
        <p:txBody>
          <a:bodyPr wrap="square" lIns="91440" tIns="45720" rIns="91440" bIns="45720" anchor="t"/>
          <a:lstStyle/>
          <a:p>
            <a:pPr indent="-342900" marL="342900">
              <a:lnSpc>
                <a:spcPct val="90000"/>
              </a:lnSpc>
              <a:buChar char="•"/>
            </a:pPr>
            <a:r>
              <a:rPr lang="en-US" sz="900" dirty="0">
                <a:solidFill>
                  <a:srgbClr val="333333"/>
                </a:solidFill>
                <a:latin typeface="Calibri"/>
                <a:cs typeface="Calibri"/>
              </a:rPr>
              <a:t>ZIA (Internet Access) — secure internet &amp; SaaS; replaces proxies and cloud firewalls</a:t>
            </a:r>
            <a:endParaRPr lang="en-US" sz="900"/>
          </a:p>
          <a:p>
            <a:pPr indent="-342900" marL="342900">
              <a:lnSpc>
                <a:spcPct val="90000"/>
              </a:lnSpc>
              <a:buChar char="•"/>
            </a:pPr>
            <a:r>
              <a:rPr lang="en-US" sz="900" dirty="0">
                <a:solidFill>
                  <a:srgbClr val="333333"/>
                </a:solidFill>
                <a:latin typeface="Calibri"/>
                <a:cs typeface="Calibri"/>
              </a:rPr>
              <a:t>ZPA (Private Access) — zero trust app access; replaces VPN with identity-based connectivity</a:t>
            </a:r>
            <a:endParaRPr lang="en-US" sz="900"/>
          </a:p>
          <a:p>
            <a:pPr indent="-342900" marL="342900">
              <a:lnSpc>
                <a:spcPct val="90000"/>
              </a:lnSpc>
              <a:buChar char="•"/>
            </a:pPr>
            <a:r>
              <a:rPr lang="en-US" sz="900" dirty="0">
                <a:solidFill>
                  <a:srgbClr val="333333"/>
                </a:solidFill>
                <a:latin typeface="Calibri"/>
                <a:cs typeface="Calibri"/>
              </a:rPr>
              <a:t>ZDX (Digital Experience) — end-to-end visibility into user and app performance</a:t>
            </a:r>
            <a:endParaRPr lang="en-US" sz="900"/>
          </a:p>
          <a:p>
            <a:pPr indent="-342900" marL="342900">
              <a:lnSpc>
                <a:spcPct val="90000"/>
              </a:lnSpc>
              <a:buChar char="•"/>
            </a:pPr>
            <a:r>
              <a:rPr lang="en-US" sz="900" dirty="0">
                <a:solidFill>
                  <a:srgbClr val="333333"/>
                </a:solidFill>
                <a:latin typeface="Calibri"/>
                <a:cs typeface="Calibri"/>
              </a:rPr>
              <a:t>Data Protection — cloud DLP, CASB, DSPM, endpoint DLP; unified data security</a:t>
            </a:r>
            <a:endParaRPr lang="en-US" sz="900"/>
          </a:p>
          <a:p>
            <a:pPr indent="-342900" marL="342900">
              <a:lnSpc>
                <a:spcPct val="90000"/>
              </a:lnSpc>
              <a:buChar char="•"/>
            </a:pPr>
            <a:r>
              <a:rPr lang="en-US" sz="900" dirty="0">
                <a:solidFill>
                  <a:srgbClr val="333333"/>
                </a:solidFill>
                <a:latin typeface="Calibri"/>
                <a:cs typeface="Calibri"/>
              </a:rPr>
              <a:t>AI Security — AI asset mgmt, AI access security, AI guardrails for enterprise AI</a:t>
            </a:r>
            <a:endParaRPr lang="en-US" sz="900"/>
          </a:p>
          <a:p>
            <a:pPr indent="-342900" marL="342900">
              <a:lnSpc>
                <a:spcPct val="90000"/>
              </a:lnSpc>
              <a:buChar char="•"/>
            </a:pPr>
            <a:r>
              <a:rPr lang="en-US" sz="900" dirty="0">
                <a:solidFill>
                  <a:srgbClr val="333333"/>
                </a:solidFill>
                <a:latin typeface="Calibri"/>
                <a:cs typeface="Calibri"/>
              </a:rPr>
              <a:t>Zero Trust Firewall &amp; Branch — SD-WAN, IoT/OT segmentation, zero trust branch</a:t>
            </a:r>
            <a:endParaRPr lang="en-US" sz="900"/>
          </a:p>
        </p:txBody>
      </p:sp>
      <p:sp>
        <p:nvSpPr>
          <p:cNvPr id="10" name="Header Bar"/>
          <p:cNvSpPr txBox="1"/>
          <p:nvPr/>
        </p:nvSpPr>
        <p:spPr>
          <a:xfrm>
            <a:off x="464058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Management Team</a:t>
            </a:r>
            <a:endParaRPr lang="en-US" sz="1200"/>
          </a:p>
        </p:txBody>
      </p:sp>
      <p:sp>
        <p:nvSpPr>
          <p:cNvPr id="11" name="Background"/>
          <p:cNvSpPr/>
          <p:nvPr/>
        </p:nvSpPr>
        <p:spPr>
          <a:xfrm>
            <a:off x="4640580" y="1754632"/>
            <a:ext cx="1312164" cy="304597"/>
          </a:xfrm>
          <a:prstGeom prst="rect">
            <a:avLst/>
          </a:prstGeom>
          <a:solidFill>
            <a:srgbClr val="193338"/>
          </a:solidFill>
        </p:spPr>
      </p:sp>
      <p:sp>
        <p:nvSpPr>
          <p:cNvPr id="12" name="Text Block"/>
          <p:cNvSpPr txBox="1"/>
          <p:nvPr/>
        </p:nvSpPr>
        <p:spPr>
          <a:xfrm>
            <a:off x="4640580" y="1754632"/>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Jay Chaudhry</a:t>
            </a:r>
            <a:endParaRPr lang="en-US" sz="900"/>
          </a:p>
        </p:txBody>
      </p:sp>
      <p:sp>
        <p:nvSpPr>
          <p:cNvPr id="13" name="Background"/>
          <p:cNvSpPr/>
          <p:nvPr/>
        </p:nvSpPr>
        <p:spPr>
          <a:xfrm>
            <a:off x="6062472" y="1754632"/>
            <a:ext cx="2624328" cy="304597"/>
          </a:xfrm>
          <a:prstGeom prst="rect">
            <a:avLst/>
          </a:prstGeom>
          <a:solidFill>
            <a:srgbClr val="F0F4F8"/>
          </a:solidFill>
        </p:spPr>
      </p:sp>
      <p:sp>
        <p:nvSpPr>
          <p:cNvPr id="14" name="Text Block"/>
          <p:cNvSpPr txBox="1"/>
          <p:nvPr/>
        </p:nvSpPr>
        <p:spPr>
          <a:xfrm>
            <a:off x="6062472" y="1754632"/>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CEO, Chairman &amp; Founder — serial entrepreneur; founded AirDefense, CipherTrust, Securit Inc.</a:t>
            </a:r>
            <a:endParaRPr lang="en-US" sz="900"/>
          </a:p>
        </p:txBody>
      </p:sp>
      <p:sp>
        <p:nvSpPr>
          <p:cNvPr id="15" name="Background"/>
          <p:cNvSpPr/>
          <p:nvPr/>
        </p:nvSpPr>
        <p:spPr>
          <a:xfrm>
            <a:off x="4640580" y="2150669"/>
            <a:ext cx="1312164" cy="304597"/>
          </a:xfrm>
          <a:prstGeom prst="rect">
            <a:avLst/>
          </a:prstGeom>
          <a:solidFill>
            <a:srgbClr val="193338"/>
          </a:solidFill>
        </p:spPr>
      </p:sp>
      <p:sp>
        <p:nvSpPr>
          <p:cNvPr id="16" name="Text Block"/>
          <p:cNvSpPr txBox="1"/>
          <p:nvPr/>
        </p:nvSpPr>
        <p:spPr>
          <a:xfrm>
            <a:off x="4640580" y="2150669"/>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Kevin Rubin</a:t>
            </a:r>
            <a:endParaRPr lang="en-US" sz="900"/>
          </a:p>
        </p:txBody>
      </p:sp>
      <p:sp>
        <p:nvSpPr>
          <p:cNvPr id="17" name="Background"/>
          <p:cNvSpPr/>
          <p:nvPr/>
        </p:nvSpPr>
        <p:spPr>
          <a:xfrm>
            <a:off x="6062472" y="2150669"/>
            <a:ext cx="2624328" cy="304597"/>
          </a:xfrm>
          <a:prstGeom prst="rect">
            <a:avLst/>
          </a:prstGeom>
          <a:solidFill>
            <a:srgbClr val="F0F4F8"/>
          </a:solidFill>
        </p:spPr>
      </p:sp>
      <p:sp>
        <p:nvSpPr>
          <p:cNvPr id="18" name="Text Block"/>
          <p:cNvSpPr txBox="1"/>
          <p:nvPr/>
        </p:nvSpPr>
        <p:spPr>
          <a:xfrm>
            <a:off x="6062472" y="2150669"/>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CFO — joined 2019; previously CFO at Hortonworks and SVP Finance at Nutanix</a:t>
            </a:r>
            <a:endParaRPr lang="en-US" sz="900"/>
          </a:p>
        </p:txBody>
      </p:sp>
      <p:sp>
        <p:nvSpPr>
          <p:cNvPr id="19" name="Background"/>
          <p:cNvSpPr/>
          <p:nvPr/>
        </p:nvSpPr>
        <p:spPr>
          <a:xfrm>
            <a:off x="4640580" y="2546706"/>
            <a:ext cx="1312164" cy="304597"/>
          </a:xfrm>
          <a:prstGeom prst="rect">
            <a:avLst/>
          </a:prstGeom>
          <a:solidFill>
            <a:srgbClr val="193338"/>
          </a:solidFill>
        </p:spPr>
      </p:sp>
      <p:sp>
        <p:nvSpPr>
          <p:cNvPr id="20" name="Text Block"/>
          <p:cNvSpPr txBox="1"/>
          <p:nvPr/>
        </p:nvSpPr>
        <p:spPr>
          <a:xfrm>
            <a:off x="4640580" y="2546706"/>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Adam Geller</a:t>
            </a:r>
            <a:endParaRPr lang="en-US" sz="900"/>
          </a:p>
        </p:txBody>
      </p:sp>
      <p:sp>
        <p:nvSpPr>
          <p:cNvPr id="21" name="Background"/>
          <p:cNvSpPr/>
          <p:nvPr/>
        </p:nvSpPr>
        <p:spPr>
          <a:xfrm>
            <a:off x="6062472" y="2546706"/>
            <a:ext cx="2624328" cy="304597"/>
          </a:xfrm>
          <a:prstGeom prst="rect">
            <a:avLst/>
          </a:prstGeom>
          <a:solidFill>
            <a:srgbClr val="F0F4F8"/>
          </a:solidFill>
        </p:spPr>
      </p:sp>
      <p:sp>
        <p:nvSpPr>
          <p:cNvPr id="22" name="Text Block"/>
          <p:cNvSpPr txBox="1"/>
          <p:nvPr/>
        </p:nvSpPr>
        <p:spPr>
          <a:xfrm>
            <a:off x="6062472" y="2546706"/>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CPO — leads product strategy for the Zero Trust Exchange platform</a:t>
            </a:r>
            <a:endParaRPr lang="en-US" sz="900"/>
          </a:p>
        </p:txBody>
      </p:sp>
      <p:sp>
        <p:nvSpPr>
          <p:cNvPr id="23" name="Background"/>
          <p:cNvSpPr/>
          <p:nvPr/>
        </p:nvSpPr>
        <p:spPr>
          <a:xfrm>
            <a:off x="4640580" y="2942743"/>
            <a:ext cx="1312164" cy="304597"/>
          </a:xfrm>
          <a:prstGeom prst="rect">
            <a:avLst/>
          </a:prstGeom>
          <a:solidFill>
            <a:srgbClr val="193338"/>
          </a:solidFill>
        </p:spPr>
      </p:sp>
      <p:sp>
        <p:nvSpPr>
          <p:cNvPr id="24" name="Text Block"/>
          <p:cNvSpPr txBox="1"/>
          <p:nvPr/>
        </p:nvSpPr>
        <p:spPr>
          <a:xfrm>
            <a:off x="4640580" y="2942743"/>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Mike Rich</a:t>
            </a:r>
            <a:endParaRPr lang="en-US" sz="900"/>
          </a:p>
        </p:txBody>
      </p:sp>
      <p:sp>
        <p:nvSpPr>
          <p:cNvPr id="25" name="Background"/>
          <p:cNvSpPr/>
          <p:nvPr/>
        </p:nvSpPr>
        <p:spPr>
          <a:xfrm>
            <a:off x="6062472" y="2942743"/>
            <a:ext cx="2624328" cy="304597"/>
          </a:xfrm>
          <a:prstGeom prst="rect">
            <a:avLst/>
          </a:prstGeom>
          <a:solidFill>
            <a:srgbClr val="F0F4F8"/>
          </a:solidFill>
        </p:spPr>
      </p:sp>
      <p:sp>
        <p:nvSpPr>
          <p:cNvPr id="26" name="Text Block"/>
          <p:cNvSpPr txBox="1"/>
          <p:nvPr/>
        </p:nvSpPr>
        <p:spPr>
          <a:xfrm>
            <a:off x="6062472" y="2942743"/>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CRO &amp; President, Global Sales — drives global revenue and go-to-market</a:t>
            </a:r>
            <a:endParaRPr lang="en-US" sz="900"/>
          </a:p>
        </p:txBody>
      </p:sp>
      <p:sp>
        <p:nvSpPr>
          <p:cNvPr id="27" name="Background"/>
          <p:cNvSpPr/>
          <p:nvPr/>
        </p:nvSpPr>
        <p:spPr>
          <a:xfrm>
            <a:off x="4640580" y="3338780"/>
            <a:ext cx="1312164" cy="304597"/>
          </a:xfrm>
          <a:prstGeom prst="rect">
            <a:avLst/>
          </a:prstGeom>
          <a:solidFill>
            <a:srgbClr val="193338"/>
          </a:solidFill>
        </p:spPr>
      </p:sp>
      <p:sp>
        <p:nvSpPr>
          <p:cNvPr id="28" name="Text Block"/>
          <p:cNvSpPr txBox="1"/>
          <p:nvPr/>
        </p:nvSpPr>
        <p:spPr>
          <a:xfrm>
            <a:off x="4640580" y="3338780"/>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Dhawal Sharma</a:t>
            </a:r>
            <a:endParaRPr lang="en-US" sz="900"/>
          </a:p>
        </p:txBody>
      </p:sp>
      <p:sp>
        <p:nvSpPr>
          <p:cNvPr id="29" name="Background"/>
          <p:cNvSpPr/>
          <p:nvPr/>
        </p:nvSpPr>
        <p:spPr>
          <a:xfrm>
            <a:off x="6062472" y="3338780"/>
            <a:ext cx="2624328" cy="304597"/>
          </a:xfrm>
          <a:prstGeom prst="rect">
            <a:avLst/>
          </a:prstGeom>
          <a:solidFill>
            <a:srgbClr val="F0F4F8"/>
          </a:solidFill>
        </p:spPr>
      </p:sp>
      <p:sp>
        <p:nvSpPr>
          <p:cNvPr id="30" name="Text Block"/>
          <p:cNvSpPr txBox="1"/>
          <p:nvPr/>
        </p:nvSpPr>
        <p:spPr>
          <a:xfrm>
            <a:off x="6062472" y="3338780"/>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EVP, AI Security &amp; Strategic Initiatives — leads AI security product line</a:t>
            </a:r>
            <a:endParaRPr lang="en-US" sz="900"/>
          </a:p>
        </p:txBody>
      </p:sp>
      <p:sp>
        <p:nvSpPr>
          <p:cNvPr id="31" name="Header Bar"/>
          <p:cNvSpPr txBox="1"/>
          <p:nvPr/>
        </p:nvSpPr>
        <p:spPr>
          <a:xfrm>
            <a:off x="4640580" y="3753104"/>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Board of Directors</a:t>
            </a:r>
            <a:endParaRPr lang="en-US" sz="1200"/>
          </a:p>
        </p:txBody>
      </p:sp>
      <p:sp>
        <p:nvSpPr>
          <p:cNvPr id="32" name="Background"/>
          <p:cNvSpPr/>
          <p:nvPr/>
        </p:nvSpPr>
        <p:spPr>
          <a:xfrm>
            <a:off x="4640580" y="4146296"/>
            <a:ext cx="1312164" cy="238591"/>
          </a:xfrm>
          <a:prstGeom prst="rect">
            <a:avLst/>
          </a:prstGeom>
          <a:solidFill>
            <a:srgbClr val="193338"/>
          </a:solidFill>
        </p:spPr>
      </p:sp>
      <p:sp>
        <p:nvSpPr>
          <p:cNvPr id="33" name="Text Block"/>
          <p:cNvSpPr txBox="1"/>
          <p:nvPr/>
        </p:nvSpPr>
        <p:spPr>
          <a:xfrm>
            <a:off x="4640580" y="4146296"/>
            <a:ext cx="1312164" cy="23859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Jay Chaudhry</a:t>
            </a:r>
            <a:endParaRPr lang="en-US" sz="900"/>
          </a:p>
        </p:txBody>
      </p:sp>
      <p:sp>
        <p:nvSpPr>
          <p:cNvPr id="34" name="Background"/>
          <p:cNvSpPr/>
          <p:nvPr/>
        </p:nvSpPr>
        <p:spPr>
          <a:xfrm>
            <a:off x="6062472" y="4146296"/>
            <a:ext cx="2624328" cy="238591"/>
          </a:xfrm>
          <a:prstGeom prst="rect">
            <a:avLst/>
          </a:prstGeom>
          <a:solidFill>
            <a:srgbClr val="F0F4F8"/>
          </a:solidFill>
        </p:spPr>
      </p:sp>
      <p:sp>
        <p:nvSpPr>
          <p:cNvPr id="35" name="Text Block"/>
          <p:cNvSpPr txBox="1"/>
          <p:nvPr/>
        </p:nvSpPr>
        <p:spPr>
          <a:xfrm>
            <a:off x="6062472" y="4146296"/>
            <a:ext cx="2624328" cy="23859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CEO, Chairman &amp; Founder — executive board member</a:t>
            </a:r>
            <a:endParaRPr lang="en-US" sz="900"/>
          </a:p>
        </p:txBody>
      </p:sp>
      <p:sp>
        <p:nvSpPr>
          <p:cNvPr id="36" name="Background"/>
          <p:cNvSpPr/>
          <p:nvPr/>
        </p:nvSpPr>
        <p:spPr>
          <a:xfrm>
            <a:off x="4640580" y="4476327"/>
            <a:ext cx="1312164" cy="238591"/>
          </a:xfrm>
          <a:prstGeom prst="rect">
            <a:avLst/>
          </a:prstGeom>
          <a:solidFill>
            <a:srgbClr val="193338"/>
          </a:solidFill>
        </p:spPr>
      </p:sp>
      <p:sp>
        <p:nvSpPr>
          <p:cNvPr id="37" name="Text Block"/>
          <p:cNvSpPr txBox="1"/>
          <p:nvPr/>
        </p:nvSpPr>
        <p:spPr>
          <a:xfrm>
            <a:off x="4640580" y="4476327"/>
            <a:ext cx="1312164" cy="23859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Charles Giancarlo</a:t>
            </a:r>
            <a:endParaRPr lang="en-US" sz="900"/>
          </a:p>
        </p:txBody>
      </p:sp>
      <p:sp>
        <p:nvSpPr>
          <p:cNvPr id="38" name="Background"/>
          <p:cNvSpPr/>
          <p:nvPr/>
        </p:nvSpPr>
        <p:spPr>
          <a:xfrm>
            <a:off x="6062472" y="4476327"/>
            <a:ext cx="2624328" cy="238591"/>
          </a:xfrm>
          <a:prstGeom prst="rect">
            <a:avLst/>
          </a:prstGeom>
          <a:solidFill>
            <a:srgbClr val="F0F4F8"/>
          </a:solidFill>
        </p:spPr>
      </p:sp>
      <p:sp>
        <p:nvSpPr>
          <p:cNvPr id="39" name="Text Block"/>
          <p:cNvSpPr txBox="1"/>
          <p:nvPr/>
        </p:nvSpPr>
        <p:spPr>
          <a:xfrm>
            <a:off x="6062472" y="4476327"/>
            <a:ext cx="2624328" cy="23859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CEO, Pure Storage — independent director</a:t>
            </a:r>
            <a:endParaRPr lang="en-US" sz="900"/>
          </a:p>
        </p:txBody>
      </p:sp>
      <p:sp>
        <p:nvSpPr>
          <p:cNvPr id="40" name="Background"/>
          <p:cNvSpPr/>
          <p:nvPr/>
        </p:nvSpPr>
        <p:spPr>
          <a:xfrm>
            <a:off x="4640580" y="4806358"/>
            <a:ext cx="1312164" cy="238591"/>
          </a:xfrm>
          <a:prstGeom prst="rect">
            <a:avLst/>
          </a:prstGeom>
          <a:solidFill>
            <a:srgbClr val="193338"/>
          </a:solidFill>
        </p:spPr>
      </p:sp>
      <p:sp>
        <p:nvSpPr>
          <p:cNvPr id="41" name="Text Block"/>
          <p:cNvSpPr txBox="1"/>
          <p:nvPr/>
        </p:nvSpPr>
        <p:spPr>
          <a:xfrm>
            <a:off x="4640580" y="4806358"/>
            <a:ext cx="1312164" cy="23859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Karen Blasing</a:t>
            </a:r>
            <a:endParaRPr lang="en-US" sz="900"/>
          </a:p>
        </p:txBody>
      </p:sp>
      <p:sp>
        <p:nvSpPr>
          <p:cNvPr id="42" name="Background"/>
          <p:cNvSpPr/>
          <p:nvPr/>
        </p:nvSpPr>
        <p:spPr>
          <a:xfrm>
            <a:off x="6062472" y="4806358"/>
            <a:ext cx="2624328" cy="238591"/>
          </a:xfrm>
          <a:prstGeom prst="rect">
            <a:avLst/>
          </a:prstGeom>
          <a:solidFill>
            <a:srgbClr val="F0F4F8"/>
          </a:solidFill>
        </p:spPr>
      </p:sp>
      <p:sp>
        <p:nvSpPr>
          <p:cNvPr id="43" name="Text Block"/>
          <p:cNvSpPr txBox="1"/>
          <p:nvPr/>
        </p:nvSpPr>
        <p:spPr>
          <a:xfrm>
            <a:off x="6062472" y="4806358"/>
            <a:ext cx="2624328" cy="23859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Independent Director — ex-CFO Guidewire, NetSuite</a:t>
            </a:r>
            <a:endParaRPr lang="en-US" sz="900"/>
          </a:p>
        </p:txBody>
      </p:sp>
      <p:sp>
        <p:nvSpPr>
          <p:cNvPr id="44" name="Background"/>
          <p:cNvSpPr/>
          <p:nvPr/>
        </p:nvSpPr>
        <p:spPr>
          <a:xfrm>
            <a:off x="4640580" y="5136389"/>
            <a:ext cx="1312164" cy="238591"/>
          </a:xfrm>
          <a:prstGeom prst="rect">
            <a:avLst/>
          </a:prstGeom>
          <a:solidFill>
            <a:srgbClr val="193338"/>
          </a:solidFill>
        </p:spPr>
      </p:sp>
      <p:sp>
        <p:nvSpPr>
          <p:cNvPr id="45" name="Text Block"/>
          <p:cNvSpPr txBox="1"/>
          <p:nvPr/>
        </p:nvSpPr>
        <p:spPr>
          <a:xfrm>
            <a:off x="4640580" y="5136389"/>
            <a:ext cx="1312164" cy="23859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David Schneider</a:t>
            </a:r>
            <a:endParaRPr lang="en-US" sz="900"/>
          </a:p>
        </p:txBody>
      </p:sp>
      <p:sp>
        <p:nvSpPr>
          <p:cNvPr id="46" name="Background"/>
          <p:cNvSpPr/>
          <p:nvPr/>
        </p:nvSpPr>
        <p:spPr>
          <a:xfrm>
            <a:off x="6062472" y="5136389"/>
            <a:ext cx="2624328" cy="238591"/>
          </a:xfrm>
          <a:prstGeom prst="rect">
            <a:avLst/>
          </a:prstGeom>
          <a:solidFill>
            <a:srgbClr val="F0F4F8"/>
          </a:solidFill>
        </p:spPr>
      </p:sp>
      <p:sp>
        <p:nvSpPr>
          <p:cNvPr id="47" name="Text Block"/>
          <p:cNvSpPr txBox="1"/>
          <p:nvPr/>
        </p:nvSpPr>
        <p:spPr>
          <a:xfrm>
            <a:off x="6062472" y="5136389"/>
            <a:ext cx="2624328" cy="23859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General Partner, Coatue Management</a:t>
            </a:r>
            <a:endParaRPr lang="en-US" sz="900"/>
          </a:p>
        </p:txBody>
      </p:sp>
      <p:sp>
        <p:nvSpPr>
          <p:cNvPr id="48" name="Background"/>
          <p:cNvSpPr/>
          <p:nvPr/>
        </p:nvSpPr>
        <p:spPr>
          <a:xfrm>
            <a:off x="4640580" y="5466420"/>
            <a:ext cx="1312164" cy="238591"/>
          </a:xfrm>
          <a:prstGeom prst="rect">
            <a:avLst/>
          </a:prstGeom>
          <a:solidFill>
            <a:srgbClr val="193338"/>
          </a:solidFill>
        </p:spPr>
      </p:sp>
      <p:sp>
        <p:nvSpPr>
          <p:cNvPr id="49" name="Text Block"/>
          <p:cNvSpPr txBox="1"/>
          <p:nvPr/>
        </p:nvSpPr>
        <p:spPr>
          <a:xfrm>
            <a:off x="4640580" y="5466420"/>
            <a:ext cx="1312164" cy="23859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Scott Darling</a:t>
            </a:r>
            <a:endParaRPr lang="en-US" sz="900"/>
          </a:p>
        </p:txBody>
      </p:sp>
      <p:sp>
        <p:nvSpPr>
          <p:cNvPr id="50" name="Background"/>
          <p:cNvSpPr/>
          <p:nvPr/>
        </p:nvSpPr>
        <p:spPr>
          <a:xfrm>
            <a:off x="6062472" y="5466420"/>
            <a:ext cx="2624328" cy="238591"/>
          </a:xfrm>
          <a:prstGeom prst="rect">
            <a:avLst/>
          </a:prstGeom>
          <a:solidFill>
            <a:srgbClr val="F0F4F8"/>
          </a:solidFill>
        </p:spPr>
      </p:sp>
      <p:sp>
        <p:nvSpPr>
          <p:cNvPr id="51" name="Text Block"/>
          <p:cNvSpPr txBox="1"/>
          <p:nvPr/>
        </p:nvSpPr>
        <p:spPr>
          <a:xfrm>
            <a:off x="6062472" y="5466420"/>
            <a:ext cx="2624328" cy="23859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President, Dell Technologies Capital</a:t>
            </a:r>
            <a:endParaRPr lang="en-US" sz="900"/>
          </a:p>
        </p:txBody>
      </p:sp>
      <p:sp>
        <p:nvSpPr>
          <p:cNvPr id="52" name="Background"/>
          <p:cNvSpPr/>
          <p:nvPr/>
        </p:nvSpPr>
        <p:spPr>
          <a:xfrm>
            <a:off x="4640580" y="5796451"/>
            <a:ext cx="1312164" cy="238591"/>
          </a:xfrm>
          <a:prstGeom prst="rect">
            <a:avLst/>
          </a:prstGeom>
          <a:solidFill>
            <a:srgbClr val="193338"/>
          </a:solidFill>
        </p:spPr>
      </p:sp>
      <p:sp>
        <p:nvSpPr>
          <p:cNvPr id="53" name="Text Block"/>
          <p:cNvSpPr txBox="1"/>
          <p:nvPr/>
        </p:nvSpPr>
        <p:spPr>
          <a:xfrm>
            <a:off x="4640580" y="5796451"/>
            <a:ext cx="1312164" cy="23859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Eileen Naughton</a:t>
            </a:r>
            <a:endParaRPr lang="en-US" sz="900"/>
          </a:p>
        </p:txBody>
      </p:sp>
      <p:sp>
        <p:nvSpPr>
          <p:cNvPr id="54" name="Background"/>
          <p:cNvSpPr/>
          <p:nvPr/>
        </p:nvSpPr>
        <p:spPr>
          <a:xfrm>
            <a:off x="6062472" y="5796451"/>
            <a:ext cx="2624328" cy="238591"/>
          </a:xfrm>
          <a:prstGeom prst="rect">
            <a:avLst/>
          </a:prstGeom>
          <a:solidFill>
            <a:srgbClr val="F0F4F8"/>
          </a:solidFill>
        </p:spPr>
      </p:sp>
      <p:sp>
        <p:nvSpPr>
          <p:cNvPr id="55" name="Text Block"/>
          <p:cNvSpPr txBox="1"/>
          <p:nvPr/>
        </p:nvSpPr>
        <p:spPr>
          <a:xfrm>
            <a:off x="6062472" y="5796451"/>
            <a:ext cx="2624328" cy="23859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Independent Director — ex-VP People Ops, Google</a:t>
            </a:r>
            <a:endParaRPr lang="en-US" sz="900"/>
          </a:p>
        </p:txBody>
      </p:sp>
      <p:sp>
        <p:nvSpPr>
          <p:cNvPr id="56"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11</a:t>
            </a:r>
            <a:endParaRPr lang="en-US" sz="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Public Company Profile</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Zscaler — Company Profile (2/3)</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 Zscaler IR, StockAnalysis.com. FY ends July 31. Market data as of Feb 24, 2026.</a:t>
            </a:r>
            <a:endParaRPr lang="en-US" sz="800"/>
          </a:p>
        </p:txBody>
      </p:sp>
      <p:sp>
        <p:nvSpPr>
          <p:cNvPr id="5" name="Header Bar"/>
          <p:cNvSpPr txBox="1"/>
          <p:nvPr/>
        </p:nvSpPr>
        <p:spPr>
          <a:xfrm>
            <a:off x="45720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Valuation &amp; Capital Structure</a:t>
            </a:r>
            <a:endParaRPr lang="en-US" sz="1200"/>
          </a:p>
        </p:txBody>
      </p:sp>
      <p:graphicFrame>
        <p:nvGraphicFramePr>
          <p:cNvPr id="6" name="Zone Table"/>
          <p:cNvGraphicFramePr>
            <a:graphicFrameLocks noGrp="1"/>
          </p:cNvGraphicFramePr>
          <p:nvPr/>
        </p:nvGraphicFramePr>
        <p:xfrm>
          <a:off x="457200" y="1754632"/>
          <a:ext cx="4046220" cy="884597"/>
        </p:xfrm>
        <a:graphic>
          <a:graphicData uri="http://schemas.openxmlformats.org/drawingml/2006/table">
            <a:tbl>
              <a:tblPr bandRow="1"/>
              <a:tblGrid>
                <a:gridCol w="2360295"/>
                <a:gridCol w="1685925"/>
              </a:tblGrid>
              <a:tr h="201168">
                <a:tc>
                  <a:txBody>
                    <a:bodyPr/>
                    <a:lstStyle/>
                    <a:p>
                      <a:pPr>
                        <a:buNone/>
                      </a:pPr>
                      <a:r>
                        <a:rPr lang="en-US" sz="900" dirty="0">
                          <a:solidFill>
                            <a:srgbClr val="333333"/>
                          </a:solidFill>
                          <a:latin typeface="Calibri"/>
                          <a:cs typeface="Calibri"/>
                        </a:rPr>
                        <a:t>Market Cap</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$23.9B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Total Debt</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$1.83B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Cash &amp; Investments</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$3.32B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Enterprise Value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$22.4B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bl>
          </a:graphicData>
        </a:graphic>
      </p:graphicFrame>
      <p:graphicFrame>
        <p:nvGraphicFramePr>
          <p:cNvPr id="7" name="Zone Table"/>
          <p:cNvGraphicFramePr>
            <a:graphicFrameLocks noGrp="1"/>
          </p:cNvGraphicFramePr>
          <p:nvPr/>
        </p:nvGraphicFramePr>
        <p:xfrm>
          <a:off x="457200" y="2730669"/>
          <a:ext cx="4046220" cy="841248"/>
        </p:xfrm>
        <a:graphic>
          <a:graphicData uri="http://schemas.openxmlformats.org/drawingml/2006/table">
            <a:tbl>
              <a:tblPr bandRow="1" firstRow="1"/>
              <a:tblGrid>
                <a:gridCol w="2023110"/>
                <a:gridCol w="1011555"/>
                <a:gridCol w="1011555"/>
              </a:tblGrid>
              <a:tr h="237744">
                <a:tc>
                  <a:txBody>
                    <a:bodyPr/>
                    <a:lstStyle/>
                    <a:p>
                      <a:pPr>
                        <a:buNone/>
                      </a:pPr>
                      <a:r>
                        <a:rPr lang="en-US" sz="900" b="1" dirty="0">
                          <a:solidFill>
                            <a:srgbClr val="FFFFFF"/>
                          </a:solidFill>
                          <a:latin typeface="Calibri"/>
                          <a:cs typeface="Calibri"/>
                        </a:rPr>
                        <a:t>Metric</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LTM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NTM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r>
              <a:tr h="201168">
                <a:tc>
                  <a:txBody>
                    <a:bodyPr/>
                    <a:lstStyle/>
                    <a:p>
                      <a:pPr>
                        <a:buNone/>
                      </a:pPr>
                      <a:r>
                        <a:rPr lang="en-US" sz="900" dirty="0">
                          <a:solidFill>
                            <a:srgbClr val="333333"/>
                          </a:solidFill>
                          <a:latin typeface="Calibri"/>
                          <a:cs typeface="Calibri"/>
                        </a:rPr>
                        <a:t>EV / Revenue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7.9x</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6.8x</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EV / EBITDA</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NM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24.5x</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P / 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NM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39.3x</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bl>
          </a:graphicData>
        </a:graphic>
      </p:graphicFrame>
      <p:sp>
        <p:nvSpPr>
          <p:cNvPr id="8" name="Header Bar"/>
          <p:cNvSpPr txBox="1"/>
          <p:nvPr/>
        </p:nvSpPr>
        <p:spPr>
          <a:xfrm>
            <a:off x="457200" y="3753104"/>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Shareholder Overview</a:t>
            </a:r>
            <a:endParaRPr lang="en-US" sz="1200"/>
          </a:p>
        </p:txBody>
      </p:sp>
      <p:graphicFrame>
        <p:nvGraphicFramePr>
          <p:cNvPr id="9" name="Zone Table"/>
          <p:cNvGraphicFramePr>
            <a:graphicFrameLocks noGrp="1"/>
          </p:cNvGraphicFramePr>
          <p:nvPr/>
        </p:nvGraphicFramePr>
        <p:xfrm>
          <a:off x="457200" y="4146296"/>
          <a:ext cx="4046220" cy="1463040"/>
        </p:xfrm>
        <a:graphic>
          <a:graphicData uri="http://schemas.openxmlformats.org/drawingml/2006/table">
            <a:tbl>
              <a:tblPr bandRow="1" firstRow="1"/>
              <a:tblGrid>
                <a:gridCol w="2023110"/>
                <a:gridCol w="1213866"/>
                <a:gridCol w="809244"/>
              </a:tblGrid>
              <a:tr h="256032">
                <a:tc>
                  <a:txBody>
                    <a:bodyPr/>
                    <a:lstStyle/>
                    <a:p>
                      <a:pPr>
                        <a:buNone/>
                      </a:pPr>
                      <a:r>
                        <a:rPr lang="en-US" sz="900" b="1" dirty="0">
                          <a:solidFill>
                            <a:srgbClr val="FFFFFF"/>
                          </a:solidFill>
                          <a:latin typeface="Calibri"/>
                          <a:cs typeface="Calibri"/>
                        </a:rPr>
                        <a:t>Shareholder</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Shares</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Ownership</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r>
              <a:tr h="201168">
                <a:tc>
                  <a:txBody>
                    <a:bodyPr/>
                    <a:lstStyle/>
                    <a:p>
                      <a:pPr>
                        <a:buNone/>
                      </a:pPr>
                      <a:r>
                        <a:rPr lang="en-US" sz="900" dirty="0">
                          <a:solidFill>
                            <a:srgbClr val="333333"/>
                          </a:solidFill>
                          <a:latin typeface="Calibri"/>
                          <a:cs typeface="Calibri"/>
                        </a:rPr>
                        <a:t>Jay Chaudhry (CEO)</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19.5M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12.2%</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Vanguard Group</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13.2M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8.3%</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BlackRock</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12.8M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8.0%</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Total Institutional</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~115M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~72%</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Total Retail</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~44M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~28%</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Total</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159.5M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100%</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bl>
          </a:graphicData>
        </a:graphic>
      </p:graphicFrame>
      <p:sp>
        <p:nvSpPr>
          <p:cNvPr id="10" name="Header Bar"/>
          <p:cNvSpPr txBox="1"/>
          <p:nvPr/>
        </p:nvSpPr>
        <p:spPr>
          <a:xfrm>
            <a:off x="464058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Income Statement Summary ($M / $B)</a:t>
            </a:r>
            <a:endParaRPr lang="en-US" sz="1200"/>
          </a:p>
        </p:txBody>
      </p:sp>
      <p:graphicFrame>
        <p:nvGraphicFramePr>
          <p:cNvPr id="11" name="Zone Table"/>
          <p:cNvGraphicFramePr>
            <a:graphicFrameLocks noGrp="1"/>
          </p:cNvGraphicFramePr>
          <p:nvPr/>
        </p:nvGraphicFramePr>
        <p:xfrm>
          <a:off x="4640580" y="1754632"/>
          <a:ext cx="4046220" cy="1865376"/>
        </p:xfrm>
        <a:graphic>
          <a:graphicData uri="http://schemas.openxmlformats.org/drawingml/2006/table">
            <a:tbl>
              <a:tblPr bandRow="1" firstRow="1"/>
              <a:tblGrid>
                <a:gridCol w="1348740"/>
                <a:gridCol w="674370"/>
                <a:gridCol w="674370"/>
                <a:gridCol w="674370"/>
                <a:gridCol w="674370"/>
              </a:tblGrid>
              <a:tr h="256032">
                <a:tc>
                  <a:txBody>
                    <a:bodyPr/>
                    <a:lstStyle/>
                    <a:p>
                      <a:pPr>
                        <a:buNone/>
                      </a:pPr>
                      <a:r>
                        <a:rPr lang="en-US" sz="900" b="1" dirty="0">
                          <a:solidFill>
                            <a:srgbClr val="FFFFFF"/>
                          </a:solidFill>
                          <a:latin typeface="Calibri"/>
                          <a:cs typeface="Calibri"/>
                        </a:rPr>
                        <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FY2024A</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FY2025A</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FY2026E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FY2027E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r>
              <a:tr h="201168">
                <a:tc>
                  <a:txBody>
                    <a:bodyPr/>
                    <a:lstStyle/>
                    <a:p>
                      <a:pPr>
                        <a:buNone/>
                      </a:pPr>
                      <a:r>
                        <a:rPr lang="en-US" sz="900" dirty="0">
                          <a:solidFill>
                            <a:srgbClr val="333333"/>
                          </a:solidFill>
                          <a:latin typeface="Calibri"/>
                          <a:cs typeface="Calibri"/>
                        </a:rPr>
                        <a:t>Revenue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$2.17B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$2.67B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$3.29B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$3.94B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Gross Profit</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$1.69B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$2.05B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$2.55B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$3.06B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Gross Margin</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77.9%</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76.9%</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77.5%</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77.5%</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EBITDA</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$65M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$112M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$914M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$1.09B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EBITDA Margin</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3.0%</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4.2%</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27.7%</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27.7%</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Net Income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($58M)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($42M)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$611M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$690M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Net Margin</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-2.7%</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-1.6%</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18.6%</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17.5%</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EPS (Diluted)</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($0.39)</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($0.27)</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$3.81</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$4.47</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bl>
          </a:graphicData>
        </a:graphic>
      </p:graphicFrame>
      <p:sp>
        <p:nvSpPr>
          <p:cNvPr id="12" name="Header Bar"/>
          <p:cNvSpPr txBox="1"/>
          <p:nvPr/>
        </p:nvSpPr>
        <p:spPr>
          <a:xfrm>
            <a:off x="4640580" y="3928638"/>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ZS (NASDAQ) — 52-Week Stock Performance</a:t>
            </a:r>
            <a:endParaRPr lang="en-US" sz="1200"/>
          </a:p>
        </p:txBody>
      </p:sp>
      <p:pic>
        <p:nvPicPr>
          <p:cNvPr id="13" name="Image"/>
          <p:cNvPicPr>
            <a:picLocks noChangeAspect="1"/>
          </p:cNvPicPr>
          <p:nvPr/>
        </p:nvPicPr>
        <p:blipFill>
          <a:blip r:embed="rId2"/>
          <a:srcRect l="0" t="16127" r="0" b="16127"/>
          <a:stretch>
            <a:fillRect/>
          </a:stretch>
        </p:blipFill>
        <p:spPr>
          <a:xfrm>
            <a:off x="4640580" y="4321830"/>
            <a:ext cx="4046220" cy="1713210"/>
          </a:xfrm>
          <a:prstGeom prst="rect">
            <a:avLst/>
          </a:prstGeom>
        </p:spPr>
      </p:pic>
      <p:sp>
        <p:nvSpPr>
          <p:cNvPr id="14"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12</a:t>
            </a:r>
            <a:endParaRPr lang="en-US" sz="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Public Company Profile</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Zscaler — Company Profile (3/3)</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 Zscaler IR, CNBC, GlobeNewswire, Gartner. Market data as of Feb 24, 2026.</a:t>
            </a:r>
            <a:endParaRPr lang="en-US" sz="800"/>
          </a:p>
        </p:txBody>
      </p:sp>
      <p:sp>
        <p:nvSpPr>
          <p:cNvPr id="5" name="Header Bar"/>
          <p:cNvSpPr txBox="1"/>
          <p:nvPr/>
        </p:nvSpPr>
        <p:spPr>
          <a:xfrm>
            <a:off x="45720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Strategic Focus</a:t>
            </a:r>
            <a:endParaRPr lang="en-US" sz="1200"/>
          </a:p>
        </p:txBody>
      </p:sp>
      <p:sp>
        <p:nvSpPr>
          <p:cNvPr id="6" name="Background"/>
          <p:cNvSpPr/>
          <p:nvPr/>
        </p:nvSpPr>
        <p:spPr>
          <a:xfrm>
            <a:off x="457200" y="1754632"/>
            <a:ext cx="984123" cy="637201"/>
          </a:xfrm>
          <a:prstGeom prst="rect">
            <a:avLst/>
          </a:prstGeom>
          <a:solidFill>
            <a:srgbClr val="4472C4"/>
          </a:solidFill>
        </p:spPr>
      </p:sp>
      <p:sp>
        <p:nvSpPr>
          <p:cNvPr id="7" name="Text Block"/>
          <p:cNvSpPr txBox="1"/>
          <p:nvPr/>
        </p:nvSpPr>
        <p:spPr>
          <a:xfrm>
            <a:off x="457200" y="1754632"/>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AI Platform</a:t>
            </a:r>
            <a:endParaRPr lang="en-US" sz="900"/>
          </a:p>
        </p:txBody>
      </p:sp>
      <p:sp>
        <p:nvSpPr>
          <p:cNvPr id="8" name="Background"/>
          <p:cNvSpPr/>
          <p:nvPr/>
        </p:nvSpPr>
        <p:spPr>
          <a:xfrm>
            <a:off x="1551051" y="1754632"/>
            <a:ext cx="2952369" cy="637201"/>
          </a:xfrm>
          <a:prstGeom prst="rect">
            <a:avLst/>
          </a:prstGeom>
          <a:solidFill>
            <a:srgbClr val="F0F4F8"/>
          </a:solidFill>
        </p:spPr>
      </p:sp>
      <p:sp>
        <p:nvSpPr>
          <p:cNvPr id="9" name="Text Block"/>
          <p:cNvSpPr txBox="1"/>
          <p:nvPr/>
        </p:nvSpPr>
        <p:spPr>
          <a:xfrm>
            <a:off x="1551051" y="1754632"/>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Expand AI Security suite: AI asset mgmt, AI access security, AI guardrails, agentic AI defense</a:t>
            </a:r>
            <a:endParaRPr lang="en-US" sz="900"/>
          </a:p>
        </p:txBody>
      </p:sp>
      <p:sp>
        <p:nvSpPr>
          <p:cNvPr id="10" name="Background"/>
          <p:cNvSpPr/>
          <p:nvPr/>
        </p:nvSpPr>
        <p:spPr>
          <a:xfrm>
            <a:off x="457200" y="2483273"/>
            <a:ext cx="984123" cy="637201"/>
          </a:xfrm>
          <a:prstGeom prst="rect">
            <a:avLst/>
          </a:prstGeom>
          <a:solidFill>
            <a:srgbClr val="4472C4"/>
          </a:solidFill>
        </p:spPr>
      </p:sp>
      <p:sp>
        <p:nvSpPr>
          <p:cNvPr id="11" name="Text Block"/>
          <p:cNvSpPr txBox="1"/>
          <p:nvPr/>
        </p:nvSpPr>
        <p:spPr>
          <a:xfrm>
            <a:off x="457200" y="2483273"/>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Platform Consol.</a:t>
            </a:r>
            <a:endParaRPr lang="en-US" sz="900"/>
          </a:p>
        </p:txBody>
      </p:sp>
      <p:sp>
        <p:nvSpPr>
          <p:cNvPr id="12" name="Background"/>
          <p:cNvSpPr/>
          <p:nvPr/>
        </p:nvSpPr>
        <p:spPr>
          <a:xfrm>
            <a:off x="1551051" y="2483273"/>
            <a:ext cx="2952369" cy="637201"/>
          </a:xfrm>
          <a:prstGeom prst="rect">
            <a:avLst/>
          </a:prstGeom>
          <a:solidFill>
            <a:srgbClr val="F0F4F8"/>
          </a:solidFill>
        </p:spPr>
      </p:sp>
      <p:sp>
        <p:nvSpPr>
          <p:cNvPr id="13" name="Text Block"/>
          <p:cNvSpPr txBox="1"/>
          <p:nvPr/>
        </p:nvSpPr>
        <p:spPr>
          <a:xfrm>
            <a:off x="1551051" y="2483273"/>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Z-Flex commercial model drives larger platform deals; displace point products and legacy vendors</a:t>
            </a:r>
            <a:endParaRPr lang="en-US" sz="900"/>
          </a:p>
        </p:txBody>
      </p:sp>
      <p:sp>
        <p:nvSpPr>
          <p:cNvPr id="14" name="Background"/>
          <p:cNvSpPr/>
          <p:nvPr/>
        </p:nvSpPr>
        <p:spPr>
          <a:xfrm>
            <a:off x="457200" y="3211914"/>
            <a:ext cx="984123" cy="637201"/>
          </a:xfrm>
          <a:prstGeom prst="rect">
            <a:avLst/>
          </a:prstGeom>
          <a:solidFill>
            <a:srgbClr val="4472C4"/>
          </a:solidFill>
        </p:spPr>
      </p:sp>
      <p:sp>
        <p:nvSpPr>
          <p:cNvPr id="15" name="Text Block"/>
          <p:cNvSpPr txBox="1"/>
          <p:nvPr/>
        </p:nvSpPr>
        <p:spPr>
          <a:xfrm>
            <a:off x="457200" y="3211914"/>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Federal / Gov't</a:t>
            </a:r>
            <a:endParaRPr lang="en-US" sz="900"/>
          </a:p>
        </p:txBody>
      </p:sp>
      <p:sp>
        <p:nvSpPr>
          <p:cNvPr id="16" name="Background"/>
          <p:cNvSpPr/>
          <p:nvPr/>
        </p:nvSpPr>
        <p:spPr>
          <a:xfrm>
            <a:off x="1551051" y="3211914"/>
            <a:ext cx="2952369" cy="637201"/>
          </a:xfrm>
          <a:prstGeom prst="rect">
            <a:avLst/>
          </a:prstGeom>
          <a:solidFill>
            <a:srgbClr val="F0F4F8"/>
          </a:solidFill>
        </p:spPr>
      </p:sp>
      <p:sp>
        <p:nvSpPr>
          <p:cNvPr id="17" name="Text Block"/>
          <p:cNvSpPr txBox="1"/>
          <p:nvPr/>
        </p:nvSpPr>
        <p:spPr>
          <a:xfrm>
            <a:off x="1551051" y="3211914"/>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U.S. federal expansion via FedRAMP; Peraton partnership for mission-critical environments</a:t>
            </a:r>
            <a:endParaRPr lang="en-US" sz="900"/>
          </a:p>
        </p:txBody>
      </p:sp>
      <p:sp>
        <p:nvSpPr>
          <p:cNvPr id="18" name="Background"/>
          <p:cNvSpPr/>
          <p:nvPr/>
        </p:nvSpPr>
        <p:spPr>
          <a:xfrm>
            <a:off x="457200" y="3940555"/>
            <a:ext cx="984123" cy="637201"/>
          </a:xfrm>
          <a:prstGeom prst="rect">
            <a:avLst/>
          </a:prstGeom>
          <a:solidFill>
            <a:srgbClr val="4472C4"/>
          </a:solidFill>
        </p:spPr>
      </p:sp>
      <p:sp>
        <p:nvSpPr>
          <p:cNvPr id="19" name="Text Block"/>
          <p:cNvSpPr txBox="1"/>
          <p:nvPr/>
        </p:nvSpPr>
        <p:spPr>
          <a:xfrm>
            <a:off x="457200" y="3940555"/>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Zero Trust SASE</a:t>
            </a:r>
            <a:endParaRPr lang="en-US" sz="900"/>
          </a:p>
        </p:txBody>
      </p:sp>
      <p:sp>
        <p:nvSpPr>
          <p:cNvPr id="20" name="Background"/>
          <p:cNvSpPr/>
          <p:nvPr/>
        </p:nvSpPr>
        <p:spPr>
          <a:xfrm>
            <a:off x="1551051" y="3940555"/>
            <a:ext cx="2952369" cy="637201"/>
          </a:xfrm>
          <a:prstGeom prst="rect">
            <a:avLst/>
          </a:prstGeom>
          <a:solidFill>
            <a:srgbClr val="F0F4F8"/>
          </a:solidFill>
        </p:spPr>
      </p:sp>
      <p:sp>
        <p:nvSpPr>
          <p:cNvPr id="21" name="Text Block"/>
          <p:cNvSpPr txBox="1"/>
          <p:nvPr/>
        </p:nvSpPr>
        <p:spPr>
          <a:xfrm>
            <a:off x="1551051" y="3940555"/>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Unified SASE combining SSE + SD-WAN; Gartner Magic Quadrant Leader for SSE (2025)</a:t>
            </a:r>
            <a:endParaRPr lang="en-US" sz="900"/>
          </a:p>
        </p:txBody>
      </p:sp>
      <p:sp>
        <p:nvSpPr>
          <p:cNvPr id="22" name="Background"/>
          <p:cNvSpPr/>
          <p:nvPr/>
        </p:nvSpPr>
        <p:spPr>
          <a:xfrm>
            <a:off x="457200" y="4669196"/>
            <a:ext cx="984123" cy="637201"/>
          </a:xfrm>
          <a:prstGeom prst="rect">
            <a:avLst/>
          </a:prstGeom>
          <a:solidFill>
            <a:srgbClr val="4472C4"/>
          </a:solidFill>
        </p:spPr>
      </p:sp>
      <p:sp>
        <p:nvSpPr>
          <p:cNvPr id="23" name="Text Block"/>
          <p:cNvSpPr txBox="1"/>
          <p:nvPr/>
        </p:nvSpPr>
        <p:spPr>
          <a:xfrm>
            <a:off x="457200" y="4669196"/>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Data Security</a:t>
            </a:r>
            <a:endParaRPr lang="en-US" sz="900"/>
          </a:p>
        </p:txBody>
      </p:sp>
      <p:sp>
        <p:nvSpPr>
          <p:cNvPr id="24" name="Background"/>
          <p:cNvSpPr/>
          <p:nvPr/>
        </p:nvSpPr>
        <p:spPr>
          <a:xfrm>
            <a:off x="1551051" y="4669196"/>
            <a:ext cx="2952369" cy="637201"/>
          </a:xfrm>
          <a:prstGeom prst="rect">
            <a:avLst/>
          </a:prstGeom>
          <a:solidFill>
            <a:srgbClr val="F0F4F8"/>
          </a:solidFill>
        </p:spPr>
      </p:sp>
      <p:sp>
        <p:nvSpPr>
          <p:cNvPr id="25" name="Text Block"/>
          <p:cNvSpPr txBox="1"/>
          <p:nvPr/>
        </p:nvSpPr>
        <p:spPr>
          <a:xfrm>
            <a:off x="1551051" y="4669196"/>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DSPM, unified SaaS security, Microsoft Copilot data protection — growing data security TAM</a:t>
            </a:r>
            <a:endParaRPr lang="en-US" sz="900"/>
          </a:p>
        </p:txBody>
      </p:sp>
      <p:sp>
        <p:nvSpPr>
          <p:cNvPr id="26" name="Background"/>
          <p:cNvSpPr/>
          <p:nvPr/>
        </p:nvSpPr>
        <p:spPr>
          <a:xfrm>
            <a:off x="457200" y="5397837"/>
            <a:ext cx="984123" cy="637201"/>
          </a:xfrm>
          <a:prstGeom prst="rect">
            <a:avLst/>
          </a:prstGeom>
          <a:solidFill>
            <a:srgbClr val="4472C4"/>
          </a:solidFill>
        </p:spPr>
      </p:sp>
      <p:sp>
        <p:nvSpPr>
          <p:cNvPr id="27" name="Text Block"/>
          <p:cNvSpPr txBox="1"/>
          <p:nvPr/>
        </p:nvSpPr>
        <p:spPr>
          <a:xfrm>
            <a:off x="457200" y="5397837"/>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M&amp;A / Innovation</a:t>
            </a:r>
            <a:endParaRPr lang="en-US" sz="900"/>
          </a:p>
        </p:txBody>
      </p:sp>
      <p:sp>
        <p:nvSpPr>
          <p:cNvPr id="28" name="Background"/>
          <p:cNvSpPr/>
          <p:nvPr/>
        </p:nvSpPr>
        <p:spPr>
          <a:xfrm>
            <a:off x="1551051" y="5397837"/>
            <a:ext cx="2952369" cy="637201"/>
          </a:xfrm>
          <a:prstGeom prst="rect">
            <a:avLst/>
          </a:prstGeom>
          <a:solidFill>
            <a:srgbClr val="F0F4F8"/>
          </a:solidFill>
        </p:spPr>
      </p:sp>
      <p:sp>
        <p:nvSpPr>
          <p:cNvPr id="29" name="Text Block"/>
          <p:cNvSpPr txBox="1"/>
          <p:nvPr/>
        </p:nvSpPr>
        <p:spPr>
          <a:xfrm>
            <a:off x="1551051" y="5397837"/>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SquareX acquisition (Feb 2026): extends zero trust browser security for AI era</a:t>
            </a:r>
            <a:endParaRPr lang="en-US" sz="900"/>
          </a:p>
        </p:txBody>
      </p:sp>
      <p:sp>
        <p:nvSpPr>
          <p:cNvPr id="30" name="Header Bar"/>
          <p:cNvSpPr txBox="1"/>
          <p:nvPr/>
        </p:nvSpPr>
        <p:spPr>
          <a:xfrm>
            <a:off x="464058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Competitive Positioning</a:t>
            </a:r>
            <a:endParaRPr lang="en-US" sz="1200"/>
          </a:p>
        </p:txBody>
      </p:sp>
      <p:sp>
        <p:nvSpPr>
          <p:cNvPr id="31" name="Background"/>
          <p:cNvSpPr/>
          <p:nvPr/>
        </p:nvSpPr>
        <p:spPr>
          <a:xfrm>
            <a:off x="4640580" y="1754632"/>
            <a:ext cx="637794" cy="782930"/>
          </a:xfrm>
          <a:prstGeom prst="rect">
            <a:avLst/>
          </a:prstGeom>
          <a:solidFill>
            <a:srgbClr val="F0F4F8"/>
          </a:solidFill>
        </p:spPr>
      </p:sp>
      <p:pic>
        <p:nvPicPr>
          <p:cNvPr id="32" name="Image"/>
          <p:cNvPicPr>
            <a:picLocks noChangeAspect="1"/>
          </p:cNvPicPr>
          <p:nvPr/>
        </p:nvPicPr>
        <p:blipFill>
          <a:blip r:embed="rId2"/>
          <a:stretch>
            <a:fillRect/>
          </a:stretch>
        </p:blipFill>
        <p:spPr>
          <a:xfrm>
            <a:off x="4640580" y="2029833"/>
            <a:ext cx="637794" cy="232529"/>
          </a:xfrm>
          <a:prstGeom prst="rect">
            <a:avLst/>
          </a:prstGeom>
        </p:spPr>
      </p:pic>
      <p:sp>
        <p:nvSpPr>
          <p:cNvPr id="33" name="Background"/>
          <p:cNvSpPr/>
          <p:nvPr/>
        </p:nvSpPr>
        <p:spPr>
          <a:xfrm>
            <a:off x="5388102" y="1754632"/>
            <a:ext cx="1275588" cy="782930"/>
          </a:xfrm>
          <a:prstGeom prst="rect">
            <a:avLst/>
          </a:prstGeom>
          <a:solidFill>
            <a:srgbClr val="F0F4F8"/>
          </a:solidFill>
        </p:spPr>
      </p:sp>
      <p:sp>
        <p:nvSpPr>
          <p:cNvPr id="34" name="Text Block"/>
          <p:cNvSpPr txBox="1"/>
          <p:nvPr/>
        </p:nvSpPr>
        <p:spPr>
          <a:xfrm>
            <a:off x="5388102" y="1754632"/>
            <a:ext cx="1275588" cy="782930"/>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Palo Alto Networks</a:t>
            </a:r>
            <a:endParaRPr lang="en-US" sz="900"/>
          </a:p>
        </p:txBody>
      </p:sp>
      <p:sp>
        <p:nvSpPr>
          <p:cNvPr id="35" name="Background"/>
          <p:cNvSpPr/>
          <p:nvPr/>
        </p:nvSpPr>
        <p:spPr>
          <a:xfrm>
            <a:off x="6773418" y="1754632"/>
            <a:ext cx="1913382" cy="782930"/>
          </a:xfrm>
          <a:prstGeom prst="rect">
            <a:avLst/>
          </a:prstGeom>
          <a:solidFill>
            <a:srgbClr val="F0F4F8"/>
          </a:solidFill>
        </p:spPr>
      </p:sp>
      <p:sp>
        <p:nvSpPr>
          <p:cNvPr id="36" name="Text Block"/>
          <p:cNvSpPr txBox="1"/>
          <p:nvPr/>
        </p:nvSpPr>
        <p:spPr>
          <a:xfrm>
            <a:off x="6773418" y="1754632"/>
            <a:ext cx="1913382" cy="782930"/>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Broadest security platform; Zscaler wins on pure-play cloud-native zero trust architecture</a:t>
            </a:r>
            <a:endParaRPr lang="en-US" sz="900"/>
          </a:p>
        </p:txBody>
      </p:sp>
      <p:sp>
        <p:nvSpPr>
          <p:cNvPr id="37" name="Background"/>
          <p:cNvSpPr/>
          <p:nvPr/>
        </p:nvSpPr>
        <p:spPr>
          <a:xfrm>
            <a:off x="4640580" y="2629002"/>
            <a:ext cx="637794" cy="782930"/>
          </a:xfrm>
          <a:prstGeom prst="rect">
            <a:avLst/>
          </a:prstGeom>
          <a:solidFill>
            <a:srgbClr val="F0F4F8"/>
          </a:solidFill>
        </p:spPr>
      </p:sp>
      <p:pic>
        <p:nvPicPr>
          <p:cNvPr id="38" name="Image"/>
          <p:cNvPicPr>
            <a:picLocks noChangeAspect="1"/>
          </p:cNvPicPr>
          <p:nvPr/>
        </p:nvPicPr>
        <p:blipFill>
          <a:blip r:embed="rId3"/>
          <a:stretch>
            <a:fillRect/>
          </a:stretch>
        </p:blipFill>
        <p:spPr>
          <a:xfrm>
            <a:off x="4640580" y="2890487"/>
            <a:ext cx="637794" cy="259960"/>
          </a:xfrm>
          <a:prstGeom prst="rect">
            <a:avLst/>
          </a:prstGeom>
        </p:spPr>
      </p:pic>
      <p:sp>
        <p:nvSpPr>
          <p:cNvPr id="39" name="Background"/>
          <p:cNvSpPr/>
          <p:nvPr/>
        </p:nvSpPr>
        <p:spPr>
          <a:xfrm>
            <a:off x="5388102" y="2629002"/>
            <a:ext cx="1275588" cy="782930"/>
          </a:xfrm>
          <a:prstGeom prst="rect">
            <a:avLst/>
          </a:prstGeom>
          <a:solidFill>
            <a:srgbClr val="F0F4F8"/>
          </a:solidFill>
        </p:spPr>
      </p:sp>
      <p:sp>
        <p:nvSpPr>
          <p:cNvPr id="40" name="Text Block"/>
          <p:cNvSpPr txBox="1"/>
          <p:nvPr/>
        </p:nvSpPr>
        <p:spPr>
          <a:xfrm>
            <a:off x="5388102" y="2629002"/>
            <a:ext cx="1275588" cy="782930"/>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Netskope</a:t>
            </a:r>
            <a:endParaRPr lang="en-US" sz="900"/>
          </a:p>
        </p:txBody>
      </p:sp>
      <p:sp>
        <p:nvSpPr>
          <p:cNvPr id="41" name="Background"/>
          <p:cNvSpPr/>
          <p:nvPr/>
        </p:nvSpPr>
        <p:spPr>
          <a:xfrm>
            <a:off x="6773418" y="2629002"/>
            <a:ext cx="1913382" cy="782930"/>
          </a:xfrm>
          <a:prstGeom prst="rect">
            <a:avLst/>
          </a:prstGeom>
          <a:solidFill>
            <a:srgbClr val="F0F4F8"/>
          </a:solidFill>
        </p:spPr>
      </p:sp>
      <p:sp>
        <p:nvSpPr>
          <p:cNvPr id="42" name="Text Block"/>
          <p:cNvSpPr txBox="1"/>
          <p:nvPr/>
        </p:nvSpPr>
        <p:spPr>
          <a:xfrm>
            <a:off x="6773418" y="2629002"/>
            <a:ext cx="1913382" cy="782930"/>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Strong SSE competitor; Zscaler leads on scale (150+ PoPs), customer base, and integrations</a:t>
            </a:r>
            <a:endParaRPr lang="en-US" sz="900"/>
          </a:p>
        </p:txBody>
      </p:sp>
      <p:sp>
        <p:nvSpPr>
          <p:cNvPr id="43" name="Background"/>
          <p:cNvSpPr/>
          <p:nvPr/>
        </p:nvSpPr>
        <p:spPr>
          <a:xfrm>
            <a:off x="4640580" y="3503372"/>
            <a:ext cx="637794" cy="782930"/>
          </a:xfrm>
          <a:prstGeom prst="rect">
            <a:avLst/>
          </a:prstGeom>
          <a:solidFill>
            <a:srgbClr val="F0F4F8"/>
          </a:solidFill>
        </p:spPr>
      </p:sp>
      <p:pic>
        <p:nvPicPr>
          <p:cNvPr id="44" name="Image"/>
          <p:cNvPicPr>
            <a:picLocks noChangeAspect="1"/>
          </p:cNvPicPr>
          <p:nvPr/>
        </p:nvPicPr>
        <p:blipFill>
          <a:blip r:embed="rId4"/>
          <a:stretch>
            <a:fillRect/>
          </a:stretch>
        </p:blipFill>
        <p:spPr>
          <a:xfrm>
            <a:off x="4640580" y="3575940"/>
            <a:ext cx="637794" cy="637794"/>
          </a:xfrm>
          <a:prstGeom prst="rect">
            <a:avLst/>
          </a:prstGeom>
        </p:spPr>
      </p:pic>
      <p:sp>
        <p:nvSpPr>
          <p:cNvPr id="45" name="Background"/>
          <p:cNvSpPr/>
          <p:nvPr/>
        </p:nvSpPr>
        <p:spPr>
          <a:xfrm>
            <a:off x="5388102" y="3503372"/>
            <a:ext cx="1275588" cy="782930"/>
          </a:xfrm>
          <a:prstGeom prst="rect">
            <a:avLst/>
          </a:prstGeom>
          <a:solidFill>
            <a:srgbClr val="F0F4F8"/>
          </a:solidFill>
        </p:spPr>
      </p:sp>
      <p:sp>
        <p:nvSpPr>
          <p:cNvPr id="46" name="Text Block"/>
          <p:cNvSpPr txBox="1"/>
          <p:nvPr/>
        </p:nvSpPr>
        <p:spPr>
          <a:xfrm>
            <a:off x="5388102" y="3503372"/>
            <a:ext cx="1275588" cy="782930"/>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Cloudflare</a:t>
            </a:r>
            <a:endParaRPr lang="en-US" sz="900"/>
          </a:p>
        </p:txBody>
      </p:sp>
      <p:sp>
        <p:nvSpPr>
          <p:cNvPr id="47" name="Background"/>
          <p:cNvSpPr/>
          <p:nvPr/>
        </p:nvSpPr>
        <p:spPr>
          <a:xfrm>
            <a:off x="6773418" y="3503372"/>
            <a:ext cx="1913382" cy="782930"/>
          </a:xfrm>
          <a:prstGeom prst="rect">
            <a:avLst/>
          </a:prstGeom>
          <a:solidFill>
            <a:srgbClr val="F0F4F8"/>
          </a:solidFill>
        </p:spPr>
      </p:sp>
      <p:sp>
        <p:nvSpPr>
          <p:cNvPr id="48" name="Text Block"/>
          <p:cNvSpPr txBox="1"/>
          <p:nvPr/>
        </p:nvSpPr>
        <p:spPr>
          <a:xfrm>
            <a:off x="6773418" y="3503372"/>
            <a:ext cx="1913382" cy="782930"/>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Aggressive SASE entrant; faster RPO growth; Zscaler leads on enterprise feature depth</a:t>
            </a:r>
            <a:endParaRPr lang="en-US" sz="900"/>
          </a:p>
        </p:txBody>
      </p:sp>
      <p:sp>
        <p:nvSpPr>
          <p:cNvPr id="49" name="Background"/>
          <p:cNvSpPr/>
          <p:nvPr/>
        </p:nvSpPr>
        <p:spPr>
          <a:xfrm>
            <a:off x="4640580" y="4377742"/>
            <a:ext cx="637794" cy="782930"/>
          </a:xfrm>
          <a:prstGeom prst="rect">
            <a:avLst/>
          </a:prstGeom>
          <a:solidFill>
            <a:srgbClr val="F0F4F8"/>
          </a:solidFill>
        </p:spPr>
      </p:sp>
      <p:pic>
        <p:nvPicPr>
          <p:cNvPr id="50" name="Image"/>
          <p:cNvPicPr>
            <a:picLocks noChangeAspect="1"/>
          </p:cNvPicPr>
          <p:nvPr/>
        </p:nvPicPr>
        <p:blipFill>
          <a:blip r:embed="rId5"/>
          <a:stretch>
            <a:fillRect/>
          </a:stretch>
        </p:blipFill>
        <p:spPr>
          <a:xfrm>
            <a:off x="4640580" y="4730591"/>
            <a:ext cx="637794" cy="77233"/>
          </a:xfrm>
          <a:prstGeom prst="rect">
            <a:avLst/>
          </a:prstGeom>
        </p:spPr>
      </p:pic>
      <p:sp>
        <p:nvSpPr>
          <p:cNvPr id="51" name="Background"/>
          <p:cNvSpPr/>
          <p:nvPr/>
        </p:nvSpPr>
        <p:spPr>
          <a:xfrm>
            <a:off x="5388102" y="4377742"/>
            <a:ext cx="1275588" cy="782930"/>
          </a:xfrm>
          <a:prstGeom prst="rect">
            <a:avLst/>
          </a:prstGeom>
          <a:solidFill>
            <a:srgbClr val="F0F4F8"/>
          </a:solidFill>
        </p:spPr>
      </p:sp>
      <p:sp>
        <p:nvSpPr>
          <p:cNvPr id="52" name="Text Block"/>
          <p:cNvSpPr txBox="1"/>
          <p:nvPr/>
        </p:nvSpPr>
        <p:spPr>
          <a:xfrm>
            <a:off x="5388102" y="4377742"/>
            <a:ext cx="1275588" cy="782930"/>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Fortinet</a:t>
            </a:r>
            <a:endParaRPr lang="en-US" sz="900"/>
          </a:p>
        </p:txBody>
      </p:sp>
      <p:sp>
        <p:nvSpPr>
          <p:cNvPr id="53" name="Background"/>
          <p:cNvSpPr/>
          <p:nvPr/>
        </p:nvSpPr>
        <p:spPr>
          <a:xfrm>
            <a:off x="6773418" y="4377742"/>
            <a:ext cx="1913382" cy="782930"/>
          </a:xfrm>
          <a:prstGeom prst="rect">
            <a:avLst/>
          </a:prstGeom>
          <a:solidFill>
            <a:srgbClr val="F0F4F8"/>
          </a:solidFill>
        </p:spPr>
      </p:sp>
      <p:sp>
        <p:nvSpPr>
          <p:cNvPr id="54" name="Text Block"/>
          <p:cNvSpPr txBox="1"/>
          <p:nvPr/>
        </p:nvSpPr>
        <p:spPr>
          <a:xfrm>
            <a:off x="6773418" y="4377742"/>
            <a:ext cx="1913382" cy="782930"/>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Hardware-based SD-WAN/SASE; Zscaler wins on cloud-native scale and zero trust architecture</a:t>
            </a:r>
            <a:endParaRPr lang="en-US" sz="900"/>
          </a:p>
        </p:txBody>
      </p:sp>
      <p:sp>
        <p:nvSpPr>
          <p:cNvPr id="55" name="Background"/>
          <p:cNvSpPr/>
          <p:nvPr/>
        </p:nvSpPr>
        <p:spPr>
          <a:xfrm>
            <a:off x="4640580" y="5252112"/>
            <a:ext cx="637794" cy="782930"/>
          </a:xfrm>
          <a:prstGeom prst="rect">
            <a:avLst/>
          </a:prstGeom>
          <a:solidFill>
            <a:srgbClr val="F0F4F8"/>
          </a:solidFill>
        </p:spPr>
      </p:sp>
      <p:pic>
        <p:nvPicPr>
          <p:cNvPr id="56" name="Image"/>
          <p:cNvPicPr>
            <a:picLocks noChangeAspect="1"/>
          </p:cNvPicPr>
          <p:nvPr/>
        </p:nvPicPr>
        <p:blipFill>
          <a:blip r:embed="rId6"/>
          <a:stretch>
            <a:fillRect/>
          </a:stretch>
        </p:blipFill>
        <p:spPr>
          <a:xfrm>
            <a:off x="4640580" y="5404404"/>
            <a:ext cx="637794" cy="478346"/>
          </a:xfrm>
          <a:prstGeom prst="rect">
            <a:avLst/>
          </a:prstGeom>
        </p:spPr>
      </p:pic>
      <p:sp>
        <p:nvSpPr>
          <p:cNvPr id="57" name="Background"/>
          <p:cNvSpPr/>
          <p:nvPr/>
        </p:nvSpPr>
        <p:spPr>
          <a:xfrm>
            <a:off x="5388102" y="5252112"/>
            <a:ext cx="1275588" cy="782930"/>
          </a:xfrm>
          <a:prstGeom prst="rect">
            <a:avLst/>
          </a:prstGeom>
          <a:solidFill>
            <a:srgbClr val="F0F4F8"/>
          </a:solidFill>
        </p:spPr>
      </p:sp>
      <p:sp>
        <p:nvSpPr>
          <p:cNvPr id="58" name="Text Block"/>
          <p:cNvSpPr txBox="1"/>
          <p:nvPr/>
        </p:nvSpPr>
        <p:spPr>
          <a:xfrm>
            <a:off x="5388102" y="5252112"/>
            <a:ext cx="1275588" cy="782930"/>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Microsoft Entra</a:t>
            </a:r>
            <a:endParaRPr lang="en-US" sz="900"/>
          </a:p>
        </p:txBody>
      </p:sp>
      <p:sp>
        <p:nvSpPr>
          <p:cNvPr id="59" name="Background"/>
          <p:cNvSpPr/>
          <p:nvPr/>
        </p:nvSpPr>
        <p:spPr>
          <a:xfrm>
            <a:off x="6773418" y="5252112"/>
            <a:ext cx="1913382" cy="782930"/>
          </a:xfrm>
          <a:prstGeom prst="rect">
            <a:avLst/>
          </a:prstGeom>
          <a:solidFill>
            <a:srgbClr val="F0F4F8"/>
          </a:solidFill>
        </p:spPr>
      </p:sp>
      <p:sp>
        <p:nvSpPr>
          <p:cNvPr id="60" name="Text Block"/>
          <p:cNvSpPr txBox="1"/>
          <p:nvPr/>
        </p:nvSpPr>
        <p:spPr>
          <a:xfrm>
            <a:off x="6773418" y="5252112"/>
            <a:ext cx="1913382" cy="782930"/>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Bundled with Azure; Zscaler wins on internet access depth and ThreatLabz intelligence</a:t>
            </a:r>
            <a:endParaRPr lang="en-US" sz="900"/>
          </a:p>
        </p:txBody>
      </p:sp>
      <p:sp>
        <p:nvSpPr>
          <p:cNvPr id="61"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13</a:t>
            </a:r>
            <a:endParaRPr lang="en-US" sz="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Public Company Profile</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Zscaler — Zero Trust Exchange Platform</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 Zscaler product documentation, IR presentations, customer case studies.</a:t>
            </a:r>
            <a:endParaRPr lang="en-US" sz="800"/>
          </a:p>
        </p:txBody>
      </p:sp>
      <p:sp>
        <p:nvSpPr>
          <p:cNvPr id="5" name="Header Bar"/>
          <p:cNvSpPr txBox="1"/>
          <p:nvPr/>
        </p:nvSpPr>
        <p:spPr>
          <a:xfrm>
            <a:off x="45720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How It Works — Zero Trust Exchange</a:t>
            </a:r>
            <a:endParaRPr lang="en-US" sz="1200"/>
          </a:p>
        </p:txBody>
      </p:sp>
      <p:pic>
        <p:nvPicPr>
          <p:cNvPr id="6" name="Image"/>
          <p:cNvPicPr>
            <a:picLocks noChangeAspect="1"/>
          </p:cNvPicPr>
          <p:nvPr/>
        </p:nvPicPr>
        <p:blipFill>
          <a:blip r:embed="rId2"/>
          <a:srcRect l="0" t="25147" r="0" b="25147"/>
          <a:stretch>
            <a:fillRect/>
          </a:stretch>
        </p:blipFill>
        <p:spPr>
          <a:xfrm>
            <a:off x="457200" y="1754632"/>
            <a:ext cx="4046220" cy="1508421"/>
          </a:xfrm>
          <a:prstGeom prst="rect">
            <a:avLst/>
          </a:prstGeom>
        </p:spPr>
      </p:pic>
      <p:sp>
        <p:nvSpPr>
          <p:cNvPr id="7" name="Header Bar"/>
          <p:cNvSpPr txBox="1"/>
          <p:nvPr/>
        </p:nvSpPr>
        <p:spPr>
          <a:xfrm>
            <a:off x="457200" y="3372781"/>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Zero Trust vs. Legacy Architecture</a:t>
            </a:r>
            <a:endParaRPr lang="en-US" sz="1200"/>
          </a:p>
        </p:txBody>
      </p:sp>
      <p:sp>
        <p:nvSpPr>
          <p:cNvPr id="8" name="Background"/>
          <p:cNvSpPr/>
          <p:nvPr/>
        </p:nvSpPr>
        <p:spPr>
          <a:xfrm>
            <a:off x="457200" y="3765973"/>
            <a:ext cx="984123" cy="498687"/>
          </a:xfrm>
          <a:prstGeom prst="rect">
            <a:avLst/>
          </a:prstGeom>
          <a:solidFill>
            <a:srgbClr val="BF5730"/>
          </a:solidFill>
        </p:spPr>
      </p:sp>
      <p:sp>
        <p:nvSpPr>
          <p:cNvPr id="9" name="Text Block"/>
          <p:cNvSpPr txBox="1"/>
          <p:nvPr/>
        </p:nvSpPr>
        <p:spPr>
          <a:xfrm>
            <a:off x="457200" y="3765973"/>
            <a:ext cx="984123" cy="498687"/>
          </a:xfrm>
          <a:prstGeom prst="rect">
            <a:avLst/>
          </a:prstGeom>
          <a:noFill/>
        </p:spPr>
        <p:txBody>
          <a:bodyPr wrap="square" lIns="91440" tIns="45720" rIns="91440" bIns="45720" anchor="ctr"/>
          <a:lstStyle/>
          <a:p>
            <a:pPr>
              <a:buNone/>
            </a:pPr>
            <a:r>
              <a:rPr lang="en-US" sz="900" b="1" dirty="0">
                <a:solidFill>
                  <a:srgbClr val="FFF"/>
                </a:solidFill>
                <a:latin typeface="Calibri"/>
                <a:cs typeface="Calibri"/>
              </a:rPr>
              <a:t>Legacy VPN</a:t>
            </a:r>
            <a:endParaRPr lang="en-US" sz="900"/>
          </a:p>
        </p:txBody>
      </p:sp>
      <p:sp>
        <p:nvSpPr>
          <p:cNvPr id="10" name="Background"/>
          <p:cNvSpPr/>
          <p:nvPr/>
        </p:nvSpPr>
        <p:spPr>
          <a:xfrm>
            <a:off x="1551051" y="3765973"/>
            <a:ext cx="2952369" cy="498687"/>
          </a:xfrm>
          <a:prstGeom prst="rect">
            <a:avLst/>
          </a:prstGeom>
          <a:solidFill>
            <a:srgbClr val="FDF0EC"/>
          </a:solidFill>
        </p:spPr>
      </p:sp>
      <p:sp>
        <p:nvSpPr>
          <p:cNvPr id="11" name="Text Block"/>
          <p:cNvSpPr txBox="1"/>
          <p:nvPr/>
        </p:nvSpPr>
        <p:spPr>
          <a:xfrm>
            <a:off x="1551051" y="3765973"/>
            <a:ext cx="2952369" cy="49868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Public IPs exposed — firewalls and VPN gateways visible and scannable on the internet</a:t>
            </a:r>
            <a:endParaRPr lang="en-US" sz="900"/>
          </a:p>
        </p:txBody>
      </p:sp>
      <p:sp>
        <p:nvSpPr>
          <p:cNvPr id="12" name="Background"/>
          <p:cNvSpPr/>
          <p:nvPr/>
        </p:nvSpPr>
        <p:spPr>
          <a:xfrm>
            <a:off x="457200" y="4356100"/>
            <a:ext cx="984123" cy="498687"/>
          </a:xfrm>
          <a:prstGeom prst="rect">
            <a:avLst/>
          </a:prstGeom>
          <a:solidFill>
            <a:srgbClr val="BF5730"/>
          </a:solidFill>
        </p:spPr>
      </p:sp>
      <p:sp>
        <p:nvSpPr>
          <p:cNvPr id="13" name="Text Block"/>
          <p:cNvSpPr txBox="1"/>
          <p:nvPr/>
        </p:nvSpPr>
        <p:spPr>
          <a:xfrm>
            <a:off x="457200" y="4356100"/>
            <a:ext cx="984123" cy="498687"/>
          </a:xfrm>
          <a:prstGeom prst="rect">
            <a:avLst/>
          </a:prstGeom>
          <a:noFill/>
        </p:spPr>
        <p:txBody>
          <a:bodyPr wrap="square" lIns="91440" tIns="45720" rIns="91440" bIns="45720" anchor="ctr"/>
          <a:lstStyle/>
          <a:p>
            <a:pPr>
              <a:buNone/>
            </a:pPr>
            <a:r>
              <a:rPr lang="en-US" sz="900" b="1" dirty="0">
                <a:solidFill>
                  <a:srgbClr val="FFF"/>
                </a:solidFill>
                <a:latin typeface="Calibri"/>
                <a:cs typeface="Calibri"/>
              </a:rPr>
              <a:t>Legacy VPN</a:t>
            </a:r>
            <a:endParaRPr lang="en-US" sz="900"/>
          </a:p>
        </p:txBody>
      </p:sp>
      <p:sp>
        <p:nvSpPr>
          <p:cNvPr id="14" name="Background"/>
          <p:cNvSpPr/>
          <p:nvPr/>
        </p:nvSpPr>
        <p:spPr>
          <a:xfrm>
            <a:off x="1551051" y="4356100"/>
            <a:ext cx="2952369" cy="498687"/>
          </a:xfrm>
          <a:prstGeom prst="rect">
            <a:avLst/>
          </a:prstGeom>
          <a:solidFill>
            <a:srgbClr val="FDF0EC"/>
          </a:solidFill>
        </p:spPr>
      </p:sp>
      <p:sp>
        <p:nvSpPr>
          <p:cNvPr id="15" name="Text Block"/>
          <p:cNvSpPr txBox="1"/>
          <p:nvPr/>
        </p:nvSpPr>
        <p:spPr>
          <a:xfrm>
            <a:off x="1551051" y="4356100"/>
            <a:ext cx="2952369" cy="49868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Broad network access once inside — compromised user can move laterally to any system</a:t>
            </a:r>
            <a:endParaRPr lang="en-US" sz="900"/>
          </a:p>
        </p:txBody>
      </p:sp>
      <p:sp>
        <p:nvSpPr>
          <p:cNvPr id="16" name="Background"/>
          <p:cNvSpPr/>
          <p:nvPr/>
        </p:nvSpPr>
        <p:spPr>
          <a:xfrm>
            <a:off x="457200" y="4946227"/>
            <a:ext cx="984123" cy="498687"/>
          </a:xfrm>
          <a:prstGeom prst="rect">
            <a:avLst/>
          </a:prstGeom>
          <a:solidFill>
            <a:srgbClr val="4472C4"/>
          </a:solidFill>
        </p:spPr>
      </p:sp>
      <p:sp>
        <p:nvSpPr>
          <p:cNvPr id="17" name="Text Block"/>
          <p:cNvSpPr txBox="1"/>
          <p:nvPr/>
        </p:nvSpPr>
        <p:spPr>
          <a:xfrm>
            <a:off x="457200" y="4946227"/>
            <a:ext cx="984123" cy="498687"/>
          </a:xfrm>
          <a:prstGeom prst="rect">
            <a:avLst/>
          </a:prstGeom>
          <a:noFill/>
        </p:spPr>
        <p:txBody>
          <a:bodyPr wrap="square" lIns="91440" tIns="45720" rIns="91440" bIns="45720" anchor="ctr"/>
          <a:lstStyle/>
          <a:p>
            <a:pPr>
              <a:buNone/>
            </a:pPr>
            <a:r>
              <a:rPr lang="en-US" sz="900" b="1" dirty="0">
                <a:solidFill>
                  <a:srgbClr val="FFF"/>
                </a:solidFill>
                <a:latin typeface="Calibri"/>
                <a:cs typeface="Calibri"/>
              </a:rPr>
              <a:t>Zero Trust</a:t>
            </a:r>
            <a:endParaRPr lang="en-US" sz="900"/>
          </a:p>
        </p:txBody>
      </p:sp>
      <p:sp>
        <p:nvSpPr>
          <p:cNvPr id="18" name="Background"/>
          <p:cNvSpPr/>
          <p:nvPr/>
        </p:nvSpPr>
        <p:spPr>
          <a:xfrm>
            <a:off x="1551051" y="4946227"/>
            <a:ext cx="2952369" cy="498687"/>
          </a:xfrm>
          <a:prstGeom prst="rect">
            <a:avLst/>
          </a:prstGeom>
          <a:solidFill>
            <a:srgbClr val="F0F4F8"/>
          </a:solidFill>
        </p:spPr>
      </p:sp>
      <p:sp>
        <p:nvSpPr>
          <p:cNvPr id="19" name="Text Block"/>
          <p:cNvSpPr txBox="1"/>
          <p:nvPr/>
        </p:nvSpPr>
        <p:spPr>
          <a:xfrm>
            <a:off x="1551051" y="4946227"/>
            <a:ext cx="2952369" cy="49868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Apps invisible to internet — no public IPs, zero attack surface for external scanners</a:t>
            </a:r>
            <a:endParaRPr lang="en-US" sz="900"/>
          </a:p>
        </p:txBody>
      </p:sp>
      <p:sp>
        <p:nvSpPr>
          <p:cNvPr id="20" name="Background"/>
          <p:cNvSpPr/>
          <p:nvPr/>
        </p:nvSpPr>
        <p:spPr>
          <a:xfrm>
            <a:off x="457200" y="5536354"/>
            <a:ext cx="984123" cy="498687"/>
          </a:xfrm>
          <a:prstGeom prst="rect">
            <a:avLst/>
          </a:prstGeom>
          <a:solidFill>
            <a:srgbClr val="4472C4"/>
          </a:solidFill>
        </p:spPr>
      </p:sp>
      <p:sp>
        <p:nvSpPr>
          <p:cNvPr id="21" name="Text Block"/>
          <p:cNvSpPr txBox="1"/>
          <p:nvPr/>
        </p:nvSpPr>
        <p:spPr>
          <a:xfrm>
            <a:off x="457200" y="5536354"/>
            <a:ext cx="984123" cy="498687"/>
          </a:xfrm>
          <a:prstGeom prst="rect">
            <a:avLst/>
          </a:prstGeom>
          <a:noFill/>
        </p:spPr>
        <p:txBody>
          <a:bodyPr wrap="square" lIns="91440" tIns="45720" rIns="91440" bIns="45720" anchor="ctr"/>
          <a:lstStyle/>
          <a:p>
            <a:pPr>
              <a:buNone/>
            </a:pPr>
            <a:r>
              <a:rPr lang="en-US" sz="900" b="1" dirty="0">
                <a:solidFill>
                  <a:srgbClr val="FFF"/>
                </a:solidFill>
                <a:latin typeface="Calibri"/>
                <a:cs typeface="Calibri"/>
              </a:rPr>
              <a:t>Zero Trust</a:t>
            </a:r>
            <a:endParaRPr lang="en-US" sz="900"/>
          </a:p>
        </p:txBody>
      </p:sp>
      <p:sp>
        <p:nvSpPr>
          <p:cNvPr id="22" name="Background"/>
          <p:cNvSpPr/>
          <p:nvPr/>
        </p:nvSpPr>
        <p:spPr>
          <a:xfrm>
            <a:off x="1551051" y="5536354"/>
            <a:ext cx="2952369" cy="498687"/>
          </a:xfrm>
          <a:prstGeom prst="rect">
            <a:avLst/>
          </a:prstGeom>
          <a:solidFill>
            <a:srgbClr val="F0F4F8"/>
          </a:solidFill>
        </p:spPr>
      </p:sp>
      <p:sp>
        <p:nvSpPr>
          <p:cNvPr id="23" name="Text Block"/>
          <p:cNvSpPr txBox="1"/>
          <p:nvPr/>
        </p:nvSpPr>
        <p:spPr>
          <a:xfrm>
            <a:off x="1551051" y="5536354"/>
            <a:ext cx="2952369" cy="49868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User-to-app only — no network access granted; lateral movement structurally impossible</a:t>
            </a:r>
            <a:endParaRPr lang="en-US" sz="900"/>
          </a:p>
        </p:txBody>
      </p:sp>
      <p:sp>
        <p:nvSpPr>
          <p:cNvPr id="24" name="Header Bar"/>
          <p:cNvSpPr txBox="1"/>
          <p:nvPr/>
        </p:nvSpPr>
        <p:spPr>
          <a:xfrm>
            <a:off x="464058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Core Product Families</a:t>
            </a:r>
            <a:endParaRPr lang="en-US" sz="1200"/>
          </a:p>
        </p:txBody>
      </p:sp>
      <p:sp>
        <p:nvSpPr>
          <p:cNvPr id="25" name="Bullet List"/>
          <p:cNvSpPr txBox="1"/>
          <p:nvPr/>
        </p:nvSpPr>
        <p:spPr>
          <a:xfrm>
            <a:off x="4640580" y="1754632"/>
            <a:ext cx="4046220" cy="1888744"/>
          </a:xfrm>
          <a:prstGeom prst="rect">
            <a:avLst/>
          </a:prstGeom>
          <a:noFill/>
        </p:spPr>
        <p:txBody>
          <a:bodyPr wrap="square" lIns="91440" tIns="45720" rIns="91440" bIns="45720" anchor="t"/>
          <a:lstStyle/>
          <a:p>
            <a:pPr indent="-342900" marL="342900">
              <a:lnSpc>
                <a:spcPct val="90000"/>
              </a:lnSpc>
              <a:buChar char="•"/>
            </a:pPr>
            <a:r>
              <a:rPr lang="en-US" sz="900" dirty="0">
                <a:solidFill>
                  <a:srgbClr val="333333"/>
                </a:solidFill>
                <a:latin typeface="Calibri"/>
                <a:cs typeface="Calibri"/>
              </a:rPr>
              <a:t>ZIA (Internet Access) — cloud-native SWG; full TLS inspection, URL filtering, DLP, CASB, sandbox; replaces proxies and firewalls</a:t>
            </a:r>
            <a:endParaRPr lang="en-US" sz="900"/>
          </a:p>
          <a:p>
            <a:pPr indent="-342900" marL="342900">
              <a:lnSpc>
                <a:spcPct val="90000"/>
              </a:lnSpc>
              <a:buChar char="•"/>
            </a:pPr>
            <a:r>
              <a:rPr lang="en-US" sz="900" dirty="0">
                <a:solidFill>
                  <a:srgbClr val="333333"/>
                </a:solidFill>
                <a:latin typeface="Calibri"/>
                <a:cs typeface="Calibri"/>
              </a:rPr>
              <a:t>ZPA (Private Access) — world's most deployed ZTNA; brokers direct user-to-app connections without VPN or network access</a:t>
            </a:r>
            <a:endParaRPr lang="en-US" sz="900"/>
          </a:p>
          <a:p>
            <a:pPr indent="-342900" marL="342900">
              <a:lnSpc>
                <a:spcPct val="90000"/>
              </a:lnSpc>
              <a:buChar char="•"/>
            </a:pPr>
            <a:r>
              <a:rPr lang="en-US" sz="900" dirty="0">
                <a:solidFill>
                  <a:srgbClr val="333333"/>
                </a:solidFill>
                <a:latin typeface="Calibri"/>
                <a:cs typeface="Calibri"/>
              </a:rPr>
              <a:t>ZDX (Digital Experience) — end-to-end performance monitoring from device to app; AI root cause; 52% reduction in MTTR</a:t>
            </a:r>
            <a:endParaRPr lang="en-US" sz="900"/>
          </a:p>
          <a:p>
            <a:pPr indent="-342900" marL="342900">
              <a:lnSpc>
                <a:spcPct val="90000"/>
              </a:lnSpc>
              <a:buChar char="•"/>
            </a:pPr>
            <a:r>
              <a:rPr lang="en-US" sz="900" dirty="0">
                <a:solidFill>
                  <a:srgbClr val="333333"/>
                </a:solidFill>
                <a:latin typeface="Calibri"/>
                <a:cs typeface="Calibri"/>
              </a:rPr>
              <a:t>Data Security — unified DLP across web, email, SaaS, cloud, and endpoints; CASB, DSPM, AI-powered data classification</a:t>
            </a:r>
            <a:endParaRPr lang="en-US" sz="900"/>
          </a:p>
          <a:p>
            <a:pPr indent="-342900" marL="342900">
              <a:lnSpc>
                <a:spcPct val="90000"/>
              </a:lnSpc>
              <a:buChar char="•"/>
            </a:pPr>
            <a:r>
              <a:rPr lang="en-US" sz="900" dirty="0">
                <a:solidFill>
                  <a:srgbClr val="333333"/>
                </a:solidFill>
                <a:latin typeface="Calibri"/>
                <a:cs typeface="Calibri"/>
              </a:rPr>
              <a:t>AI Security — governs enterprise AI use (ChatGPT, Copilot, agents); inspects prompts, prevents data leakage into public models</a:t>
            </a:r>
            <a:endParaRPr lang="en-US" sz="900"/>
          </a:p>
          <a:p>
            <a:pPr indent="-342900" marL="342900">
              <a:lnSpc>
                <a:spcPct val="90000"/>
              </a:lnSpc>
              <a:buChar char="•"/>
            </a:pPr>
            <a:r>
              <a:rPr lang="en-US" sz="900" dirty="0">
                <a:solidFill>
                  <a:srgbClr val="333333"/>
                </a:solidFill>
                <a:latin typeface="Calibri"/>
                <a:cs typeface="Calibri"/>
              </a:rPr>
              <a:t>Security Operations — Risk360 cyber risk quantification, deception technology, vulnerability mgmt, MDR via Red Canary</a:t>
            </a:r>
            <a:endParaRPr lang="en-US" sz="900"/>
          </a:p>
        </p:txBody>
      </p:sp>
      <p:sp>
        <p:nvSpPr>
          <p:cNvPr id="26" name="Header Bar"/>
          <p:cNvSpPr txBox="1"/>
          <p:nvPr/>
        </p:nvSpPr>
        <p:spPr>
          <a:xfrm>
            <a:off x="4640580" y="3753104"/>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Customer Proof Points</a:t>
            </a:r>
            <a:endParaRPr lang="en-US" sz="1200"/>
          </a:p>
        </p:txBody>
      </p:sp>
      <p:sp>
        <p:nvSpPr>
          <p:cNvPr id="27" name="Background"/>
          <p:cNvSpPr/>
          <p:nvPr/>
        </p:nvSpPr>
        <p:spPr>
          <a:xfrm>
            <a:off x="4640580" y="4146296"/>
            <a:ext cx="984123" cy="403606"/>
          </a:xfrm>
          <a:prstGeom prst="rect">
            <a:avLst/>
          </a:prstGeom>
          <a:solidFill>
            <a:srgbClr val="4472C4"/>
          </a:solidFill>
        </p:spPr>
      </p:sp>
      <p:sp>
        <p:nvSpPr>
          <p:cNvPr id="28" name="Text Block"/>
          <p:cNvSpPr txBox="1"/>
          <p:nvPr/>
        </p:nvSpPr>
        <p:spPr>
          <a:xfrm>
            <a:off x="4640580" y="4146296"/>
            <a:ext cx="984123" cy="403606"/>
          </a:xfrm>
          <a:prstGeom prst="rect">
            <a:avLst/>
          </a:prstGeom>
          <a:noFill/>
        </p:spPr>
        <p:txBody>
          <a:bodyPr wrap="square" lIns="91440" tIns="45720" rIns="91440" bIns="45720" anchor="ctr"/>
          <a:lstStyle/>
          <a:p>
            <a:pPr>
              <a:buNone/>
            </a:pPr>
            <a:r>
              <a:rPr lang="en-US" sz="900" b="1" dirty="0">
                <a:solidFill>
                  <a:srgbClr val="FFF"/>
                </a:solidFill>
                <a:latin typeface="Calibri"/>
                <a:cs typeface="Calibri"/>
              </a:rPr>
              <a:t>Siemens AG</a:t>
            </a:r>
            <a:endParaRPr lang="en-US" sz="900"/>
          </a:p>
        </p:txBody>
      </p:sp>
      <p:sp>
        <p:nvSpPr>
          <p:cNvPr id="29" name="Background"/>
          <p:cNvSpPr/>
          <p:nvPr/>
        </p:nvSpPr>
        <p:spPr>
          <a:xfrm>
            <a:off x="5734431" y="4146296"/>
            <a:ext cx="2952369" cy="403606"/>
          </a:xfrm>
          <a:prstGeom prst="rect">
            <a:avLst/>
          </a:prstGeom>
          <a:solidFill>
            <a:srgbClr val="F0F4F8"/>
          </a:solidFill>
        </p:spPr>
      </p:sp>
      <p:sp>
        <p:nvSpPr>
          <p:cNvPr id="30" name="Text Block"/>
          <p:cNvSpPr txBox="1"/>
          <p:nvPr/>
        </p:nvSpPr>
        <p:spPr>
          <a:xfrm>
            <a:off x="5734431" y="4146296"/>
            <a:ext cx="2952369" cy="403606"/>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70% reduction in management costs; ZIA deployed to 320K users across 192 countries</a:t>
            </a:r>
            <a:endParaRPr lang="en-US" sz="900"/>
          </a:p>
        </p:txBody>
      </p:sp>
      <p:sp>
        <p:nvSpPr>
          <p:cNvPr id="31" name="Background"/>
          <p:cNvSpPr/>
          <p:nvPr/>
        </p:nvSpPr>
        <p:spPr>
          <a:xfrm>
            <a:off x="4640580" y="4641342"/>
            <a:ext cx="984123" cy="403606"/>
          </a:xfrm>
          <a:prstGeom prst="rect">
            <a:avLst/>
          </a:prstGeom>
          <a:solidFill>
            <a:srgbClr val="4472C4"/>
          </a:solidFill>
        </p:spPr>
      </p:sp>
      <p:sp>
        <p:nvSpPr>
          <p:cNvPr id="32" name="Text Block"/>
          <p:cNvSpPr txBox="1"/>
          <p:nvPr/>
        </p:nvSpPr>
        <p:spPr>
          <a:xfrm>
            <a:off x="4640580" y="4641342"/>
            <a:ext cx="984123" cy="403606"/>
          </a:xfrm>
          <a:prstGeom prst="rect">
            <a:avLst/>
          </a:prstGeom>
          <a:noFill/>
        </p:spPr>
        <p:txBody>
          <a:bodyPr wrap="square" lIns="91440" tIns="45720" rIns="91440" bIns="45720" anchor="ctr"/>
          <a:lstStyle/>
          <a:p>
            <a:pPr>
              <a:buNone/>
            </a:pPr>
            <a:r>
              <a:rPr lang="en-US" sz="900" b="1" dirty="0">
                <a:solidFill>
                  <a:srgbClr val="FFF"/>
                </a:solidFill>
                <a:latin typeface="Calibri"/>
                <a:cs typeface="Calibri"/>
              </a:rPr>
              <a:t>State of Oklahoma</a:t>
            </a:r>
            <a:endParaRPr lang="en-US" sz="900"/>
          </a:p>
        </p:txBody>
      </p:sp>
      <p:sp>
        <p:nvSpPr>
          <p:cNvPr id="33" name="Background"/>
          <p:cNvSpPr/>
          <p:nvPr/>
        </p:nvSpPr>
        <p:spPr>
          <a:xfrm>
            <a:off x="5734431" y="4641342"/>
            <a:ext cx="2952369" cy="403606"/>
          </a:xfrm>
          <a:prstGeom prst="rect">
            <a:avLst/>
          </a:prstGeom>
          <a:solidFill>
            <a:srgbClr val="F0F4F8"/>
          </a:solidFill>
        </p:spPr>
      </p:sp>
      <p:sp>
        <p:nvSpPr>
          <p:cNvPr id="34" name="Text Block"/>
          <p:cNvSpPr txBox="1"/>
          <p:nvPr/>
        </p:nvSpPr>
        <p:spPr>
          <a:xfrm>
            <a:off x="5734431" y="4641342"/>
            <a:ext cx="2952369" cy="403606"/>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Private app access 6x faster within 2 days of ZPA deployment replacing legacy VPN for 30K+ users</a:t>
            </a:r>
            <a:endParaRPr lang="en-US" sz="900"/>
          </a:p>
        </p:txBody>
      </p:sp>
      <p:sp>
        <p:nvSpPr>
          <p:cNvPr id="35" name="Background"/>
          <p:cNvSpPr/>
          <p:nvPr/>
        </p:nvSpPr>
        <p:spPr>
          <a:xfrm>
            <a:off x="4640580" y="5136388"/>
            <a:ext cx="984123" cy="403606"/>
          </a:xfrm>
          <a:prstGeom prst="rect">
            <a:avLst/>
          </a:prstGeom>
          <a:solidFill>
            <a:srgbClr val="4472C4"/>
          </a:solidFill>
        </p:spPr>
      </p:sp>
      <p:sp>
        <p:nvSpPr>
          <p:cNvPr id="36" name="Text Block"/>
          <p:cNvSpPr txBox="1"/>
          <p:nvPr/>
        </p:nvSpPr>
        <p:spPr>
          <a:xfrm>
            <a:off x="4640580" y="5136388"/>
            <a:ext cx="984123" cy="403606"/>
          </a:xfrm>
          <a:prstGeom prst="rect">
            <a:avLst/>
          </a:prstGeom>
          <a:noFill/>
        </p:spPr>
        <p:txBody>
          <a:bodyPr wrap="square" lIns="91440" tIns="45720" rIns="91440" bIns="45720" anchor="ctr"/>
          <a:lstStyle/>
          <a:p>
            <a:pPr>
              <a:buNone/>
            </a:pPr>
            <a:r>
              <a:rPr lang="en-US" sz="900" b="1" dirty="0">
                <a:solidFill>
                  <a:srgbClr val="FFF"/>
                </a:solidFill>
                <a:latin typeface="Calibri"/>
                <a:cs typeface="Calibri"/>
              </a:rPr>
              <a:t>Molson Coors</a:t>
            </a:r>
            <a:endParaRPr lang="en-US" sz="900"/>
          </a:p>
        </p:txBody>
      </p:sp>
      <p:sp>
        <p:nvSpPr>
          <p:cNvPr id="37" name="Background"/>
          <p:cNvSpPr/>
          <p:nvPr/>
        </p:nvSpPr>
        <p:spPr>
          <a:xfrm>
            <a:off x="5734431" y="5136388"/>
            <a:ext cx="2952369" cy="403606"/>
          </a:xfrm>
          <a:prstGeom prst="rect">
            <a:avLst/>
          </a:prstGeom>
          <a:solidFill>
            <a:srgbClr val="F0F4F8"/>
          </a:solidFill>
        </p:spPr>
      </p:sp>
      <p:sp>
        <p:nvSpPr>
          <p:cNvPr id="38" name="Text Block"/>
          <p:cNvSpPr txBox="1"/>
          <p:nvPr/>
        </p:nvSpPr>
        <p:spPr>
          <a:xfrm>
            <a:off x="5734431" y="5136388"/>
            <a:ext cx="2952369" cy="403606"/>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Incident resolution time cut from ~8 hours to ~15 minutes using ZDX digital experience monitoring</a:t>
            </a:r>
            <a:endParaRPr lang="en-US" sz="900"/>
          </a:p>
        </p:txBody>
      </p:sp>
      <p:sp>
        <p:nvSpPr>
          <p:cNvPr id="39" name="Background"/>
          <p:cNvSpPr/>
          <p:nvPr/>
        </p:nvSpPr>
        <p:spPr>
          <a:xfrm>
            <a:off x="4640580" y="5631434"/>
            <a:ext cx="984123" cy="403606"/>
          </a:xfrm>
          <a:prstGeom prst="rect">
            <a:avLst/>
          </a:prstGeom>
          <a:solidFill>
            <a:srgbClr val="4472C4"/>
          </a:solidFill>
        </p:spPr>
      </p:sp>
      <p:sp>
        <p:nvSpPr>
          <p:cNvPr id="40" name="Text Block"/>
          <p:cNvSpPr txBox="1"/>
          <p:nvPr/>
        </p:nvSpPr>
        <p:spPr>
          <a:xfrm>
            <a:off x="4640580" y="5631434"/>
            <a:ext cx="984123" cy="403606"/>
          </a:xfrm>
          <a:prstGeom prst="rect">
            <a:avLst/>
          </a:prstGeom>
          <a:noFill/>
        </p:spPr>
        <p:txBody>
          <a:bodyPr wrap="square" lIns="91440" tIns="45720" rIns="91440" bIns="45720" anchor="ctr"/>
          <a:lstStyle/>
          <a:p>
            <a:pPr>
              <a:buNone/>
            </a:pPr>
            <a:r>
              <a:rPr lang="en-US" sz="900" b="1" dirty="0">
                <a:solidFill>
                  <a:srgbClr val="FFF"/>
                </a:solidFill>
                <a:latin typeface="Calibri"/>
                <a:cs typeface="Calibri"/>
              </a:rPr>
              <a:t>Careem</a:t>
            </a:r>
            <a:endParaRPr lang="en-US" sz="900"/>
          </a:p>
        </p:txBody>
      </p:sp>
      <p:sp>
        <p:nvSpPr>
          <p:cNvPr id="41" name="Background"/>
          <p:cNvSpPr/>
          <p:nvPr/>
        </p:nvSpPr>
        <p:spPr>
          <a:xfrm>
            <a:off x="5734431" y="5631434"/>
            <a:ext cx="2952369" cy="403606"/>
          </a:xfrm>
          <a:prstGeom prst="rect">
            <a:avLst/>
          </a:prstGeom>
          <a:solidFill>
            <a:srgbClr val="F0F4F8"/>
          </a:solidFill>
        </p:spPr>
      </p:sp>
      <p:sp>
        <p:nvSpPr>
          <p:cNvPr id="42" name="Text Block"/>
          <p:cNvSpPr txBox="1"/>
          <p:nvPr/>
        </p:nvSpPr>
        <p:spPr>
          <a:xfrm>
            <a:off x="5734431" y="5631434"/>
            <a:ext cx="2952369" cy="403606"/>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~55% cost reduction replacing legacy firewalls and VPNs; 62% improvement in MTTR as workforce doubled</a:t>
            </a:r>
            <a:endParaRPr lang="en-US" sz="900"/>
          </a:p>
        </p:txBody>
      </p:sp>
      <p:sp>
        <p:nvSpPr>
          <p:cNvPr id="43"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14</a:t>
            </a:r>
            <a:endParaRPr lang="en-US" sz="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Public Company Profile</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CrowdStrike — Company Profile (1/4)</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 CrowdStrike IR, SEC filings, proxy statement. Market data as of Feb 24, 2026.</a:t>
            </a:r>
            <a:endParaRPr lang="en-US" sz="800"/>
          </a:p>
        </p:txBody>
      </p:sp>
      <p:sp>
        <p:nvSpPr>
          <p:cNvPr id="5" name="Header Bar"/>
          <p:cNvSpPr txBox="1"/>
          <p:nvPr/>
        </p:nvSpPr>
        <p:spPr>
          <a:xfrm>
            <a:off x="45720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Company Overview</a:t>
            </a:r>
            <a:endParaRPr lang="en-US" sz="1200"/>
          </a:p>
        </p:txBody>
      </p:sp>
      <p:sp>
        <p:nvSpPr>
          <p:cNvPr id="6" name="Text Block"/>
          <p:cNvSpPr txBox="1"/>
          <p:nvPr/>
        </p:nvSpPr>
        <p:spPr>
          <a:xfrm>
            <a:off x="457200" y="1754632"/>
            <a:ext cx="2966085" cy="1128099"/>
          </a:xfrm>
          <a:prstGeom prst="rect">
            <a:avLst/>
          </a:prstGeom>
          <a:noFill/>
        </p:spPr>
        <p:txBody>
          <a:bodyPr wrap="square" lIns="91440" tIns="45720" rIns="91440" bIns="45720" anchor="t"/>
          <a:lstStyle/>
          <a:p>
            <a:pPr>
              <a:buNone/>
            </a:pPr>
            <a:r>
              <a:rPr lang="en-US" sz="900" dirty="0">
                <a:solidFill>
                  <a:srgbClr val="333333"/>
                </a:solidFill>
                <a:latin typeface="Calibri"/>
                <a:cs typeface="Calibri"/>
              </a:rPr>
              <a:t>CrowdStrike (NASDAQ: CRWD) is the global leader in AI-native cybersecurity, founded in 2011 by George Kurtz. The Falcon platform protects endpoints, cloud workloads, identity, and data through a single lightweight agent. CrowdStrike serves 29,000+ customers including 65% of the Fortune 100, with $3.95B in FY2025 revenue (+29% YoY). The company pioneered "single agent, single platform" — replacing legacy AV with unified AI-driven protection.</a:t>
            </a:r>
            <a:endParaRPr lang="en-US" sz="900"/>
          </a:p>
        </p:txBody>
      </p:sp>
      <p:pic>
        <p:nvPicPr>
          <p:cNvPr id="7" name="Image"/>
          <p:cNvPicPr>
            <a:picLocks noChangeAspect="1"/>
          </p:cNvPicPr>
          <p:nvPr/>
        </p:nvPicPr>
        <p:blipFill>
          <a:blip r:embed="rId2"/>
          <a:stretch>
            <a:fillRect/>
          </a:stretch>
        </p:blipFill>
        <p:spPr>
          <a:xfrm>
            <a:off x="3514725" y="1987469"/>
            <a:ext cx="988695" cy="662426"/>
          </a:xfrm>
          <a:prstGeom prst="rect">
            <a:avLst/>
          </a:prstGeom>
        </p:spPr>
      </p:pic>
      <p:sp>
        <p:nvSpPr>
          <p:cNvPr id="8" name="Header Bar"/>
          <p:cNvSpPr txBox="1"/>
          <p:nvPr/>
        </p:nvSpPr>
        <p:spPr>
          <a:xfrm>
            <a:off x="457200" y="2992459"/>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Products &amp; Services</a:t>
            </a:r>
            <a:endParaRPr lang="en-US" sz="1200"/>
          </a:p>
        </p:txBody>
      </p:sp>
      <p:sp>
        <p:nvSpPr>
          <p:cNvPr id="9" name="Bullet List"/>
          <p:cNvSpPr txBox="1"/>
          <p:nvPr/>
        </p:nvSpPr>
        <p:spPr>
          <a:xfrm>
            <a:off x="457200" y="3385651"/>
            <a:ext cx="4046220" cy="2649389"/>
          </a:xfrm>
          <a:prstGeom prst="rect">
            <a:avLst/>
          </a:prstGeom>
          <a:noFill/>
        </p:spPr>
        <p:txBody>
          <a:bodyPr wrap="square" lIns="91440" tIns="45720" rIns="91440" bIns="45720" anchor="t"/>
          <a:lstStyle/>
          <a:p>
            <a:pPr indent="-342900" marL="342900">
              <a:lnSpc>
                <a:spcPct val="90000"/>
              </a:lnSpc>
              <a:buChar char="•"/>
            </a:pPr>
            <a:r>
              <a:rPr lang="en-US" sz="900" dirty="0">
                <a:solidFill>
                  <a:srgbClr val="333333"/>
                </a:solidFill>
                <a:latin typeface="Calibri"/>
                <a:cs typeface="Calibri"/>
              </a:rPr>
              <a:t>Falcon Prevent — next-gen AV; AI/ML-based malware prevention replacing legacy antivirus</a:t>
            </a:r>
            <a:endParaRPr lang="en-US" sz="900"/>
          </a:p>
          <a:p>
            <a:pPr indent="-342900" marL="342900">
              <a:lnSpc>
                <a:spcPct val="90000"/>
              </a:lnSpc>
              <a:buChar char="•"/>
            </a:pPr>
            <a:r>
              <a:rPr lang="en-US" sz="900" dirty="0">
                <a:solidFill>
                  <a:srgbClr val="333333"/>
                </a:solidFill>
                <a:latin typeface="Calibri"/>
                <a:cs typeface="Calibri"/>
              </a:rPr>
              <a:t>Falcon Insight XDR — endpoint detection &amp; response with cross-domain threat correlation</a:t>
            </a:r>
            <a:endParaRPr lang="en-US" sz="900"/>
          </a:p>
          <a:p>
            <a:pPr indent="-342900" marL="342900">
              <a:lnSpc>
                <a:spcPct val="90000"/>
              </a:lnSpc>
              <a:buChar char="•"/>
            </a:pPr>
            <a:r>
              <a:rPr lang="en-US" sz="900" dirty="0">
                <a:solidFill>
                  <a:srgbClr val="333333"/>
                </a:solidFill>
                <a:latin typeface="Calibri"/>
                <a:cs typeface="Calibri"/>
              </a:rPr>
              <a:t>Falcon Cloud Security — CNAPP; CSPM, CIEM, CWPP for multi-cloud workload protection</a:t>
            </a:r>
            <a:endParaRPr lang="en-US" sz="900"/>
          </a:p>
          <a:p>
            <a:pPr indent="-342900" marL="342900">
              <a:lnSpc>
                <a:spcPct val="90000"/>
              </a:lnSpc>
              <a:buChar char="•"/>
            </a:pPr>
            <a:r>
              <a:rPr lang="en-US" sz="900" dirty="0">
                <a:solidFill>
                  <a:srgbClr val="333333"/>
                </a:solidFill>
                <a:latin typeface="Calibri"/>
                <a:cs typeface="Calibri"/>
              </a:rPr>
              <a:t>Falcon Identity Protection — AD and Entra ID threat detection; stops identity-based attacks</a:t>
            </a:r>
            <a:endParaRPr lang="en-US" sz="900"/>
          </a:p>
          <a:p>
            <a:pPr indent="-342900" marL="342900">
              <a:lnSpc>
                <a:spcPct val="90000"/>
              </a:lnSpc>
              <a:buChar char="•"/>
            </a:pPr>
            <a:r>
              <a:rPr lang="en-US" sz="900" dirty="0">
                <a:solidFill>
                  <a:srgbClr val="333333"/>
                </a:solidFill>
                <a:latin typeface="Calibri"/>
                <a:cs typeface="Calibri"/>
              </a:rPr>
              <a:t>Falcon Intelligence — threat intelligence; adversary tracking and IOC enrichment</a:t>
            </a:r>
            <a:endParaRPr lang="en-US" sz="900"/>
          </a:p>
          <a:p>
            <a:pPr indent="-342900" marL="342900">
              <a:lnSpc>
                <a:spcPct val="90000"/>
              </a:lnSpc>
              <a:buChar char="•"/>
            </a:pPr>
            <a:r>
              <a:rPr lang="en-US" sz="900" dirty="0">
                <a:solidFill>
                  <a:srgbClr val="333333"/>
                </a:solidFill>
                <a:latin typeface="Calibri"/>
                <a:cs typeface="Calibri"/>
              </a:rPr>
              <a:t>Falcon Complete MDR — managed detection &amp; response; 24/7 SOC-as-a-service</a:t>
            </a:r>
            <a:endParaRPr lang="en-US" sz="900"/>
          </a:p>
          <a:p>
            <a:pPr indent="-342900" marL="342900">
              <a:lnSpc>
                <a:spcPct val="90000"/>
              </a:lnSpc>
              <a:buChar char="•"/>
            </a:pPr>
            <a:r>
              <a:rPr lang="en-US" sz="900" dirty="0">
                <a:solidFill>
                  <a:srgbClr val="333333"/>
                </a:solidFill>
                <a:latin typeface="Calibri"/>
                <a:cs typeface="Calibri"/>
              </a:rPr>
              <a:t>Charlotte AI — generative AI security analyst; NL threat hunting, case summaries</a:t>
            </a:r>
            <a:endParaRPr lang="en-US" sz="900"/>
          </a:p>
        </p:txBody>
      </p:sp>
      <p:sp>
        <p:nvSpPr>
          <p:cNvPr id="10" name="Header Bar"/>
          <p:cNvSpPr txBox="1"/>
          <p:nvPr/>
        </p:nvSpPr>
        <p:spPr>
          <a:xfrm>
            <a:off x="464058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Management Team</a:t>
            </a:r>
            <a:endParaRPr lang="en-US" sz="1200"/>
          </a:p>
        </p:txBody>
      </p:sp>
      <p:sp>
        <p:nvSpPr>
          <p:cNvPr id="11" name="Background"/>
          <p:cNvSpPr/>
          <p:nvPr/>
        </p:nvSpPr>
        <p:spPr>
          <a:xfrm>
            <a:off x="4640580" y="1754632"/>
            <a:ext cx="1312164" cy="304597"/>
          </a:xfrm>
          <a:prstGeom prst="rect">
            <a:avLst/>
          </a:prstGeom>
          <a:solidFill>
            <a:srgbClr val="193338"/>
          </a:solidFill>
        </p:spPr>
      </p:sp>
      <p:sp>
        <p:nvSpPr>
          <p:cNvPr id="12" name="Text Block"/>
          <p:cNvSpPr txBox="1"/>
          <p:nvPr/>
        </p:nvSpPr>
        <p:spPr>
          <a:xfrm>
            <a:off x="4640580" y="1754632"/>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George Kurtz</a:t>
            </a:r>
            <a:endParaRPr lang="en-US" sz="900"/>
          </a:p>
        </p:txBody>
      </p:sp>
      <p:sp>
        <p:nvSpPr>
          <p:cNvPr id="13" name="Background"/>
          <p:cNvSpPr/>
          <p:nvPr/>
        </p:nvSpPr>
        <p:spPr>
          <a:xfrm>
            <a:off x="6062472" y="1754632"/>
            <a:ext cx="2624328" cy="304597"/>
          </a:xfrm>
          <a:prstGeom prst="rect">
            <a:avLst/>
          </a:prstGeom>
          <a:solidFill>
            <a:srgbClr val="F0F4F8"/>
          </a:solidFill>
        </p:spPr>
      </p:sp>
      <p:sp>
        <p:nvSpPr>
          <p:cNvPr id="14" name="Text Block"/>
          <p:cNvSpPr txBox="1"/>
          <p:nvPr/>
        </p:nvSpPr>
        <p:spPr>
          <a:xfrm>
            <a:off x="6062472" y="1754632"/>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CEO &amp; Co-Founder — former McAfee CTO; led co. from founding through IPO and $88B market cap</a:t>
            </a:r>
            <a:endParaRPr lang="en-US" sz="900"/>
          </a:p>
        </p:txBody>
      </p:sp>
      <p:sp>
        <p:nvSpPr>
          <p:cNvPr id="15" name="Background"/>
          <p:cNvSpPr/>
          <p:nvPr/>
        </p:nvSpPr>
        <p:spPr>
          <a:xfrm>
            <a:off x="4640580" y="2150669"/>
            <a:ext cx="1312164" cy="304597"/>
          </a:xfrm>
          <a:prstGeom prst="rect">
            <a:avLst/>
          </a:prstGeom>
          <a:solidFill>
            <a:srgbClr val="193338"/>
          </a:solidFill>
        </p:spPr>
      </p:sp>
      <p:sp>
        <p:nvSpPr>
          <p:cNvPr id="16" name="Text Block"/>
          <p:cNvSpPr txBox="1"/>
          <p:nvPr/>
        </p:nvSpPr>
        <p:spPr>
          <a:xfrm>
            <a:off x="4640580" y="2150669"/>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Burt Podbere</a:t>
            </a:r>
            <a:endParaRPr lang="en-US" sz="900"/>
          </a:p>
        </p:txBody>
      </p:sp>
      <p:sp>
        <p:nvSpPr>
          <p:cNvPr id="17" name="Background"/>
          <p:cNvSpPr/>
          <p:nvPr/>
        </p:nvSpPr>
        <p:spPr>
          <a:xfrm>
            <a:off x="6062472" y="2150669"/>
            <a:ext cx="2624328" cy="304597"/>
          </a:xfrm>
          <a:prstGeom prst="rect">
            <a:avLst/>
          </a:prstGeom>
          <a:solidFill>
            <a:srgbClr val="F0F4F8"/>
          </a:solidFill>
        </p:spPr>
      </p:sp>
      <p:sp>
        <p:nvSpPr>
          <p:cNvPr id="18" name="Text Block"/>
          <p:cNvSpPr txBox="1"/>
          <p:nvPr/>
        </p:nvSpPr>
        <p:spPr>
          <a:xfrm>
            <a:off x="6062472" y="2150669"/>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CFO — joined 2013; ex-VP Finance CrowdStrike; leads financial strategy &amp; investor relations</a:t>
            </a:r>
            <a:endParaRPr lang="en-US" sz="900"/>
          </a:p>
        </p:txBody>
      </p:sp>
      <p:sp>
        <p:nvSpPr>
          <p:cNvPr id="19" name="Background"/>
          <p:cNvSpPr/>
          <p:nvPr/>
        </p:nvSpPr>
        <p:spPr>
          <a:xfrm>
            <a:off x="4640580" y="2546706"/>
            <a:ext cx="1312164" cy="304597"/>
          </a:xfrm>
          <a:prstGeom prst="rect">
            <a:avLst/>
          </a:prstGeom>
          <a:solidFill>
            <a:srgbClr val="193338"/>
          </a:solidFill>
        </p:spPr>
      </p:sp>
      <p:sp>
        <p:nvSpPr>
          <p:cNvPr id="20" name="Text Block"/>
          <p:cNvSpPr txBox="1"/>
          <p:nvPr/>
        </p:nvSpPr>
        <p:spPr>
          <a:xfrm>
            <a:off x="4640580" y="2546706"/>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Shawn Henry</a:t>
            </a:r>
            <a:endParaRPr lang="en-US" sz="900"/>
          </a:p>
        </p:txBody>
      </p:sp>
      <p:sp>
        <p:nvSpPr>
          <p:cNvPr id="21" name="Background"/>
          <p:cNvSpPr/>
          <p:nvPr/>
        </p:nvSpPr>
        <p:spPr>
          <a:xfrm>
            <a:off x="6062472" y="2546706"/>
            <a:ext cx="2624328" cy="304597"/>
          </a:xfrm>
          <a:prstGeom prst="rect">
            <a:avLst/>
          </a:prstGeom>
          <a:solidFill>
            <a:srgbClr val="F0F4F8"/>
          </a:solidFill>
        </p:spPr>
      </p:sp>
      <p:sp>
        <p:nvSpPr>
          <p:cNvPr id="22" name="Text Block"/>
          <p:cNvSpPr txBox="1"/>
          <p:nvPr/>
        </p:nvSpPr>
        <p:spPr>
          <a:xfrm>
            <a:off x="6062472" y="2546706"/>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President, CrowdStrike Services &amp; CSO — ex-FBI Executive Assistant Director; leads threat intel</a:t>
            </a:r>
            <a:endParaRPr lang="en-US" sz="900"/>
          </a:p>
        </p:txBody>
      </p:sp>
      <p:sp>
        <p:nvSpPr>
          <p:cNvPr id="23" name="Background"/>
          <p:cNvSpPr/>
          <p:nvPr/>
        </p:nvSpPr>
        <p:spPr>
          <a:xfrm>
            <a:off x="4640580" y="2942743"/>
            <a:ext cx="1312164" cy="304597"/>
          </a:xfrm>
          <a:prstGeom prst="rect">
            <a:avLst/>
          </a:prstGeom>
          <a:solidFill>
            <a:srgbClr val="193338"/>
          </a:solidFill>
        </p:spPr>
      </p:sp>
      <p:sp>
        <p:nvSpPr>
          <p:cNvPr id="24" name="Text Block"/>
          <p:cNvSpPr txBox="1"/>
          <p:nvPr/>
        </p:nvSpPr>
        <p:spPr>
          <a:xfrm>
            <a:off x="4640580" y="2942743"/>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Daniel Bernard</a:t>
            </a:r>
            <a:endParaRPr lang="en-US" sz="900"/>
          </a:p>
        </p:txBody>
      </p:sp>
      <p:sp>
        <p:nvSpPr>
          <p:cNvPr id="25" name="Background"/>
          <p:cNvSpPr/>
          <p:nvPr/>
        </p:nvSpPr>
        <p:spPr>
          <a:xfrm>
            <a:off x="6062472" y="2942743"/>
            <a:ext cx="2624328" cy="304597"/>
          </a:xfrm>
          <a:prstGeom prst="rect">
            <a:avLst/>
          </a:prstGeom>
          <a:solidFill>
            <a:srgbClr val="F0F4F8"/>
          </a:solidFill>
        </p:spPr>
      </p:sp>
      <p:sp>
        <p:nvSpPr>
          <p:cNvPr id="26" name="Text Block"/>
          <p:cNvSpPr txBox="1"/>
          <p:nvPr/>
        </p:nvSpPr>
        <p:spPr>
          <a:xfrm>
            <a:off x="6062472" y="2942743"/>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Chief Business Officer — oversees global sales, channels, and go-to-market strategy</a:t>
            </a:r>
            <a:endParaRPr lang="en-US" sz="900"/>
          </a:p>
        </p:txBody>
      </p:sp>
      <p:sp>
        <p:nvSpPr>
          <p:cNvPr id="27" name="Background"/>
          <p:cNvSpPr/>
          <p:nvPr/>
        </p:nvSpPr>
        <p:spPr>
          <a:xfrm>
            <a:off x="4640580" y="3338780"/>
            <a:ext cx="1312164" cy="304597"/>
          </a:xfrm>
          <a:prstGeom prst="rect">
            <a:avLst/>
          </a:prstGeom>
          <a:solidFill>
            <a:srgbClr val="193338"/>
          </a:solidFill>
        </p:spPr>
      </p:sp>
      <p:sp>
        <p:nvSpPr>
          <p:cNvPr id="28" name="Text Block"/>
          <p:cNvSpPr txBox="1"/>
          <p:nvPr/>
        </p:nvSpPr>
        <p:spPr>
          <a:xfrm>
            <a:off x="4640580" y="3338780"/>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Elia Zaitsev</a:t>
            </a:r>
            <a:endParaRPr lang="en-US" sz="900"/>
          </a:p>
        </p:txBody>
      </p:sp>
      <p:sp>
        <p:nvSpPr>
          <p:cNvPr id="29" name="Background"/>
          <p:cNvSpPr/>
          <p:nvPr/>
        </p:nvSpPr>
        <p:spPr>
          <a:xfrm>
            <a:off x="6062472" y="3338780"/>
            <a:ext cx="2624328" cy="304597"/>
          </a:xfrm>
          <a:prstGeom prst="rect">
            <a:avLst/>
          </a:prstGeom>
          <a:solidFill>
            <a:srgbClr val="F0F4F8"/>
          </a:solidFill>
        </p:spPr>
      </p:sp>
      <p:sp>
        <p:nvSpPr>
          <p:cNvPr id="30" name="Text Block"/>
          <p:cNvSpPr txBox="1"/>
          <p:nvPr/>
        </p:nvSpPr>
        <p:spPr>
          <a:xfrm>
            <a:off x="6062472" y="3338780"/>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CTO — leads platform engineering and AI/ML research; joined from founding team</a:t>
            </a:r>
            <a:endParaRPr lang="en-US" sz="900"/>
          </a:p>
        </p:txBody>
      </p:sp>
      <p:sp>
        <p:nvSpPr>
          <p:cNvPr id="31" name="Header Bar"/>
          <p:cNvSpPr txBox="1"/>
          <p:nvPr/>
        </p:nvSpPr>
        <p:spPr>
          <a:xfrm>
            <a:off x="4640580" y="3753104"/>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Board of Directors</a:t>
            </a:r>
            <a:endParaRPr lang="en-US" sz="1200"/>
          </a:p>
        </p:txBody>
      </p:sp>
      <p:sp>
        <p:nvSpPr>
          <p:cNvPr id="32" name="Background"/>
          <p:cNvSpPr/>
          <p:nvPr/>
        </p:nvSpPr>
        <p:spPr>
          <a:xfrm>
            <a:off x="4640580" y="4146296"/>
            <a:ext cx="1312164" cy="304597"/>
          </a:xfrm>
          <a:prstGeom prst="rect">
            <a:avLst/>
          </a:prstGeom>
          <a:solidFill>
            <a:srgbClr val="193338"/>
          </a:solidFill>
        </p:spPr>
      </p:sp>
      <p:sp>
        <p:nvSpPr>
          <p:cNvPr id="33" name="Text Block"/>
          <p:cNvSpPr txBox="1"/>
          <p:nvPr/>
        </p:nvSpPr>
        <p:spPr>
          <a:xfrm>
            <a:off x="4640580" y="4146296"/>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George Kurtz</a:t>
            </a:r>
            <a:endParaRPr lang="en-US" sz="900"/>
          </a:p>
        </p:txBody>
      </p:sp>
      <p:sp>
        <p:nvSpPr>
          <p:cNvPr id="34" name="Background"/>
          <p:cNvSpPr/>
          <p:nvPr/>
        </p:nvSpPr>
        <p:spPr>
          <a:xfrm>
            <a:off x="6062472" y="4146296"/>
            <a:ext cx="2624328" cy="304597"/>
          </a:xfrm>
          <a:prstGeom prst="rect">
            <a:avLst/>
          </a:prstGeom>
          <a:solidFill>
            <a:srgbClr val="F0F4F8"/>
          </a:solidFill>
        </p:spPr>
      </p:sp>
      <p:sp>
        <p:nvSpPr>
          <p:cNvPr id="35" name="Text Block"/>
          <p:cNvSpPr txBox="1"/>
          <p:nvPr/>
        </p:nvSpPr>
        <p:spPr>
          <a:xfrm>
            <a:off x="6062472" y="4146296"/>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CEO, President &amp; Co-Founder — executive board member</a:t>
            </a:r>
            <a:endParaRPr lang="en-US" sz="900"/>
          </a:p>
        </p:txBody>
      </p:sp>
      <p:sp>
        <p:nvSpPr>
          <p:cNvPr id="36" name="Background"/>
          <p:cNvSpPr/>
          <p:nvPr/>
        </p:nvSpPr>
        <p:spPr>
          <a:xfrm>
            <a:off x="4640580" y="4542333"/>
            <a:ext cx="1312164" cy="304597"/>
          </a:xfrm>
          <a:prstGeom prst="rect">
            <a:avLst/>
          </a:prstGeom>
          <a:solidFill>
            <a:srgbClr val="193338"/>
          </a:solidFill>
        </p:spPr>
      </p:sp>
      <p:sp>
        <p:nvSpPr>
          <p:cNvPr id="37" name="Text Block"/>
          <p:cNvSpPr txBox="1"/>
          <p:nvPr/>
        </p:nvSpPr>
        <p:spPr>
          <a:xfrm>
            <a:off x="4640580" y="4542333"/>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Gerhard Watzinger</a:t>
            </a:r>
            <a:endParaRPr lang="en-US" sz="900"/>
          </a:p>
        </p:txBody>
      </p:sp>
      <p:sp>
        <p:nvSpPr>
          <p:cNvPr id="38" name="Background"/>
          <p:cNvSpPr/>
          <p:nvPr/>
        </p:nvSpPr>
        <p:spPr>
          <a:xfrm>
            <a:off x="6062472" y="4542333"/>
            <a:ext cx="2624328" cy="304597"/>
          </a:xfrm>
          <a:prstGeom prst="rect">
            <a:avLst/>
          </a:prstGeom>
          <a:solidFill>
            <a:srgbClr val="F0F4F8"/>
          </a:solidFill>
        </p:spPr>
      </p:sp>
      <p:sp>
        <p:nvSpPr>
          <p:cNvPr id="39" name="Text Block"/>
          <p:cNvSpPr txBox="1"/>
          <p:nvPr/>
        </p:nvSpPr>
        <p:spPr>
          <a:xfrm>
            <a:off x="6062472" y="4542333"/>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Lead Independent Director — ex-CEO Teligent; chairs compensation committee</a:t>
            </a:r>
            <a:endParaRPr lang="en-US" sz="900"/>
          </a:p>
        </p:txBody>
      </p:sp>
      <p:sp>
        <p:nvSpPr>
          <p:cNvPr id="40" name="Background"/>
          <p:cNvSpPr/>
          <p:nvPr/>
        </p:nvSpPr>
        <p:spPr>
          <a:xfrm>
            <a:off x="4640580" y="4938370"/>
            <a:ext cx="1312164" cy="304597"/>
          </a:xfrm>
          <a:prstGeom prst="rect">
            <a:avLst/>
          </a:prstGeom>
          <a:solidFill>
            <a:srgbClr val="193338"/>
          </a:solidFill>
        </p:spPr>
      </p:sp>
      <p:sp>
        <p:nvSpPr>
          <p:cNvPr id="41" name="Text Block"/>
          <p:cNvSpPr txBox="1"/>
          <p:nvPr/>
        </p:nvSpPr>
        <p:spPr>
          <a:xfrm>
            <a:off x="4640580" y="4938370"/>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Denis O'Leary</a:t>
            </a:r>
            <a:endParaRPr lang="en-US" sz="900"/>
          </a:p>
        </p:txBody>
      </p:sp>
      <p:sp>
        <p:nvSpPr>
          <p:cNvPr id="42" name="Background"/>
          <p:cNvSpPr/>
          <p:nvPr/>
        </p:nvSpPr>
        <p:spPr>
          <a:xfrm>
            <a:off x="6062472" y="4938370"/>
            <a:ext cx="2624328" cy="304597"/>
          </a:xfrm>
          <a:prstGeom prst="rect">
            <a:avLst/>
          </a:prstGeom>
          <a:solidFill>
            <a:srgbClr val="F0F4F8"/>
          </a:solidFill>
        </p:spPr>
      </p:sp>
      <p:sp>
        <p:nvSpPr>
          <p:cNvPr id="43" name="Text Block"/>
          <p:cNvSpPr txBox="1"/>
          <p:nvPr/>
        </p:nvSpPr>
        <p:spPr>
          <a:xfrm>
            <a:off x="6062472" y="4938370"/>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Independent Director — ex-JPMorgan Chase EVP; chairs audit committee</a:t>
            </a:r>
            <a:endParaRPr lang="en-US" sz="900"/>
          </a:p>
        </p:txBody>
      </p:sp>
      <p:sp>
        <p:nvSpPr>
          <p:cNvPr id="44" name="Background"/>
          <p:cNvSpPr/>
          <p:nvPr/>
        </p:nvSpPr>
        <p:spPr>
          <a:xfrm>
            <a:off x="4640580" y="5334407"/>
            <a:ext cx="1312164" cy="304597"/>
          </a:xfrm>
          <a:prstGeom prst="rect">
            <a:avLst/>
          </a:prstGeom>
          <a:solidFill>
            <a:srgbClr val="193338"/>
          </a:solidFill>
        </p:spPr>
      </p:sp>
      <p:sp>
        <p:nvSpPr>
          <p:cNvPr id="45" name="Text Block"/>
          <p:cNvSpPr txBox="1"/>
          <p:nvPr/>
        </p:nvSpPr>
        <p:spPr>
          <a:xfrm>
            <a:off x="4640580" y="5334407"/>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Laura Schumacher</a:t>
            </a:r>
            <a:endParaRPr lang="en-US" sz="900"/>
          </a:p>
        </p:txBody>
      </p:sp>
      <p:sp>
        <p:nvSpPr>
          <p:cNvPr id="46" name="Background"/>
          <p:cNvSpPr/>
          <p:nvPr/>
        </p:nvSpPr>
        <p:spPr>
          <a:xfrm>
            <a:off x="6062472" y="5334407"/>
            <a:ext cx="2624328" cy="304597"/>
          </a:xfrm>
          <a:prstGeom prst="rect">
            <a:avLst/>
          </a:prstGeom>
          <a:solidFill>
            <a:srgbClr val="F0F4F8"/>
          </a:solidFill>
        </p:spPr>
      </p:sp>
      <p:sp>
        <p:nvSpPr>
          <p:cNvPr id="47" name="Text Block"/>
          <p:cNvSpPr txBox="1"/>
          <p:nvPr/>
        </p:nvSpPr>
        <p:spPr>
          <a:xfrm>
            <a:off x="6062472" y="5334407"/>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Independent Director — ex-AbbVie Vice Chair; governance committee</a:t>
            </a:r>
            <a:endParaRPr lang="en-US" sz="900"/>
          </a:p>
        </p:txBody>
      </p:sp>
      <p:sp>
        <p:nvSpPr>
          <p:cNvPr id="48" name="Background"/>
          <p:cNvSpPr/>
          <p:nvPr/>
        </p:nvSpPr>
        <p:spPr>
          <a:xfrm>
            <a:off x="4640580" y="5730444"/>
            <a:ext cx="1312164" cy="304597"/>
          </a:xfrm>
          <a:prstGeom prst="rect">
            <a:avLst/>
          </a:prstGeom>
          <a:solidFill>
            <a:srgbClr val="193338"/>
          </a:solidFill>
        </p:spPr>
      </p:sp>
      <p:sp>
        <p:nvSpPr>
          <p:cNvPr id="49" name="Text Block"/>
          <p:cNvSpPr txBox="1"/>
          <p:nvPr/>
        </p:nvSpPr>
        <p:spPr>
          <a:xfrm>
            <a:off x="4640580" y="5730444"/>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Roxanne Austin</a:t>
            </a:r>
            <a:endParaRPr lang="en-US" sz="900"/>
          </a:p>
        </p:txBody>
      </p:sp>
      <p:sp>
        <p:nvSpPr>
          <p:cNvPr id="50" name="Background"/>
          <p:cNvSpPr/>
          <p:nvPr/>
        </p:nvSpPr>
        <p:spPr>
          <a:xfrm>
            <a:off x="6062472" y="5730444"/>
            <a:ext cx="2624328" cy="304597"/>
          </a:xfrm>
          <a:prstGeom prst="rect">
            <a:avLst/>
          </a:prstGeom>
          <a:solidFill>
            <a:srgbClr val="F0F4F8"/>
          </a:solidFill>
        </p:spPr>
      </p:sp>
      <p:sp>
        <p:nvSpPr>
          <p:cNvPr id="51" name="Text Block"/>
          <p:cNvSpPr txBox="1"/>
          <p:nvPr/>
        </p:nvSpPr>
        <p:spPr>
          <a:xfrm>
            <a:off x="6062472" y="5730444"/>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Independent Director — ex-CEO DIRECTV; audit and nominating committees</a:t>
            </a:r>
            <a:endParaRPr lang="en-US" sz="900"/>
          </a:p>
        </p:txBody>
      </p:sp>
      <p:sp>
        <p:nvSpPr>
          <p:cNvPr id="52"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15</a:t>
            </a:r>
            <a:endParaRPr lang="en-US" sz="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Public Company Profile</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CrowdStrike — Company Profile (2/4)</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 CrowdStrike IR, FMP. FY ends Jan 31. Estimates per analyst consensus. Market data as of Feb 24, 2026.</a:t>
            </a:r>
            <a:endParaRPr lang="en-US" sz="800"/>
          </a:p>
        </p:txBody>
      </p:sp>
      <p:sp>
        <p:nvSpPr>
          <p:cNvPr id="5" name="Header Bar"/>
          <p:cNvSpPr txBox="1"/>
          <p:nvPr/>
        </p:nvSpPr>
        <p:spPr>
          <a:xfrm>
            <a:off x="45720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Valuation &amp; Capital Structure</a:t>
            </a:r>
            <a:endParaRPr lang="en-US" sz="1200"/>
          </a:p>
        </p:txBody>
      </p:sp>
      <p:graphicFrame>
        <p:nvGraphicFramePr>
          <p:cNvPr id="6" name="Zone Table"/>
          <p:cNvGraphicFramePr>
            <a:graphicFrameLocks noGrp="1"/>
          </p:cNvGraphicFramePr>
          <p:nvPr/>
        </p:nvGraphicFramePr>
        <p:xfrm>
          <a:off x="457200" y="1754632"/>
          <a:ext cx="4046220" cy="898652"/>
        </p:xfrm>
        <a:graphic>
          <a:graphicData uri="http://schemas.openxmlformats.org/drawingml/2006/table">
            <a:tbl>
              <a:tblPr bandRow="1"/>
              <a:tblGrid>
                <a:gridCol w="2360295"/>
                <a:gridCol w="1685925"/>
              </a:tblGrid>
              <a:tr h="201168">
                <a:tc>
                  <a:txBody>
                    <a:bodyPr/>
                    <a:lstStyle/>
                    <a:p>
                      <a:pPr>
                        <a:buNone/>
                      </a:pPr>
                      <a:r>
                        <a:rPr lang="en-US" sz="900" dirty="0">
                          <a:solidFill>
                            <a:srgbClr val="333333"/>
                          </a:solidFill>
                          <a:latin typeface="Calibri"/>
                          <a:cs typeface="Calibri"/>
                        </a:rPr>
                        <a:t>Market Cap</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$88.3B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Total Debt</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$0.82B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Cash &amp; Investments</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$4.80B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Enterprise Value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$84.3B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bl>
          </a:graphicData>
        </a:graphic>
      </p:graphicFrame>
      <p:graphicFrame>
        <p:nvGraphicFramePr>
          <p:cNvPr id="7" name="Zone Table"/>
          <p:cNvGraphicFramePr>
            <a:graphicFrameLocks noGrp="1"/>
          </p:cNvGraphicFramePr>
          <p:nvPr/>
        </p:nvGraphicFramePr>
        <p:xfrm>
          <a:off x="457200" y="2744724"/>
          <a:ext cx="4046220" cy="841248"/>
        </p:xfrm>
        <a:graphic>
          <a:graphicData uri="http://schemas.openxmlformats.org/drawingml/2006/table">
            <a:tbl>
              <a:tblPr bandRow="1" firstRow="1"/>
              <a:tblGrid>
                <a:gridCol w="2023110"/>
                <a:gridCol w="1011555"/>
                <a:gridCol w="1011555"/>
              </a:tblGrid>
              <a:tr h="237744">
                <a:tc>
                  <a:txBody>
                    <a:bodyPr/>
                    <a:lstStyle/>
                    <a:p>
                      <a:pPr>
                        <a:buNone/>
                      </a:pPr>
                      <a:r>
                        <a:rPr lang="en-US" sz="900" b="1" dirty="0">
                          <a:solidFill>
                            <a:srgbClr val="FFFFFF"/>
                          </a:solidFill>
                          <a:latin typeface="Calibri"/>
                          <a:cs typeface="Calibri"/>
                        </a:rPr>
                        <a:t>Metric</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LTM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NTM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r>
              <a:tr h="201168">
                <a:tc>
                  <a:txBody>
                    <a:bodyPr/>
                    <a:lstStyle/>
                    <a:p>
                      <a:pPr>
                        <a:buNone/>
                      </a:pPr>
                      <a:r>
                        <a:rPr lang="en-US" sz="900" dirty="0">
                          <a:solidFill>
                            <a:srgbClr val="333333"/>
                          </a:solidFill>
                          <a:latin typeface="Calibri"/>
                          <a:cs typeface="Calibri"/>
                        </a:rPr>
                        <a:t>EV / Revenue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21.3x</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17.5x</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EV / EBITDA</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NM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NM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P / 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NM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94.4x</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bl>
          </a:graphicData>
        </a:graphic>
      </p:graphicFrame>
      <p:sp>
        <p:nvSpPr>
          <p:cNvPr id="8" name="Header Bar"/>
          <p:cNvSpPr txBox="1"/>
          <p:nvPr/>
        </p:nvSpPr>
        <p:spPr>
          <a:xfrm>
            <a:off x="457200" y="3753104"/>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Shareholder Overview</a:t>
            </a:r>
            <a:endParaRPr lang="en-US" sz="1200"/>
          </a:p>
        </p:txBody>
      </p:sp>
      <p:graphicFrame>
        <p:nvGraphicFramePr>
          <p:cNvPr id="9" name="Zone Table"/>
          <p:cNvGraphicFramePr>
            <a:graphicFrameLocks noGrp="1"/>
          </p:cNvGraphicFramePr>
          <p:nvPr/>
        </p:nvGraphicFramePr>
        <p:xfrm>
          <a:off x="457200" y="4146296"/>
          <a:ext cx="4046220" cy="1463040"/>
        </p:xfrm>
        <a:graphic>
          <a:graphicData uri="http://schemas.openxmlformats.org/drawingml/2006/table">
            <a:tbl>
              <a:tblPr bandRow="1" firstRow="1"/>
              <a:tblGrid>
                <a:gridCol w="2023110"/>
                <a:gridCol w="1213866"/>
                <a:gridCol w="809244"/>
              </a:tblGrid>
              <a:tr h="256032">
                <a:tc>
                  <a:txBody>
                    <a:bodyPr/>
                    <a:lstStyle/>
                    <a:p>
                      <a:pPr>
                        <a:buNone/>
                      </a:pPr>
                      <a:r>
                        <a:rPr lang="en-US" sz="900" b="1" dirty="0">
                          <a:solidFill>
                            <a:srgbClr val="FFFFFF"/>
                          </a:solidFill>
                          <a:latin typeface="Calibri"/>
                          <a:cs typeface="Calibri"/>
                        </a:rPr>
                        <a:t>Shareholder</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Shares</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Ownership</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r>
              <a:tr h="201168">
                <a:tc>
                  <a:txBody>
                    <a:bodyPr/>
                    <a:lstStyle/>
                    <a:p>
                      <a:pPr>
                        <a:buNone/>
                      </a:pPr>
                      <a:r>
                        <a:rPr lang="en-US" sz="900" dirty="0">
                          <a:solidFill>
                            <a:srgbClr val="333333"/>
                          </a:solidFill>
                          <a:latin typeface="Calibri"/>
                          <a:cs typeface="Calibri"/>
                        </a:rPr>
                        <a:t>George Kurtz (CEO)</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15.2M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6.0%</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Vanguard Group</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22.1M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8.8%</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BlackRock</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18.4M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7.3%</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Total Institutional</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~222M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~88%</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Total Retail</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~30M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~12%</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Total</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252.1M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100%</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bl>
          </a:graphicData>
        </a:graphic>
      </p:graphicFrame>
      <p:sp>
        <p:nvSpPr>
          <p:cNvPr id="10" name="Header Bar"/>
          <p:cNvSpPr txBox="1"/>
          <p:nvPr/>
        </p:nvSpPr>
        <p:spPr>
          <a:xfrm>
            <a:off x="464058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Income Statement Summary ($M / $B)</a:t>
            </a:r>
            <a:endParaRPr lang="en-US" sz="1200"/>
          </a:p>
        </p:txBody>
      </p:sp>
      <p:graphicFrame>
        <p:nvGraphicFramePr>
          <p:cNvPr id="11" name="Zone Table"/>
          <p:cNvGraphicFramePr>
            <a:graphicFrameLocks noGrp="1"/>
          </p:cNvGraphicFramePr>
          <p:nvPr/>
        </p:nvGraphicFramePr>
        <p:xfrm>
          <a:off x="4640580" y="1754632"/>
          <a:ext cx="4046220" cy="1865376"/>
        </p:xfrm>
        <a:graphic>
          <a:graphicData uri="http://schemas.openxmlformats.org/drawingml/2006/table">
            <a:tbl>
              <a:tblPr bandRow="1" firstRow="1"/>
              <a:tblGrid>
                <a:gridCol w="1348740"/>
                <a:gridCol w="674370"/>
                <a:gridCol w="674370"/>
                <a:gridCol w="674370"/>
                <a:gridCol w="674370"/>
              </a:tblGrid>
              <a:tr h="256032">
                <a:tc>
                  <a:txBody>
                    <a:bodyPr/>
                    <a:lstStyle/>
                    <a:p>
                      <a:pPr>
                        <a:buNone/>
                      </a:pPr>
                      <a:r>
                        <a:rPr lang="en-US" sz="900" b="1" dirty="0">
                          <a:solidFill>
                            <a:srgbClr val="FFFFFF"/>
                          </a:solidFill>
                          <a:latin typeface="Calibri"/>
                          <a:cs typeface="Calibri"/>
                        </a:rPr>
                        <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FY2024A</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FY2025A</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FY2026E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FY2027E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r>
              <a:tr h="201168">
                <a:tc>
                  <a:txBody>
                    <a:bodyPr/>
                    <a:lstStyle/>
                    <a:p>
                      <a:pPr>
                        <a:buNone/>
                      </a:pPr>
                      <a:r>
                        <a:rPr lang="en-US" sz="900" dirty="0">
                          <a:solidFill>
                            <a:srgbClr val="333333"/>
                          </a:solidFill>
                          <a:latin typeface="Calibri"/>
                          <a:cs typeface="Calibri"/>
                        </a:rPr>
                        <a:t>Revenue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$3.06B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$3.95B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$4.80B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$5.86B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Gross Profit</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$2.30B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$2.96B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$3.67B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$4.52B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Gross Margin</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75.3%</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74.9%</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76.5%</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77.2%</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EBITDA</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$294M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$295M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EBITDA Margin</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9.6%</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7.5%</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Net Income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$89M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($19M)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$924M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$1.27B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Net Margin</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2.9%</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-0.5%</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19.2%</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21.7%</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EPS (Diluted)</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$0.37</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($0.08)</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$3.71</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$4.81</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bl>
          </a:graphicData>
        </a:graphic>
      </p:graphicFrame>
      <p:sp>
        <p:nvSpPr>
          <p:cNvPr id="12" name="Header Bar"/>
          <p:cNvSpPr txBox="1"/>
          <p:nvPr/>
        </p:nvSpPr>
        <p:spPr>
          <a:xfrm>
            <a:off x="4640580" y="4133427"/>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CRWD (NASDAQ) — 52-Week Stock Performance</a:t>
            </a:r>
            <a:endParaRPr lang="en-US" sz="1200"/>
          </a:p>
        </p:txBody>
      </p:sp>
      <p:pic>
        <p:nvPicPr>
          <p:cNvPr id="13" name="Image"/>
          <p:cNvPicPr>
            <a:picLocks noChangeAspect="1"/>
          </p:cNvPicPr>
          <p:nvPr/>
        </p:nvPicPr>
        <p:blipFill>
          <a:blip r:embed="rId2"/>
          <a:srcRect l="0" t="20176" r="0" b="20176"/>
          <a:stretch>
            <a:fillRect/>
          </a:stretch>
        </p:blipFill>
        <p:spPr>
          <a:xfrm>
            <a:off x="4640580" y="4526619"/>
            <a:ext cx="4046220" cy="1508421"/>
          </a:xfrm>
          <a:prstGeom prst="rect">
            <a:avLst/>
          </a:prstGeom>
        </p:spPr>
      </p:pic>
      <p:sp>
        <p:nvSpPr>
          <p:cNvPr id="14"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16</a:t>
            </a:r>
            <a:endParaRPr lang="en-US" sz="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Public Company Profile</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CrowdStrike — Company Profile (3/4)</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 CrowdStrike IR, press releases, Gartner, IDC. Market data as of Feb 24, 2026.</a:t>
            </a:r>
            <a:endParaRPr lang="en-US" sz="800"/>
          </a:p>
        </p:txBody>
      </p:sp>
      <p:sp>
        <p:nvSpPr>
          <p:cNvPr id="5" name="Header Bar"/>
          <p:cNvSpPr txBox="1"/>
          <p:nvPr/>
        </p:nvSpPr>
        <p:spPr>
          <a:xfrm>
            <a:off x="45720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Strategic Focus</a:t>
            </a:r>
            <a:endParaRPr lang="en-US" sz="1200"/>
          </a:p>
        </p:txBody>
      </p:sp>
      <p:sp>
        <p:nvSpPr>
          <p:cNvPr id="6" name="Background"/>
          <p:cNvSpPr/>
          <p:nvPr/>
        </p:nvSpPr>
        <p:spPr>
          <a:xfrm>
            <a:off x="457200" y="1754632"/>
            <a:ext cx="984123" cy="637201"/>
          </a:xfrm>
          <a:prstGeom prst="rect">
            <a:avLst/>
          </a:prstGeom>
          <a:solidFill>
            <a:srgbClr val="4472C4"/>
          </a:solidFill>
        </p:spPr>
      </p:sp>
      <p:sp>
        <p:nvSpPr>
          <p:cNvPr id="7" name="Text Block"/>
          <p:cNvSpPr txBox="1"/>
          <p:nvPr/>
        </p:nvSpPr>
        <p:spPr>
          <a:xfrm>
            <a:off x="457200" y="1754632"/>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Platform Consolidation</a:t>
            </a:r>
            <a:endParaRPr lang="en-US" sz="900"/>
          </a:p>
        </p:txBody>
      </p:sp>
      <p:sp>
        <p:nvSpPr>
          <p:cNvPr id="8" name="Background"/>
          <p:cNvSpPr/>
          <p:nvPr/>
        </p:nvSpPr>
        <p:spPr>
          <a:xfrm>
            <a:off x="1551051" y="1754632"/>
            <a:ext cx="2952369" cy="637201"/>
          </a:xfrm>
          <a:prstGeom prst="rect">
            <a:avLst/>
          </a:prstGeom>
          <a:solidFill>
            <a:srgbClr val="F0F4F8"/>
          </a:solidFill>
        </p:spPr>
      </p:sp>
      <p:sp>
        <p:nvSpPr>
          <p:cNvPr id="9" name="Text Block"/>
          <p:cNvSpPr txBox="1"/>
          <p:nvPr/>
        </p:nvSpPr>
        <p:spPr>
          <a:xfrm>
            <a:off x="1551051" y="1754632"/>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Expand from endpoint into cloud, identity, and data — increasing modules per customer (avg 8+ now); $100B+ TAM</a:t>
            </a:r>
            <a:endParaRPr lang="en-US" sz="900"/>
          </a:p>
        </p:txBody>
      </p:sp>
      <p:sp>
        <p:nvSpPr>
          <p:cNvPr id="10" name="Background"/>
          <p:cNvSpPr/>
          <p:nvPr/>
        </p:nvSpPr>
        <p:spPr>
          <a:xfrm>
            <a:off x="457200" y="2483273"/>
            <a:ext cx="984123" cy="637201"/>
          </a:xfrm>
          <a:prstGeom prst="rect">
            <a:avLst/>
          </a:prstGeom>
          <a:solidFill>
            <a:srgbClr val="4472C4"/>
          </a:solidFill>
        </p:spPr>
      </p:sp>
      <p:sp>
        <p:nvSpPr>
          <p:cNvPr id="11" name="Text Block"/>
          <p:cNvSpPr txBox="1"/>
          <p:nvPr/>
        </p:nvSpPr>
        <p:spPr>
          <a:xfrm>
            <a:off x="457200" y="2483273"/>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Charlotte AI</a:t>
            </a:r>
            <a:endParaRPr lang="en-US" sz="900"/>
          </a:p>
        </p:txBody>
      </p:sp>
      <p:sp>
        <p:nvSpPr>
          <p:cNvPr id="12" name="Background"/>
          <p:cNvSpPr/>
          <p:nvPr/>
        </p:nvSpPr>
        <p:spPr>
          <a:xfrm>
            <a:off x="1551051" y="2483273"/>
            <a:ext cx="2952369" cy="637201"/>
          </a:xfrm>
          <a:prstGeom prst="rect">
            <a:avLst/>
          </a:prstGeom>
          <a:solidFill>
            <a:srgbClr val="F0F4F8"/>
          </a:solidFill>
        </p:spPr>
      </p:sp>
      <p:sp>
        <p:nvSpPr>
          <p:cNvPr id="13" name="Text Block"/>
          <p:cNvSpPr txBox="1"/>
          <p:nvPr/>
        </p:nvSpPr>
        <p:spPr>
          <a:xfrm>
            <a:off x="1551051" y="2483273"/>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Generative AI layer across Falcon — NL threat hunting, automated triage, case summaries; reduces analyst workload 40%+</a:t>
            </a:r>
            <a:endParaRPr lang="en-US" sz="900"/>
          </a:p>
        </p:txBody>
      </p:sp>
      <p:sp>
        <p:nvSpPr>
          <p:cNvPr id="14" name="Background"/>
          <p:cNvSpPr/>
          <p:nvPr/>
        </p:nvSpPr>
        <p:spPr>
          <a:xfrm>
            <a:off x="457200" y="3211914"/>
            <a:ext cx="984123" cy="637201"/>
          </a:xfrm>
          <a:prstGeom prst="rect">
            <a:avLst/>
          </a:prstGeom>
          <a:solidFill>
            <a:srgbClr val="4472C4"/>
          </a:solidFill>
        </p:spPr>
      </p:sp>
      <p:sp>
        <p:nvSpPr>
          <p:cNvPr id="15" name="Text Block"/>
          <p:cNvSpPr txBox="1"/>
          <p:nvPr/>
        </p:nvSpPr>
        <p:spPr>
          <a:xfrm>
            <a:off x="457200" y="3211914"/>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Falcon Flex</a:t>
            </a:r>
            <a:endParaRPr lang="en-US" sz="900"/>
          </a:p>
        </p:txBody>
      </p:sp>
      <p:sp>
        <p:nvSpPr>
          <p:cNvPr id="16" name="Background"/>
          <p:cNvSpPr/>
          <p:nvPr/>
        </p:nvSpPr>
        <p:spPr>
          <a:xfrm>
            <a:off x="1551051" y="3211914"/>
            <a:ext cx="2952369" cy="637201"/>
          </a:xfrm>
          <a:prstGeom prst="rect">
            <a:avLst/>
          </a:prstGeom>
          <a:solidFill>
            <a:srgbClr val="F0F4F8"/>
          </a:solidFill>
        </p:spPr>
      </p:sp>
      <p:sp>
        <p:nvSpPr>
          <p:cNvPr id="17" name="Text Block"/>
          <p:cNvSpPr txBox="1"/>
          <p:nvPr/>
        </p:nvSpPr>
        <p:spPr>
          <a:xfrm>
            <a:off x="1551051" y="3211914"/>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Consumption-based licensing lets customers deploy any module — accelerates platform expansion and reduces churn risk</a:t>
            </a:r>
            <a:endParaRPr lang="en-US" sz="900"/>
          </a:p>
        </p:txBody>
      </p:sp>
      <p:sp>
        <p:nvSpPr>
          <p:cNvPr id="18" name="Background"/>
          <p:cNvSpPr/>
          <p:nvPr/>
        </p:nvSpPr>
        <p:spPr>
          <a:xfrm>
            <a:off x="457200" y="3940555"/>
            <a:ext cx="984123" cy="637201"/>
          </a:xfrm>
          <a:prstGeom prst="rect">
            <a:avLst/>
          </a:prstGeom>
          <a:solidFill>
            <a:srgbClr val="4472C4"/>
          </a:solidFill>
        </p:spPr>
      </p:sp>
      <p:sp>
        <p:nvSpPr>
          <p:cNvPr id="19" name="Text Block"/>
          <p:cNvSpPr txBox="1"/>
          <p:nvPr/>
        </p:nvSpPr>
        <p:spPr>
          <a:xfrm>
            <a:off x="457200" y="3940555"/>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Federal / Gov't</a:t>
            </a:r>
            <a:endParaRPr lang="en-US" sz="900"/>
          </a:p>
        </p:txBody>
      </p:sp>
      <p:sp>
        <p:nvSpPr>
          <p:cNvPr id="20" name="Background"/>
          <p:cNvSpPr/>
          <p:nvPr/>
        </p:nvSpPr>
        <p:spPr>
          <a:xfrm>
            <a:off x="1551051" y="3940555"/>
            <a:ext cx="2952369" cy="637201"/>
          </a:xfrm>
          <a:prstGeom prst="rect">
            <a:avLst/>
          </a:prstGeom>
          <a:solidFill>
            <a:srgbClr val="F0F4F8"/>
          </a:solidFill>
        </p:spPr>
      </p:sp>
      <p:sp>
        <p:nvSpPr>
          <p:cNvPr id="21" name="Text Block"/>
          <p:cNvSpPr txBox="1"/>
          <p:nvPr/>
        </p:nvSpPr>
        <p:spPr>
          <a:xfrm>
            <a:off x="1551051" y="3940555"/>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FedRAMP High authorized; IL5 certification; significant DOGE/federal IT modernization opportunity</a:t>
            </a:r>
            <a:endParaRPr lang="en-US" sz="900"/>
          </a:p>
        </p:txBody>
      </p:sp>
      <p:sp>
        <p:nvSpPr>
          <p:cNvPr id="22" name="Background"/>
          <p:cNvSpPr/>
          <p:nvPr/>
        </p:nvSpPr>
        <p:spPr>
          <a:xfrm>
            <a:off x="457200" y="4669196"/>
            <a:ext cx="984123" cy="637201"/>
          </a:xfrm>
          <a:prstGeom prst="rect">
            <a:avLst/>
          </a:prstGeom>
          <a:solidFill>
            <a:srgbClr val="4472C4"/>
          </a:solidFill>
        </p:spPr>
      </p:sp>
      <p:sp>
        <p:nvSpPr>
          <p:cNvPr id="23" name="Text Block"/>
          <p:cNvSpPr txBox="1"/>
          <p:nvPr/>
        </p:nvSpPr>
        <p:spPr>
          <a:xfrm>
            <a:off x="457200" y="4669196"/>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International Expansion</a:t>
            </a:r>
            <a:endParaRPr lang="en-US" sz="900"/>
          </a:p>
        </p:txBody>
      </p:sp>
      <p:sp>
        <p:nvSpPr>
          <p:cNvPr id="24" name="Background"/>
          <p:cNvSpPr/>
          <p:nvPr/>
        </p:nvSpPr>
        <p:spPr>
          <a:xfrm>
            <a:off x="1551051" y="4669196"/>
            <a:ext cx="2952369" cy="637201"/>
          </a:xfrm>
          <a:prstGeom prst="rect">
            <a:avLst/>
          </a:prstGeom>
          <a:solidFill>
            <a:srgbClr val="F0F4F8"/>
          </a:solidFill>
        </p:spPr>
      </p:sp>
      <p:sp>
        <p:nvSpPr>
          <p:cNvPr id="25" name="Text Block"/>
          <p:cNvSpPr txBox="1"/>
          <p:nvPr/>
        </p:nvSpPr>
        <p:spPr>
          <a:xfrm>
            <a:off x="1551051" y="4669196"/>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EMEA and APAC growing 30%+ YoY; investing in regional DCs and channel partners to reduce US revenue concentration</a:t>
            </a:r>
            <a:endParaRPr lang="en-US" sz="900"/>
          </a:p>
        </p:txBody>
      </p:sp>
      <p:sp>
        <p:nvSpPr>
          <p:cNvPr id="26" name="Background"/>
          <p:cNvSpPr/>
          <p:nvPr/>
        </p:nvSpPr>
        <p:spPr>
          <a:xfrm>
            <a:off x="457200" y="5397837"/>
            <a:ext cx="984123" cy="637201"/>
          </a:xfrm>
          <a:prstGeom prst="rect">
            <a:avLst/>
          </a:prstGeom>
          <a:solidFill>
            <a:srgbClr val="4472C4"/>
          </a:solidFill>
        </p:spPr>
      </p:sp>
      <p:sp>
        <p:nvSpPr>
          <p:cNvPr id="27" name="Text Block"/>
          <p:cNvSpPr txBox="1"/>
          <p:nvPr/>
        </p:nvSpPr>
        <p:spPr>
          <a:xfrm>
            <a:off x="457200" y="5397837"/>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Cloud &amp; CNAPP</a:t>
            </a:r>
            <a:endParaRPr lang="en-US" sz="900"/>
          </a:p>
        </p:txBody>
      </p:sp>
      <p:sp>
        <p:nvSpPr>
          <p:cNvPr id="28" name="Background"/>
          <p:cNvSpPr/>
          <p:nvPr/>
        </p:nvSpPr>
        <p:spPr>
          <a:xfrm>
            <a:off x="1551051" y="5397837"/>
            <a:ext cx="2952369" cy="637201"/>
          </a:xfrm>
          <a:prstGeom prst="rect">
            <a:avLst/>
          </a:prstGeom>
          <a:solidFill>
            <a:srgbClr val="F0F4F8"/>
          </a:solidFill>
        </p:spPr>
      </p:sp>
      <p:sp>
        <p:nvSpPr>
          <p:cNvPr id="29" name="Text Block"/>
          <p:cNvSpPr txBox="1"/>
          <p:nvPr/>
        </p:nvSpPr>
        <p:spPr>
          <a:xfrm>
            <a:off x="1551051" y="5397837"/>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Falcon Cloud Security fastest-growing module; competing for CNAPP consolidation against Wiz, Palo Alto PRISMA</a:t>
            </a:r>
            <a:endParaRPr lang="en-US" sz="900"/>
          </a:p>
        </p:txBody>
      </p:sp>
      <p:sp>
        <p:nvSpPr>
          <p:cNvPr id="30" name="Header Bar"/>
          <p:cNvSpPr txBox="1"/>
          <p:nvPr/>
        </p:nvSpPr>
        <p:spPr>
          <a:xfrm>
            <a:off x="464058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Competitive Positioning</a:t>
            </a:r>
            <a:endParaRPr lang="en-US" sz="1200"/>
          </a:p>
        </p:txBody>
      </p:sp>
      <p:sp>
        <p:nvSpPr>
          <p:cNvPr id="31" name="Background"/>
          <p:cNvSpPr/>
          <p:nvPr/>
        </p:nvSpPr>
        <p:spPr>
          <a:xfrm>
            <a:off x="4640580" y="1754632"/>
            <a:ext cx="637794" cy="782930"/>
          </a:xfrm>
          <a:prstGeom prst="rect">
            <a:avLst/>
          </a:prstGeom>
          <a:solidFill>
            <a:srgbClr val="F0F4F8"/>
          </a:solidFill>
        </p:spPr>
      </p:sp>
      <p:pic>
        <p:nvPicPr>
          <p:cNvPr id="32" name="Image"/>
          <p:cNvPicPr>
            <a:picLocks noChangeAspect="1"/>
          </p:cNvPicPr>
          <p:nvPr/>
        </p:nvPicPr>
        <p:blipFill>
          <a:blip r:embed="rId2"/>
          <a:stretch>
            <a:fillRect/>
          </a:stretch>
        </p:blipFill>
        <p:spPr>
          <a:xfrm>
            <a:off x="4640580" y="1827200"/>
            <a:ext cx="637794" cy="637794"/>
          </a:xfrm>
          <a:prstGeom prst="rect">
            <a:avLst/>
          </a:prstGeom>
        </p:spPr>
      </p:pic>
      <p:sp>
        <p:nvSpPr>
          <p:cNvPr id="33" name="Background"/>
          <p:cNvSpPr/>
          <p:nvPr/>
        </p:nvSpPr>
        <p:spPr>
          <a:xfrm>
            <a:off x="5388102" y="1754632"/>
            <a:ext cx="1275588" cy="782930"/>
          </a:xfrm>
          <a:prstGeom prst="rect">
            <a:avLst/>
          </a:prstGeom>
          <a:solidFill>
            <a:srgbClr val="F0F4F8"/>
          </a:solidFill>
        </p:spPr>
      </p:sp>
      <p:sp>
        <p:nvSpPr>
          <p:cNvPr id="34" name="Text Block"/>
          <p:cNvSpPr txBox="1"/>
          <p:nvPr/>
        </p:nvSpPr>
        <p:spPr>
          <a:xfrm>
            <a:off x="5388102" y="1754632"/>
            <a:ext cx="1275588" cy="782930"/>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Microsoft Defender</a:t>
            </a:r>
            <a:endParaRPr lang="en-US" sz="900"/>
          </a:p>
        </p:txBody>
      </p:sp>
      <p:sp>
        <p:nvSpPr>
          <p:cNvPr id="35" name="Background"/>
          <p:cNvSpPr/>
          <p:nvPr/>
        </p:nvSpPr>
        <p:spPr>
          <a:xfrm>
            <a:off x="6773418" y="1754632"/>
            <a:ext cx="1913382" cy="782930"/>
          </a:xfrm>
          <a:prstGeom prst="rect">
            <a:avLst/>
          </a:prstGeom>
          <a:solidFill>
            <a:srgbClr val="F0F4F8"/>
          </a:solidFill>
        </p:spPr>
      </p:sp>
      <p:sp>
        <p:nvSpPr>
          <p:cNvPr id="36" name="Text Block"/>
          <p:cNvSpPr txBox="1"/>
          <p:nvPr/>
        </p:nvSpPr>
        <p:spPr>
          <a:xfrm>
            <a:off x="6773418" y="1754632"/>
            <a:ext cx="1913382" cy="782930"/>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Bundled with M365; CrowdStrike wins on detection efficacy, cross-platform support, and threat intelligence depth</a:t>
            </a:r>
            <a:endParaRPr lang="en-US" sz="900"/>
          </a:p>
        </p:txBody>
      </p:sp>
      <p:sp>
        <p:nvSpPr>
          <p:cNvPr id="37" name="Background"/>
          <p:cNvSpPr/>
          <p:nvPr/>
        </p:nvSpPr>
        <p:spPr>
          <a:xfrm>
            <a:off x="4640580" y="2629002"/>
            <a:ext cx="637794" cy="782930"/>
          </a:xfrm>
          <a:prstGeom prst="rect">
            <a:avLst/>
          </a:prstGeom>
          <a:solidFill>
            <a:srgbClr val="F0F4F8"/>
          </a:solidFill>
        </p:spPr>
      </p:sp>
      <p:pic>
        <p:nvPicPr>
          <p:cNvPr id="38" name="Image"/>
          <p:cNvPicPr>
            <a:picLocks noChangeAspect="1"/>
          </p:cNvPicPr>
          <p:nvPr/>
        </p:nvPicPr>
        <p:blipFill>
          <a:blip r:embed="rId3"/>
          <a:stretch>
            <a:fillRect/>
          </a:stretch>
        </p:blipFill>
        <p:spPr>
          <a:xfrm>
            <a:off x="4640580" y="2966321"/>
            <a:ext cx="637794" cy="108292"/>
          </a:xfrm>
          <a:prstGeom prst="rect">
            <a:avLst/>
          </a:prstGeom>
        </p:spPr>
      </p:pic>
      <p:sp>
        <p:nvSpPr>
          <p:cNvPr id="39" name="Background"/>
          <p:cNvSpPr/>
          <p:nvPr/>
        </p:nvSpPr>
        <p:spPr>
          <a:xfrm>
            <a:off x="5388102" y="2629002"/>
            <a:ext cx="1275588" cy="782930"/>
          </a:xfrm>
          <a:prstGeom prst="rect">
            <a:avLst/>
          </a:prstGeom>
          <a:solidFill>
            <a:srgbClr val="F0F4F8"/>
          </a:solidFill>
        </p:spPr>
      </p:sp>
      <p:sp>
        <p:nvSpPr>
          <p:cNvPr id="40" name="Text Block"/>
          <p:cNvSpPr txBox="1"/>
          <p:nvPr/>
        </p:nvSpPr>
        <p:spPr>
          <a:xfrm>
            <a:off x="5388102" y="2629002"/>
            <a:ext cx="1275588" cy="782930"/>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SentinelOne</a:t>
            </a:r>
            <a:endParaRPr lang="en-US" sz="900"/>
          </a:p>
        </p:txBody>
      </p:sp>
      <p:sp>
        <p:nvSpPr>
          <p:cNvPr id="41" name="Background"/>
          <p:cNvSpPr/>
          <p:nvPr/>
        </p:nvSpPr>
        <p:spPr>
          <a:xfrm>
            <a:off x="6773418" y="2629002"/>
            <a:ext cx="1913382" cy="782930"/>
          </a:xfrm>
          <a:prstGeom prst="rect">
            <a:avLst/>
          </a:prstGeom>
          <a:solidFill>
            <a:srgbClr val="F0F4F8"/>
          </a:solidFill>
        </p:spPr>
      </p:sp>
      <p:sp>
        <p:nvSpPr>
          <p:cNvPr id="42" name="Text Block"/>
          <p:cNvSpPr txBox="1"/>
          <p:nvPr/>
        </p:nvSpPr>
        <p:spPr>
          <a:xfrm>
            <a:off x="6773418" y="2629002"/>
            <a:ext cx="1913382" cy="782930"/>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Closest pure-play EDR rival; CrowdStrike leads on ARR scale ($4.2B vs ~$800M), module breadth, and MDR services</a:t>
            </a:r>
            <a:endParaRPr lang="en-US" sz="900"/>
          </a:p>
        </p:txBody>
      </p:sp>
      <p:sp>
        <p:nvSpPr>
          <p:cNvPr id="43" name="Background"/>
          <p:cNvSpPr/>
          <p:nvPr/>
        </p:nvSpPr>
        <p:spPr>
          <a:xfrm>
            <a:off x="4640580" y="3503372"/>
            <a:ext cx="637794" cy="782930"/>
          </a:xfrm>
          <a:prstGeom prst="rect">
            <a:avLst/>
          </a:prstGeom>
          <a:solidFill>
            <a:srgbClr val="F0F4F8"/>
          </a:solidFill>
        </p:spPr>
      </p:sp>
      <p:pic>
        <p:nvPicPr>
          <p:cNvPr id="44" name="Image"/>
          <p:cNvPicPr>
            <a:picLocks noChangeAspect="1"/>
          </p:cNvPicPr>
          <p:nvPr/>
        </p:nvPicPr>
        <p:blipFill>
          <a:blip r:embed="rId4"/>
          <a:stretch>
            <a:fillRect/>
          </a:stretch>
        </p:blipFill>
        <p:spPr>
          <a:xfrm>
            <a:off x="4640580" y="3778573"/>
            <a:ext cx="637794" cy="232529"/>
          </a:xfrm>
          <a:prstGeom prst="rect">
            <a:avLst/>
          </a:prstGeom>
        </p:spPr>
      </p:pic>
      <p:sp>
        <p:nvSpPr>
          <p:cNvPr id="45" name="Background"/>
          <p:cNvSpPr/>
          <p:nvPr/>
        </p:nvSpPr>
        <p:spPr>
          <a:xfrm>
            <a:off x="5388102" y="3503372"/>
            <a:ext cx="1275588" cy="782930"/>
          </a:xfrm>
          <a:prstGeom prst="rect">
            <a:avLst/>
          </a:prstGeom>
          <a:solidFill>
            <a:srgbClr val="F0F4F8"/>
          </a:solidFill>
        </p:spPr>
      </p:sp>
      <p:sp>
        <p:nvSpPr>
          <p:cNvPr id="46" name="Text Block"/>
          <p:cNvSpPr txBox="1"/>
          <p:nvPr/>
        </p:nvSpPr>
        <p:spPr>
          <a:xfrm>
            <a:off x="5388102" y="3503372"/>
            <a:ext cx="1275588" cy="782930"/>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Palo Alto Networks</a:t>
            </a:r>
            <a:endParaRPr lang="en-US" sz="900"/>
          </a:p>
        </p:txBody>
      </p:sp>
      <p:sp>
        <p:nvSpPr>
          <p:cNvPr id="47" name="Background"/>
          <p:cNvSpPr/>
          <p:nvPr/>
        </p:nvSpPr>
        <p:spPr>
          <a:xfrm>
            <a:off x="6773418" y="3503372"/>
            <a:ext cx="1913382" cy="782930"/>
          </a:xfrm>
          <a:prstGeom prst="rect">
            <a:avLst/>
          </a:prstGeom>
          <a:solidFill>
            <a:srgbClr val="F0F4F8"/>
          </a:solidFill>
        </p:spPr>
      </p:sp>
      <p:sp>
        <p:nvSpPr>
          <p:cNvPr id="48" name="Text Block"/>
          <p:cNvSpPr txBox="1"/>
          <p:nvPr/>
        </p:nvSpPr>
        <p:spPr>
          <a:xfrm>
            <a:off x="6773418" y="3503372"/>
            <a:ext cx="1913382" cy="782930"/>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Broader platform including network; CrowdStrike leads on endpoint and AI-native architecture; competing on CNAPP</a:t>
            </a:r>
            <a:endParaRPr lang="en-US" sz="900"/>
          </a:p>
        </p:txBody>
      </p:sp>
      <p:sp>
        <p:nvSpPr>
          <p:cNvPr id="49" name="Background"/>
          <p:cNvSpPr/>
          <p:nvPr/>
        </p:nvSpPr>
        <p:spPr>
          <a:xfrm>
            <a:off x="4640580" y="4377742"/>
            <a:ext cx="637794" cy="782930"/>
          </a:xfrm>
          <a:prstGeom prst="rect">
            <a:avLst/>
          </a:prstGeom>
          <a:solidFill>
            <a:srgbClr val="F0F4F8"/>
          </a:solidFill>
        </p:spPr>
      </p:sp>
      <p:pic>
        <p:nvPicPr>
          <p:cNvPr id="50" name="Image"/>
          <p:cNvPicPr>
            <a:picLocks noChangeAspect="1"/>
          </p:cNvPicPr>
          <p:nvPr/>
        </p:nvPicPr>
        <p:blipFill>
          <a:blip r:embed="rId5"/>
          <a:stretch>
            <a:fillRect/>
          </a:stretch>
        </p:blipFill>
        <p:spPr>
          <a:xfrm>
            <a:off x="4640580" y="4659852"/>
            <a:ext cx="637794" cy="218710"/>
          </a:xfrm>
          <a:prstGeom prst="rect">
            <a:avLst/>
          </a:prstGeom>
        </p:spPr>
      </p:pic>
      <p:sp>
        <p:nvSpPr>
          <p:cNvPr id="51" name="Background"/>
          <p:cNvSpPr/>
          <p:nvPr/>
        </p:nvSpPr>
        <p:spPr>
          <a:xfrm>
            <a:off x="5388102" y="4377742"/>
            <a:ext cx="1275588" cy="782930"/>
          </a:xfrm>
          <a:prstGeom prst="rect">
            <a:avLst/>
          </a:prstGeom>
          <a:solidFill>
            <a:srgbClr val="F0F4F8"/>
          </a:solidFill>
        </p:spPr>
      </p:sp>
      <p:sp>
        <p:nvSpPr>
          <p:cNvPr id="52" name="Text Block"/>
          <p:cNvSpPr txBox="1"/>
          <p:nvPr/>
        </p:nvSpPr>
        <p:spPr>
          <a:xfrm>
            <a:off x="5388102" y="4377742"/>
            <a:ext cx="1275588" cy="782930"/>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Elastic Security</a:t>
            </a:r>
            <a:endParaRPr lang="en-US" sz="900"/>
          </a:p>
        </p:txBody>
      </p:sp>
      <p:sp>
        <p:nvSpPr>
          <p:cNvPr id="53" name="Background"/>
          <p:cNvSpPr/>
          <p:nvPr/>
        </p:nvSpPr>
        <p:spPr>
          <a:xfrm>
            <a:off x="6773418" y="4377742"/>
            <a:ext cx="1913382" cy="782930"/>
          </a:xfrm>
          <a:prstGeom prst="rect">
            <a:avLst/>
          </a:prstGeom>
          <a:solidFill>
            <a:srgbClr val="F0F4F8"/>
          </a:solidFill>
        </p:spPr>
      </p:sp>
      <p:sp>
        <p:nvSpPr>
          <p:cNvPr id="54" name="Text Block"/>
          <p:cNvSpPr txBox="1"/>
          <p:nvPr/>
        </p:nvSpPr>
        <p:spPr>
          <a:xfrm>
            <a:off x="6773418" y="4377742"/>
            <a:ext cx="1913382" cy="782930"/>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Open-source SIEM competitor; CrowdStrike leads on managed detection, threat intel, and single-agent deployment</a:t>
            </a:r>
            <a:endParaRPr lang="en-US" sz="900"/>
          </a:p>
        </p:txBody>
      </p:sp>
      <p:sp>
        <p:nvSpPr>
          <p:cNvPr id="55" name="Background"/>
          <p:cNvSpPr/>
          <p:nvPr/>
        </p:nvSpPr>
        <p:spPr>
          <a:xfrm>
            <a:off x="4640580" y="5252112"/>
            <a:ext cx="637794" cy="782930"/>
          </a:xfrm>
          <a:prstGeom prst="rect">
            <a:avLst/>
          </a:prstGeom>
          <a:solidFill>
            <a:srgbClr val="F0F4F8"/>
          </a:solidFill>
        </p:spPr>
      </p:sp>
      <p:pic>
        <p:nvPicPr>
          <p:cNvPr id="56" name="Image"/>
          <p:cNvPicPr>
            <a:picLocks noChangeAspect="1"/>
          </p:cNvPicPr>
          <p:nvPr/>
        </p:nvPicPr>
        <p:blipFill>
          <a:blip r:embed="rId6"/>
          <a:stretch>
            <a:fillRect/>
          </a:stretch>
        </p:blipFill>
        <p:spPr>
          <a:xfrm>
            <a:off x="4640580" y="5563604"/>
            <a:ext cx="637794" cy="159947"/>
          </a:xfrm>
          <a:prstGeom prst="rect">
            <a:avLst/>
          </a:prstGeom>
        </p:spPr>
      </p:pic>
      <p:sp>
        <p:nvSpPr>
          <p:cNvPr id="57" name="Background"/>
          <p:cNvSpPr/>
          <p:nvPr/>
        </p:nvSpPr>
        <p:spPr>
          <a:xfrm>
            <a:off x="5388102" y="5252112"/>
            <a:ext cx="1275588" cy="782930"/>
          </a:xfrm>
          <a:prstGeom prst="rect">
            <a:avLst/>
          </a:prstGeom>
          <a:solidFill>
            <a:srgbClr val="F0F4F8"/>
          </a:solidFill>
        </p:spPr>
      </p:sp>
      <p:sp>
        <p:nvSpPr>
          <p:cNvPr id="58" name="Text Block"/>
          <p:cNvSpPr txBox="1"/>
          <p:nvPr/>
        </p:nvSpPr>
        <p:spPr>
          <a:xfrm>
            <a:off x="5388102" y="5252112"/>
            <a:ext cx="1275588" cy="782930"/>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Trellix (McAfee/FireEye)</a:t>
            </a:r>
            <a:endParaRPr lang="en-US" sz="900"/>
          </a:p>
        </p:txBody>
      </p:sp>
      <p:sp>
        <p:nvSpPr>
          <p:cNvPr id="59" name="Background"/>
          <p:cNvSpPr/>
          <p:nvPr/>
        </p:nvSpPr>
        <p:spPr>
          <a:xfrm>
            <a:off x="6773418" y="5252112"/>
            <a:ext cx="1913382" cy="782930"/>
          </a:xfrm>
          <a:prstGeom prst="rect">
            <a:avLst/>
          </a:prstGeom>
          <a:solidFill>
            <a:srgbClr val="F0F4F8"/>
          </a:solidFill>
        </p:spPr>
      </p:sp>
      <p:sp>
        <p:nvSpPr>
          <p:cNvPr id="60" name="Text Block"/>
          <p:cNvSpPr txBox="1"/>
          <p:nvPr/>
        </p:nvSpPr>
        <p:spPr>
          <a:xfrm>
            <a:off x="6773418" y="5252112"/>
            <a:ext cx="1913382" cy="782930"/>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Legacy AV incumbent; CrowdStrike systematically displacing at enterprise with faster detection and lower TCO</a:t>
            </a:r>
            <a:endParaRPr lang="en-US" sz="900"/>
          </a:p>
        </p:txBody>
      </p:sp>
      <p:sp>
        <p:nvSpPr>
          <p:cNvPr id="61"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17</a:t>
            </a:r>
            <a:endParaRPr lang="en-US" sz="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Public Company Profile</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CrowdStrike — Falcon Platform Deep-Dive (4/4)</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 CrowdStrike IR, product documentation, customer case studies.</a:t>
            </a:r>
            <a:endParaRPr lang="en-US" sz="800"/>
          </a:p>
        </p:txBody>
      </p:sp>
      <p:sp>
        <p:nvSpPr>
          <p:cNvPr id="5" name="Header Bar"/>
          <p:cNvSpPr txBox="1"/>
          <p:nvPr/>
        </p:nvSpPr>
        <p:spPr>
          <a:xfrm>
            <a:off x="45720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How the Falcon Platform Works</a:t>
            </a:r>
            <a:endParaRPr lang="en-US" sz="1200"/>
          </a:p>
        </p:txBody>
      </p:sp>
      <p:pic>
        <p:nvPicPr>
          <p:cNvPr id="6" name="Image"/>
          <p:cNvPicPr>
            <a:picLocks noChangeAspect="1"/>
          </p:cNvPicPr>
          <p:nvPr/>
        </p:nvPicPr>
        <p:blipFill>
          <a:blip r:embed="rId2"/>
          <a:srcRect l="0" t="25147" r="0" b="25147"/>
          <a:stretch>
            <a:fillRect/>
          </a:stretch>
        </p:blipFill>
        <p:spPr>
          <a:xfrm>
            <a:off x="457200" y="1754632"/>
            <a:ext cx="4046220" cy="1508421"/>
          </a:xfrm>
          <a:prstGeom prst="rect">
            <a:avLst/>
          </a:prstGeom>
        </p:spPr>
      </p:pic>
      <p:sp>
        <p:nvSpPr>
          <p:cNvPr id="7" name="Header Bar"/>
          <p:cNvSpPr txBox="1"/>
          <p:nvPr/>
        </p:nvSpPr>
        <p:spPr>
          <a:xfrm>
            <a:off x="457200" y="3372781"/>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Single Agent, Unlimited Modules</a:t>
            </a:r>
            <a:endParaRPr lang="en-US" sz="1200"/>
          </a:p>
        </p:txBody>
      </p:sp>
      <p:sp>
        <p:nvSpPr>
          <p:cNvPr id="8" name="Background"/>
          <p:cNvSpPr/>
          <p:nvPr/>
        </p:nvSpPr>
        <p:spPr>
          <a:xfrm>
            <a:off x="457200" y="3765973"/>
            <a:ext cx="984123" cy="498687"/>
          </a:xfrm>
          <a:prstGeom prst="rect">
            <a:avLst/>
          </a:prstGeom>
          <a:solidFill>
            <a:srgbClr val="4472C4"/>
          </a:solidFill>
        </p:spPr>
      </p:sp>
      <p:sp>
        <p:nvSpPr>
          <p:cNvPr id="9" name="Text Block"/>
          <p:cNvSpPr txBox="1"/>
          <p:nvPr/>
        </p:nvSpPr>
        <p:spPr>
          <a:xfrm>
            <a:off x="457200" y="3765973"/>
            <a:ext cx="984123" cy="49868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One Sensor</a:t>
            </a:r>
            <a:endParaRPr lang="en-US" sz="900"/>
          </a:p>
        </p:txBody>
      </p:sp>
      <p:sp>
        <p:nvSpPr>
          <p:cNvPr id="10" name="Background"/>
          <p:cNvSpPr/>
          <p:nvPr/>
        </p:nvSpPr>
        <p:spPr>
          <a:xfrm>
            <a:off x="1551051" y="3765973"/>
            <a:ext cx="2952369" cy="498687"/>
          </a:xfrm>
          <a:prstGeom prst="rect">
            <a:avLst/>
          </a:prstGeom>
          <a:solidFill>
            <a:srgbClr val="F0F4F8"/>
          </a:solidFill>
        </p:spPr>
      </p:sp>
      <p:sp>
        <p:nvSpPr>
          <p:cNvPr id="11" name="Text Block"/>
          <p:cNvSpPr txBox="1"/>
          <p:nvPr/>
        </p:nvSpPr>
        <p:spPr>
          <a:xfrm>
            <a:off x="1551051" y="3765973"/>
            <a:ext cx="2952369" cy="49868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Lightweight Falcon sensor (~30MB) deployed once — activates any module cloud-side with no re-install or reboot</a:t>
            </a:r>
            <a:endParaRPr lang="en-US" sz="900"/>
          </a:p>
        </p:txBody>
      </p:sp>
      <p:sp>
        <p:nvSpPr>
          <p:cNvPr id="12" name="Background"/>
          <p:cNvSpPr/>
          <p:nvPr/>
        </p:nvSpPr>
        <p:spPr>
          <a:xfrm>
            <a:off x="457200" y="4356100"/>
            <a:ext cx="984123" cy="498687"/>
          </a:xfrm>
          <a:prstGeom prst="rect">
            <a:avLst/>
          </a:prstGeom>
          <a:solidFill>
            <a:srgbClr val="4472C4"/>
          </a:solidFill>
        </p:spPr>
      </p:sp>
      <p:sp>
        <p:nvSpPr>
          <p:cNvPr id="13" name="Text Block"/>
          <p:cNvSpPr txBox="1"/>
          <p:nvPr/>
        </p:nvSpPr>
        <p:spPr>
          <a:xfrm>
            <a:off x="457200" y="4356100"/>
            <a:ext cx="984123" cy="49868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Threat Graph</a:t>
            </a:r>
            <a:endParaRPr lang="en-US" sz="900"/>
          </a:p>
        </p:txBody>
      </p:sp>
      <p:sp>
        <p:nvSpPr>
          <p:cNvPr id="14" name="Background"/>
          <p:cNvSpPr/>
          <p:nvPr/>
        </p:nvSpPr>
        <p:spPr>
          <a:xfrm>
            <a:off x="1551051" y="4356100"/>
            <a:ext cx="2952369" cy="498687"/>
          </a:xfrm>
          <a:prstGeom prst="rect">
            <a:avLst/>
          </a:prstGeom>
          <a:solidFill>
            <a:srgbClr val="F0F4F8"/>
          </a:solidFill>
        </p:spPr>
      </p:sp>
      <p:sp>
        <p:nvSpPr>
          <p:cNvPr id="15" name="Text Block"/>
          <p:cNvSpPr txBox="1"/>
          <p:nvPr/>
        </p:nvSpPr>
        <p:spPr>
          <a:xfrm>
            <a:off x="1551051" y="4356100"/>
            <a:ext cx="2952369" cy="49868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Proprietary graph database correlates 5T+ events/week across all customers — network effect improves detection for everyone</a:t>
            </a:r>
            <a:endParaRPr lang="en-US" sz="900"/>
          </a:p>
        </p:txBody>
      </p:sp>
      <p:sp>
        <p:nvSpPr>
          <p:cNvPr id="16" name="Background"/>
          <p:cNvSpPr/>
          <p:nvPr/>
        </p:nvSpPr>
        <p:spPr>
          <a:xfrm>
            <a:off x="457200" y="4946227"/>
            <a:ext cx="984123" cy="498687"/>
          </a:xfrm>
          <a:prstGeom prst="rect">
            <a:avLst/>
          </a:prstGeom>
          <a:solidFill>
            <a:srgbClr val="4472C4"/>
          </a:solidFill>
        </p:spPr>
      </p:sp>
      <p:sp>
        <p:nvSpPr>
          <p:cNvPr id="17" name="Text Block"/>
          <p:cNvSpPr txBox="1"/>
          <p:nvPr/>
        </p:nvSpPr>
        <p:spPr>
          <a:xfrm>
            <a:off x="457200" y="4946227"/>
            <a:ext cx="984123" cy="49868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AI / ML Engine</a:t>
            </a:r>
            <a:endParaRPr lang="en-US" sz="900"/>
          </a:p>
        </p:txBody>
      </p:sp>
      <p:sp>
        <p:nvSpPr>
          <p:cNvPr id="18" name="Background"/>
          <p:cNvSpPr/>
          <p:nvPr/>
        </p:nvSpPr>
        <p:spPr>
          <a:xfrm>
            <a:off x="1551051" y="4946227"/>
            <a:ext cx="2952369" cy="498687"/>
          </a:xfrm>
          <a:prstGeom prst="rect">
            <a:avLst/>
          </a:prstGeom>
          <a:solidFill>
            <a:srgbClr val="F0F4F8"/>
          </a:solidFill>
        </p:spPr>
      </p:sp>
      <p:sp>
        <p:nvSpPr>
          <p:cNvPr id="19" name="Text Block"/>
          <p:cNvSpPr txBox="1"/>
          <p:nvPr/>
        </p:nvSpPr>
        <p:spPr>
          <a:xfrm>
            <a:off x="1551051" y="4946227"/>
            <a:ext cx="2952369" cy="49868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Behavioral AI detects unknown threats in real time; trained on decade of adversary data from Falcon Intelligence</a:t>
            </a:r>
            <a:endParaRPr lang="en-US" sz="900"/>
          </a:p>
        </p:txBody>
      </p:sp>
      <p:sp>
        <p:nvSpPr>
          <p:cNvPr id="20" name="Background"/>
          <p:cNvSpPr/>
          <p:nvPr/>
        </p:nvSpPr>
        <p:spPr>
          <a:xfrm>
            <a:off x="457200" y="5536354"/>
            <a:ext cx="984123" cy="498687"/>
          </a:xfrm>
          <a:prstGeom prst="rect">
            <a:avLst/>
          </a:prstGeom>
          <a:solidFill>
            <a:srgbClr val="4472C4"/>
          </a:solidFill>
        </p:spPr>
      </p:sp>
      <p:sp>
        <p:nvSpPr>
          <p:cNvPr id="21" name="Text Block"/>
          <p:cNvSpPr txBox="1"/>
          <p:nvPr/>
        </p:nvSpPr>
        <p:spPr>
          <a:xfrm>
            <a:off x="457200" y="5536354"/>
            <a:ext cx="984123" cy="49868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Charlotte AI</a:t>
            </a:r>
            <a:endParaRPr lang="en-US" sz="900"/>
          </a:p>
        </p:txBody>
      </p:sp>
      <p:sp>
        <p:nvSpPr>
          <p:cNvPr id="22" name="Background"/>
          <p:cNvSpPr/>
          <p:nvPr/>
        </p:nvSpPr>
        <p:spPr>
          <a:xfrm>
            <a:off x="1551051" y="5536354"/>
            <a:ext cx="2952369" cy="498687"/>
          </a:xfrm>
          <a:prstGeom prst="rect">
            <a:avLst/>
          </a:prstGeom>
          <a:solidFill>
            <a:srgbClr val="F0F4F8"/>
          </a:solidFill>
        </p:spPr>
      </p:sp>
      <p:sp>
        <p:nvSpPr>
          <p:cNvPr id="23" name="Text Block"/>
          <p:cNvSpPr txBox="1"/>
          <p:nvPr/>
        </p:nvSpPr>
        <p:spPr>
          <a:xfrm>
            <a:off x="1551051" y="5536354"/>
            <a:ext cx="2952369" cy="49868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GenAI analyst layer — NL threat hunting, guided investigations, automated case summaries; 40%+ analyst time saved</a:t>
            </a:r>
            <a:endParaRPr lang="en-US" sz="900"/>
          </a:p>
        </p:txBody>
      </p:sp>
      <p:sp>
        <p:nvSpPr>
          <p:cNvPr id="24" name="Header Bar"/>
          <p:cNvSpPr txBox="1"/>
          <p:nvPr/>
        </p:nvSpPr>
        <p:spPr>
          <a:xfrm>
            <a:off x="464058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Core Product Modules</a:t>
            </a:r>
            <a:endParaRPr lang="en-US" sz="1200"/>
          </a:p>
        </p:txBody>
      </p:sp>
      <p:sp>
        <p:nvSpPr>
          <p:cNvPr id="25" name="Bullet List"/>
          <p:cNvSpPr txBox="1"/>
          <p:nvPr/>
        </p:nvSpPr>
        <p:spPr>
          <a:xfrm>
            <a:off x="4640580" y="1754632"/>
            <a:ext cx="4046220" cy="1888744"/>
          </a:xfrm>
          <a:prstGeom prst="rect">
            <a:avLst/>
          </a:prstGeom>
          <a:noFill/>
        </p:spPr>
        <p:txBody>
          <a:bodyPr wrap="square" lIns="91440" tIns="45720" rIns="91440" bIns="45720" anchor="t"/>
          <a:lstStyle/>
          <a:p>
            <a:pPr indent="-342900" marL="342900">
              <a:lnSpc>
                <a:spcPct val="90000"/>
              </a:lnSpc>
              <a:buChar char="•"/>
            </a:pPr>
            <a:r>
              <a:rPr lang="en-US" sz="900" dirty="0">
                <a:solidFill>
                  <a:srgbClr val="333333"/>
                </a:solidFill>
                <a:latin typeface="Calibri"/>
                <a:cs typeface="Calibri"/>
              </a:rPr>
              <a:t>Falcon Prevent (NGAV) — AI/ML malware prevention; replaces legacy AV with no signature updates required</a:t>
            </a:r>
            <a:endParaRPr lang="en-US" sz="900"/>
          </a:p>
          <a:p>
            <a:pPr indent="-342900" marL="342900">
              <a:lnSpc>
                <a:spcPct val="90000"/>
              </a:lnSpc>
              <a:buChar char="•"/>
            </a:pPr>
            <a:r>
              <a:rPr lang="en-US" sz="900" dirty="0">
                <a:solidFill>
                  <a:srgbClr val="333333"/>
                </a:solidFill>
                <a:latin typeface="Calibri"/>
                <a:cs typeface="Calibri"/>
              </a:rPr>
              <a:t>Falcon Insight XDR — EDR + cross-domain detection; unified visibility across endpoint, cloud, identity, and network</a:t>
            </a:r>
            <a:endParaRPr lang="en-US" sz="900"/>
          </a:p>
          <a:p>
            <a:pPr indent="-342900" marL="342900">
              <a:lnSpc>
                <a:spcPct val="90000"/>
              </a:lnSpc>
              <a:buChar char="•"/>
            </a:pPr>
            <a:r>
              <a:rPr lang="en-US" sz="900" dirty="0">
                <a:solidFill>
                  <a:srgbClr val="333333"/>
                </a:solidFill>
                <a:latin typeface="Calibri"/>
                <a:cs typeface="Calibri"/>
              </a:rPr>
              <a:t>Falcon Cloud Security — CNAPP (CSPM + CIEM + CWPP); agentless and agent-based multi-cloud protection</a:t>
            </a:r>
            <a:endParaRPr lang="en-US" sz="900"/>
          </a:p>
          <a:p>
            <a:pPr indent="-342900" marL="342900">
              <a:lnSpc>
                <a:spcPct val="90000"/>
              </a:lnSpc>
              <a:buChar char="•"/>
            </a:pPr>
            <a:r>
              <a:rPr lang="en-US" sz="900" dirty="0">
                <a:solidFill>
                  <a:srgbClr val="333333"/>
                </a:solidFill>
                <a:latin typeface="Calibri"/>
                <a:cs typeface="Calibri"/>
              </a:rPr>
              <a:t>Falcon Identity Protection — real-time AD/Entra ID monitoring; stops credential theft and lateral movement</a:t>
            </a:r>
            <a:endParaRPr lang="en-US" sz="900"/>
          </a:p>
          <a:p>
            <a:pPr indent="-342900" marL="342900">
              <a:lnSpc>
                <a:spcPct val="90000"/>
              </a:lnSpc>
              <a:buChar char="•"/>
            </a:pPr>
            <a:r>
              <a:rPr lang="en-US" sz="900" dirty="0">
                <a:solidFill>
                  <a:srgbClr val="333333"/>
                </a:solidFill>
                <a:latin typeface="Calibri"/>
                <a:cs typeface="Calibri"/>
              </a:rPr>
              <a:t>Falcon Intelligence — adversary intelligence; 200+ tracked nation-state and eCrime groups; IOC enrichment</a:t>
            </a:r>
            <a:endParaRPr lang="en-US" sz="900"/>
          </a:p>
          <a:p>
            <a:pPr indent="-342900" marL="342900">
              <a:lnSpc>
                <a:spcPct val="90000"/>
              </a:lnSpc>
              <a:buChar char="•"/>
            </a:pPr>
            <a:r>
              <a:rPr lang="en-US" sz="900" dirty="0">
                <a:solidFill>
                  <a:srgbClr val="333333"/>
                </a:solidFill>
                <a:latin typeface="Calibri"/>
                <a:cs typeface="Calibri"/>
              </a:rPr>
              <a:t>Falcon Complete MDR — fully managed 24/7 SOC; CrowdStrike analysts hunt, contain, and remediate on your behalf</a:t>
            </a:r>
            <a:endParaRPr lang="en-US" sz="900"/>
          </a:p>
          <a:p>
            <a:pPr indent="-342900" marL="342900">
              <a:lnSpc>
                <a:spcPct val="90000"/>
              </a:lnSpc>
              <a:buChar char="•"/>
            </a:pPr>
            <a:r>
              <a:rPr lang="en-US" sz="900" dirty="0">
                <a:solidFill>
                  <a:srgbClr val="333333"/>
                </a:solidFill>
                <a:latin typeface="Calibri"/>
                <a:cs typeface="Calibri"/>
              </a:rPr>
              <a:t>Falcon Fusion SOAR — no-code workflow automation; integrates with 300+ third-party tools</a:t>
            </a:r>
            <a:endParaRPr lang="en-US" sz="900"/>
          </a:p>
        </p:txBody>
      </p:sp>
      <p:sp>
        <p:nvSpPr>
          <p:cNvPr id="26" name="Header Bar"/>
          <p:cNvSpPr txBox="1"/>
          <p:nvPr/>
        </p:nvSpPr>
        <p:spPr>
          <a:xfrm>
            <a:off x="4640580" y="3753104"/>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Customer Proof Points</a:t>
            </a:r>
            <a:endParaRPr lang="en-US" sz="1200"/>
          </a:p>
        </p:txBody>
      </p:sp>
      <p:sp>
        <p:nvSpPr>
          <p:cNvPr id="27" name="Background"/>
          <p:cNvSpPr/>
          <p:nvPr/>
        </p:nvSpPr>
        <p:spPr>
          <a:xfrm>
            <a:off x="4640580" y="4146296"/>
            <a:ext cx="984123" cy="403606"/>
          </a:xfrm>
          <a:prstGeom prst="rect">
            <a:avLst/>
          </a:prstGeom>
          <a:solidFill>
            <a:srgbClr val="4472C4"/>
          </a:solidFill>
        </p:spPr>
      </p:sp>
      <p:sp>
        <p:nvSpPr>
          <p:cNvPr id="28" name="Text Block"/>
          <p:cNvSpPr txBox="1"/>
          <p:nvPr/>
        </p:nvSpPr>
        <p:spPr>
          <a:xfrm>
            <a:off x="4640580" y="4146296"/>
            <a:ext cx="984123" cy="403606"/>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Goldman Sachs</a:t>
            </a:r>
            <a:endParaRPr lang="en-US" sz="900"/>
          </a:p>
        </p:txBody>
      </p:sp>
      <p:sp>
        <p:nvSpPr>
          <p:cNvPr id="29" name="Background"/>
          <p:cNvSpPr/>
          <p:nvPr/>
        </p:nvSpPr>
        <p:spPr>
          <a:xfrm>
            <a:off x="5734431" y="4146296"/>
            <a:ext cx="2952369" cy="403606"/>
          </a:xfrm>
          <a:prstGeom prst="rect">
            <a:avLst/>
          </a:prstGeom>
          <a:solidFill>
            <a:srgbClr val="F0F4F8"/>
          </a:solidFill>
        </p:spPr>
      </p:sp>
      <p:sp>
        <p:nvSpPr>
          <p:cNvPr id="30" name="Text Block"/>
          <p:cNvSpPr txBox="1"/>
          <p:nvPr/>
        </p:nvSpPr>
        <p:spPr>
          <a:xfrm>
            <a:off x="5734431" y="4146296"/>
            <a:ext cx="2952369" cy="403606"/>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Replaced legacy AV across 40,000+ endpoints; threat detection time reduced from hours to seconds</a:t>
            </a:r>
            <a:endParaRPr lang="en-US" sz="900"/>
          </a:p>
        </p:txBody>
      </p:sp>
      <p:sp>
        <p:nvSpPr>
          <p:cNvPr id="31" name="Background"/>
          <p:cNvSpPr/>
          <p:nvPr/>
        </p:nvSpPr>
        <p:spPr>
          <a:xfrm>
            <a:off x="4640580" y="4641342"/>
            <a:ext cx="984123" cy="403606"/>
          </a:xfrm>
          <a:prstGeom prst="rect">
            <a:avLst/>
          </a:prstGeom>
          <a:solidFill>
            <a:srgbClr val="4472C4"/>
          </a:solidFill>
        </p:spPr>
      </p:sp>
      <p:sp>
        <p:nvSpPr>
          <p:cNvPr id="32" name="Text Block"/>
          <p:cNvSpPr txBox="1"/>
          <p:nvPr/>
        </p:nvSpPr>
        <p:spPr>
          <a:xfrm>
            <a:off x="4640580" y="4641342"/>
            <a:ext cx="984123" cy="403606"/>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Hyatt Hotels</a:t>
            </a:r>
            <a:endParaRPr lang="en-US" sz="900"/>
          </a:p>
        </p:txBody>
      </p:sp>
      <p:sp>
        <p:nvSpPr>
          <p:cNvPr id="33" name="Background"/>
          <p:cNvSpPr/>
          <p:nvPr/>
        </p:nvSpPr>
        <p:spPr>
          <a:xfrm>
            <a:off x="5734431" y="4641342"/>
            <a:ext cx="2952369" cy="403606"/>
          </a:xfrm>
          <a:prstGeom prst="rect">
            <a:avLst/>
          </a:prstGeom>
          <a:solidFill>
            <a:srgbClr val="F0F4F8"/>
          </a:solidFill>
        </p:spPr>
      </p:sp>
      <p:sp>
        <p:nvSpPr>
          <p:cNvPr id="34" name="Text Block"/>
          <p:cNvSpPr txBox="1"/>
          <p:nvPr/>
        </p:nvSpPr>
        <p:spPr>
          <a:xfrm>
            <a:off x="5734431" y="4641342"/>
            <a:ext cx="2952369" cy="403606"/>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Consolidated 5 security tools into Falcon platform; 60% reduction in security operations overhead</a:t>
            </a:r>
            <a:endParaRPr lang="en-US" sz="900"/>
          </a:p>
        </p:txBody>
      </p:sp>
      <p:sp>
        <p:nvSpPr>
          <p:cNvPr id="35" name="Background"/>
          <p:cNvSpPr/>
          <p:nvPr/>
        </p:nvSpPr>
        <p:spPr>
          <a:xfrm>
            <a:off x="4640580" y="5136388"/>
            <a:ext cx="984123" cy="403606"/>
          </a:xfrm>
          <a:prstGeom prst="rect">
            <a:avLst/>
          </a:prstGeom>
          <a:solidFill>
            <a:srgbClr val="4472C4"/>
          </a:solidFill>
        </p:spPr>
      </p:sp>
      <p:sp>
        <p:nvSpPr>
          <p:cNvPr id="36" name="Text Block"/>
          <p:cNvSpPr txBox="1"/>
          <p:nvPr/>
        </p:nvSpPr>
        <p:spPr>
          <a:xfrm>
            <a:off x="4640580" y="5136388"/>
            <a:ext cx="984123" cy="403606"/>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KPMG</a:t>
            </a:r>
            <a:endParaRPr lang="en-US" sz="900"/>
          </a:p>
        </p:txBody>
      </p:sp>
      <p:sp>
        <p:nvSpPr>
          <p:cNvPr id="37" name="Background"/>
          <p:cNvSpPr/>
          <p:nvPr/>
        </p:nvSpPr>
        <p:spPr>
          <a:xfrm>
            <a:off x="5734431" y="5136388"/>
            <a:ext cx="2952369" cy="403606"/>
          </a:xfrm>
          <a:prstGeom prst="rect">
            <a:avLst/>
          </a:prstGeom>
          <a:solidFill>
            <a:srgbClr val="F0F4F8"/>
          </a:solidFill>
        </p:spPr>
      </p:sp>
      <p:sp>
        <p:nvSpPr>
          <p:cNvPr id="38" name="Text Block"/>
          <p:cNvSpPr txBox="1"/>
          <p:nvPr/>
        </p:nvSpPr>
        <p:spPr>
          <a:xfrm>
            <a:off x="5734431" y="5136388"/>
            <a:ext cx="2952369" cy="403606"/>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Deployed Falcon Complete MDR globally; zero breach incidents in 3 years post-deployment</a:t>
            </a:r>
            <a:endParaRPr lang="en-US" sz="900"/>
          </a:p>
        </p:txBody>
      </p:sp>
      <p:sp>
        <p:nvSpPr>
          <p:cNvPr id="39" name="Background"/>
          <p:cNvSpPr/>
          <p:nvPr/>
        </p:nvSpPr>
        <p:spPr>
          <a:xfrm>
            <a:off x="4640580" y="5631434"/>
            <a:ext cx="984123" cy="403606"/>
          </a:xfrm>
          <a:prstGeom prst="rect">
            <a:avLst/>
          </a:prstGeom>
          <a:solidFill>
            <a:srgbClr val="4472C4"/>
          </a:solidFill>
        </p:spPr>
      </p:sp>
      <p:sp>
        <p:nvSpPr>
          <p:cNvPr id="40" name="Text Block"/>
          <p:cNvSpPr txBox="1"/>
          <p:nvPr/>
        </p:nvSpPr>
        <p:spPr>
          <a:xfrm>
            <a:off x="4640580" y="5631434"/>
            <a:ext cx="984123" cy="403606"/>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AWS</a:t>
            </a:r>
            <a:endParaRPr lang="en-US" sz="900"/>
          </a:p>
        </p:txBody>
      </p:sp>
      <p:sp>
        <p:nvSpPr>
          <p:cNvPr id="41" name="Background"/>
          <p:cNvSpPr/>
          <p:nvPr/>
        </p:nvSpPr>
        <p:spPr>
          <a:xfrm>
            <a:off x="5734431" y="5631434"/>
            <a:ext cx="2952369" cy="403606"/>
          </a:xfrm>
          <a:prstGeom prst="rect">
            <a:avLst/>
          </a:prstGeom>
          <a:solidFill>
            <a:srgbClr val="F0F4F8"/>
          </a:solidFill>
        </p:spPr>
      </p:sp>
      <p:sp>
        <p:nvSpPr>
          <p:cNvPr id="42" name="Text Block"/>
          <p:cNvSpPr txBox="1"/>
          <p:nvPr/>
        </p:nvSpPr>
        <p:spPr>
          <a:xfrm>
            <a:off x="5734431" y="5631434"/>
            <a:ext cx="2952369" cy="403606"/>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Falcon Cloud Security protects AWS workloads natively; joint go-to-market via AWS Marketplace</a:t>
            </a:r>
            <a:endParaRPr lang="en-US" sz="900"/>
          </a:p>
        </p:txBody>
      </p:sp>
      <p:sp>
        <p:nvSpPr>
          <p:cNvPr id="43"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18</a:t>
            </a:r>
            <a:endParaRPr lang="en-US" sz="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Public Company Profile</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SentinelOne — Company Profile (1/4)</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 SentinelOne IR, SEC filings, proxy statement. Market data as of Feb 24, 2026.</a:t>
            </a:r>
            <a:endParaRPr lang="en-US" sz="800"/>
          </a:p>
        </p:txBody>
      </p:sp>
      <p:sp>
        <p:nvSpPr>
          <p:cNvPr id="5" name="Header Bar"/>
          <p:cNvSpPr txBox="1"/>
          <p:nvPr/>
        </p:nvSpPr>
        <p:spPr>
          <a:xfrm>
            <a:off x="45720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Company Overview</a:t>
            </a:r>
            <a:endParaRPr lang="en-US" sz="1200"/>
          </a:p>
        </p:txBody>
      </p:sp>
      <p:sp>
        <p:nvSpPr>
          <p:cNvPr id="6" name="Text Block"/>
          <p:cNvSpPr txBox="1"/>
          <p:nvPr/>
        </p:nvSpPr>
        <p:spPr>
          <a:xfrm>
            <a:off x="457200" y="1754632"/>
            <a:ext cx="2966085" cy="1128099"/>
          </a:xfrm>
          <a:prstGeom prst="rect">
            <a:avLst/>
          </a:prstGeom>
          <a:noFill/>
        </p:spPr>
        <p:txBody>
          <a:bodyPr wrap="square" lIns="91440" tIns="45720" rIns="91440" bIns="45720" anchor="t"/>
          <a:lstStyle/>
          <a:p>
            <a:pPr>
              <a:buNone/>
            </a:pPr>
            <a:r>
              <a:rPr lang="en-US" sz="900" dirty="0">
                <a:solidFill>
                  <a:srgbClr val="333333"/>
                </a:solidFill>
                <a:latin typeface="Calibri"/>
                <a:cs typeface="Calibri"/>
              </a:rPr>
              <a:t>SentinelOne (NYSE: S) is an AI-native cybersecurity platform founded in 2013 by Tomer Weingarten. The Singularity platform delivers autonomous endpoint, cloud, and identity protection powered by AI that detects and responds to threats at machine speed. SentinelOne serves 14,000+ customers including 350+ Global 2000 companies, with ~3,000 employees and $821M FY2025 revenue (+32% YoY).</a:t>
            </a:r>
            <a:endParaRPr lang="en-US" sz="900"/>
          </a:p>
        </p:txBody>
      </p:sp>
      <p:pic>
        <p:nvPicPr>
          <p:cNvPr id="7" name="Image"/>
          <p:cNvPicPr>
            <a:picLocks noChangeAspect="1"/>
          </p:cNvPicPr>
          <p:nvPr/>
        </p:nvPicPr>
        <p:blipFill>
          <a:blip r:embed="rId2"/>
          <a:stretch>
            <a:fillRect/>
          </a:stretch>
        </p:blipFill>
        <p:spPr>
          <a:xfrm>
            <a:off x="3514725" y="2036618"/>
            <a:ext cx="988695" cy="564128"/>
          </a:xfrm>
          <a:prstGeom prst="rect">
            <a:avLst/>
          </a:prstGeom>
        </p:spPr>
      </p:pic>
      <p:sp>
        <p:nvSpPr>
          <p:cNvPr id="8" name="Header Bar"/>
          <p:cNvSpPr txBox="1"/>
          <p:nvPr/>
        </p:nvSpPr>
        <p:spPr>
          <a:xfrm>
            <a:off x="457200" y="2992459"/>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Products &amp; Services</a:t>
            </a:r>
            <a:endParaRPr lang="en-US" sz="1200"/>
          </a:p>
        </p:txBody>
      </p:sp>
      <p:sp>
        <p:nvSpPr>
          <p:cNvPr id="9" name="Bullet List"/>
          <p:cNvSpPr txBox="1"/>
          <p:nvPr/>
        </p:nvSpPr>
        <p:spPr>
          <a:xfrm>
            <a:off x="457200" y="3385651"/>
            <a:ext cx="4046220" cy="2649389"/>
          </a:xfrm>
          <a:prstGeom prst="rect">
            <a:avLst/>
          </a:prstGeom>
          <a:noFill/>
        </p:spPr>
        <p:txBody>
          <a:bodyPr wrap="square" lIns="91440" tIns="45720" rIns="91440" bIns="45720" anchor="t"/>
          <a:lstStyle/>
          <a:p>
            <a:pPr indent="-342900" marL="342900">
              <a:lnSpc>
                <a:spcPct val="90000"/>
              </a:lnSpc>
              <a:buChar char="•"/>
            </a:pPr>
            <a:r>
              <a:rPr lang="en-US" sz="900" dirty="0">
                <a:solidFill>
                  <a:srgbClr val="333333"/>
                </a:solidFill>
                <a:latin typeface="Calibri"/>
                <a:cs typeface="Calibri"/>
              </a:rPr>
              <a:t>Singularity Endpoint — autonomous EPP+EDR; AI-powered prevention, detection, response, and remediation on a single agent</a:t>
            </a:r>
            <a:endParaRPr lang="en-US" sz="900"/>
          </a:p>
          <a:p>
            <a:pPr indent="-342900" marL="342900">
              <a:lnSpc>
                <a:spcPct val="90000"/>
              </a:lnSpc>
              <a:buChar char="•"/>
            </a:pPr>
            <a:r>
              <a:rPr lang="en-US" sz="900" dirty="0">
                <a:solidFill>
                  <a:srgbClr val="333333"/>
                </a:solidFill>
                <a:latin typeface="Calibri"/>
                <a:cs typeface="Calibri"/>
              </a:rPr>
              <a:t>Singularity Cloud — CNAPP; agentless cloud workload protection, CSPM, CIEM, and container/K8s security</a:t>
            </a:r>
            <a:endParaRPr lang="en-US" sz="900"/>
          </a:p>
          <a:p>
            <a:pPr indent="-342900" marL="342900">
              <a:lnSpc>
                <a:spcPct val="90000"/>
              </a:lnSpc>
              <a:buChar char="•"/>
            </a:pPr>
            <a:r>
              <a:rPr lang="en-US" sz="900" dirty="0">
                <a:solidFill>
                  <a:srgbClr val="333333"/>
                </a:solidFill>
                <a:latin typeface="Calibri"/>
                <a:cs typeface="Calibri"/>
              </a:rPr>
              <a:t>Singularity Identity — Active Directory and Entra ID protection; decoy-based deception and credential threat detection</a:t>
            </a:r>
            <a:endParaRPr lang="en-US" sz="900"/>
          </a:p>
          <a:p>
            <a:pPr indent="-342900" marL="342900">
              <a:lnSpc>
                <a:spcPct val="90000"/>
              </a:lnSpc>
              <a:buChar char="•"/>
            </a:pPr>
            <a:r>
              <a:rPr lang="en-US" sz="900" dirty="0">
                <a:solidFill>
                  <a:srgbClr val="333333"/>
                </a:solidFill>
                <a:latin typeface="Calibri"/>
                <a:cs typeface="Calibri"/>
              </a:rPr>
              <a:t>Singularity Data Lake — unified AI-powered data ingestion, search, and correlation across all security telemetry</a:t>
            </a:r>
            <a:endParaRPr lang="en-US" sz="900"/>
          </a:p>
          <a:p>
            <a:pPr indent="-342900" marL="342900">
              <a:lnSpc>
                <a:spcPct val="90000"/>
              </a:lnSpc>
              <a:buChar char="•"/>
            </a:pPr>
            <a:r>
              <a:rPr lang="en-US" sz="900" dirty="0">
                <a:solidFill>
                  <a:srgbClr val="333333"/>
                </a:solidFill>
                <a:latin typeface="Calibri"/>
                <a:cs typeface="Calibri"/>
              </a:rPr>
              <a:t>Purple AI — generative AI security analyst; NL threat hunting, automated investigations, guided remediation</a:t>
            </a:r>
            <a:endParaRPr lang="en-US" sz="900"/>
          </a:p>
          <a:p>
            <a:pPr indent="-342900" marL="342900">
              <a:lnSpc>
                <a:spcPct val="90000"/>
              </a:lnSpc>
              <a:buChar char="•"/>
            </a:pPr>
            <a:r>
              <a:rPr lang="en-US" sz="900" dirty="0">
                <a:solidFill>
                  <a:srgbClr val="333333"/>
                </a:solidFill>
                <a:latin typeface="Calibri"/>
                <a:cs typeface="Calibri"/>
              </a:rPr>
              <a:t>Singularity RemoteOps — remote script execution and forensic collection for incident response at scale</a:t>
            </a:r>
            <a:endParaRPr lang="en-US" sz="900"/>
          </a:p>
          <a:p>
            <a:pPr indent="-342900" marL="342900">
              <a:lnSpc>
                <a:spcPct val="90000"/>
              </a:lnSpc>
              <a:buChar char="•"/>
            </a:pPr>
            <a:r>
              <a:rPr lang="en-US" sz="900" dirty="0">
                <a:solidFill>
                  <a:srgbClr val="333333"/>
                </a:solidFill>
                <a:latin typeface="Calibri"/>
                <a:cs typeface="Calibri"/>
              </a:rPr>
              <a:t>Managed Detection &amp; Response (MDR) — Vigilance MDR and Vigilance MDR Pro with SentinelOne analysts</a:t>
            </a:r>
            <a:endParaRPr lang="en-US" sz="900"/>
          </a:p>
        </p:txBody>
      </p:sp>
      <p:sp>
        <p:nvSpPr>
          <p:cNvPr id="10" name="Header Bar"/>
          <p:cNvSpPr txBox="1"/>
          <p:nvPr/>
        </p:nvSpPr>
        <p:spPr>
          <a:xfrm>
            <a:off x="464058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Management Team</a:t>
            </a:r>
            <a:endParaRPr lang="en-US" sz="1200"/>
          </a:p>
        </p:txBody>
      </p:sp>
      <p:sp>
        <p:nvSpPr>
          <p:cNvPr id="11" name="Background"/>
          <p:cNvSpPr/>
          <p:nvPr/>
        </p:nvSpPr>
        <p:spPr>
          <a:xfrm>
            <a:off x="4640580" y="1754632"/>
            <a:ext cx="1312164" cy="304597"/>
          </a:xfrm>
          <a:prstGeom prst="rect">
            <a:avLst/>
          </a:prstGeom>
          <a:solidFill>
            <a:srgbClr val="193338"/>
          </a:solidFill>
        </p:spPr>
      </p:sp>
      <p:sp>
        <p:nvSpPr>
          <p:cNvPr id="12" name="Text Block"/>
          <p:cNvSpPr txBox="1"/>
          <p:nvPr/>
        </p:nvSpPr>
        <p:spPr>
          <a:xfrm>
            <a:off x="4640580" y="1754632"/>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Tomer Weingarten</a:t>
            </a:r>
            <a:endParaRPr lang="en-US" sz="900"/>
          </a:p>
        </p:txBody>
      </p:sp>
      <p:sp>
        <p:nvSpPr>
          <p:cNvPr id="13" name="Background"/>
          <p:cNvSpPr/>
          <p:nvPr/>
        </p:nvSpPr>
        <p:spPr>
          <a:xfrm>
            <a:off x="6062472" y="1754632"/>
            <a:ext cx="2624328" cy="304597"/>
          </a:xfrm>
          <a:prstGeom prst="rect">
            <a:avLst/>
          </a:prstGeom>
          <a:solidFill>
            <a:srgbClr val="F0F4F8"/>
          </a:solidFill>
        </p:spPr>
      </p:sp>
      <p:sp>
        <p:nvSpPr>
          <p:cNvPr id="14" name="Text Block"/>
          <p:cNvSpPr txBox="1"/>
          <p:nvPr/>
        </p:nvSpPr>
        <p:spPr>
          <a:xfrm>
            <a:off x="6062472" y="1754632"/>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CEO &amp; Co-Founder — serial entrepreneur; ex-Serianu, Carmel Ventures; leads vision</a:t>
            </a:r>
            <a:endParaRPr lang="en-US" sz="900"/>
          </a:p>
        </p:txBody>
      </p:sp>
      <p:sp>
        <p:nvSpPr>
          <p:cNvPr id="15" name="Background"/>
          <p:cNvSpPr/>
          <p:nvPr/>
        </p:nvSpPr>
        <p:spPr>
          <a:xfrm>
            <a:off x="4640580" y="2150669"/>
            <a:ext cx="1312164" cy="304597"/>
          </a:xfrm>
          <a:prstGeom prst="rect">
            <a:avLst/>
          </a:prstGeom>
          <a:solidFill>
            <a:srgbClr val="193338"/>
          </a:solidFill>
        </p:spPr>
      </p:sp>
      <p:sp>
        <p:nvSpPr>
          <p:cNvPr id="16" name="Text Block"/>
          <p:cNvSpPr txBox="1"/>
          <p:nvPr/>
        </p:nvSpPr>
        <p:spPr>
          <a:xfrm>
            <a:off x="4640580" y="2150669"/>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David Bernhardt</a:t>
            </a:r>
            <a:endParaRPr lang="en-US" sz="900"/>
          </a:p>
        </p:txBody>
      </p:sp>
      <p:sp>
        <p:nvSpPr>
          <p:cNvPr id="17" name="Background"/>
          <p:cNvSpPr/>
          <p:nvPr/>
        </p:nvSpPr>
        <p:spPr>
          <a:xfrm>
            <a:off x="6062472" y="2150669"/>
            <a:ext cx="2624328" cy="304597"/>
          </a:xfrm>
          <a:prstGeom prst="rect">
            <a:avLst/>
          </a:prstGeom>
          <a:solidFill>
            <a:srgbClr val="F0F4F8"/>
          </a:solidFill>
        </p:spPr>
      </p:sp>
      <p:sp>
        <p:nvSpPr>
          <p:cNvPr id="18" name="Text Block"/>
          <p:cNvSpPr txBox="1"/>
          <p:nvPr/>
        </p:nvSpPr>
        <p:spPr>
          <a:xfrm>
            <a:off x="6062472" y="2150669"/>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CFO — joined 2020; ex-CFO Ping Identity, ex-VP Finance McAfee; oversees financial ops</a:t>
            </a:r>
            <a:endParaRPr lang="en-US" sz="900"/>
          </a:p>
        </p:txBody>
      </p:sp>
      <p:sp>
        <p:nvSpPr>
          <p:cNvPr id="19" name="Background"/>
          <p:cNvSpPr/>
          <p:nvPr/>
        </p:nvSpPr>
        <p:spPr>
          <a:xfrm>
            <a:off x="4640580" y="2546706"/>
            <a:ext cx="1312164" cy="304597"/>
          </a:xfrm>
          <a:prstGeom prst="rect">
            <a:avLst/>
          </a:prstGeom>
          <a:solidFill>
            <a:srgbClr val="193338"/>
          </a:solidFill>
        </p:spPr>
      </p:sp>
      <p:sp>
        <p:nvSpPr>
          <p:cNvPr id="20" name="Text Block"/>
          <p:cNvSpPr txBox="1"/>
          <p:nvPr/>
        </p:nvSpPr>
        <p:spPr>
          <a:xfrm>
            <a:off x="4640580" y="2546706"/>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Ric Smith</a:t>
            </a:r>
            <a:endParaRPr lang="en-US" sz="900"/>
          </a:p>
        </p:txBody>
      </p:sp>
      <p:sp>
        <p:nvSpPr>
          <p:cNvPr id="21" name="Background"/>
          <p:cNvSpPr/>
          <p:nvPr/>
        </p:nvSpPr>
        <p:spPr>
          <a:xfrm>
            <a:off x="6062472" y="2546706"/>
            <a:ext cx="2624328" cy="304597"/>
          </a:xfrm>
          <a:prstGeom prst="rect">
            <a:avLst/>
          </a:prstGeom>
          <a:solidFill>
            <a:srgbClr val="F0F4F8"/>
          </a:solidFill>
        </p:spPr>
      </p:sp>
      <p:sp>
        <p:nvSpPr>
          <p:cNvPr id="22" name="Text Block"/>
          <p:cNvSpPr txBox="1"/>
          <p:nvPr/>
        </p:nvSpPr>
        <p:spPr>
          <a:xfrm>
            <a:off x="6062472" y="2546706"/>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Chief Product &amp; Technology Officer — leads Singularity platform engineering &amp; AI research</a:t>
            </a:r>
            <a:endParaRPr lang="en-US" sz="900"/>
          </a:p>
        </p:txBody>
      </p:sp>
      <p:sp>
        <p:nvSpPr>
          <p:cNvPr id="23" name="Background"/>
          <p:cNvSpPr/>
          <p:nvPr/>
        </p:nvSpPr>
        <p:spPr>
          <a:xfrm>
            <a:off x="4640580" y="2942743"/>
            <a:ext cx="1312164" cy="304597"/>
          </a:xfrm>
          <a:prstGeom prst="rect">
            <a:avLst/>
          </a:prstGeom>
          <a:solidFill>
            <a:srgbClr val="193338"/>
          </a:solidFill>
        </p:spPr>
      </p:sp>
      <p:sp>
        <p:nvSpPr>
          <p:cNvPr id="24" name="Text Block"/>
          <p:cNvSpPr txBox="1"/>
          <p:nvPr/>
        </p:nvSpPr>
        <p:spPr>
          <a:xfrm>
            <a:off x="4640580" y="2942743"/>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Ken Marks</a:t>
            </a:r>
            <a:endParaRPr lang="en-US" sz="900"/>
          </a:p>
        </p:txBody>
      </p:sp>
      <p:sp>
        <p:nvSpPr>
          <p:cNvPr id="25" name="Background"/>
          <p:cNvSpPr/>
          <p:nvPr/>
        </p:nvSpPr>
        <p:spPr>
          <a:xfrm>
            <a:off x="6062472" y="2942743"/>
            <a:ext cx="2624328" cy="304597"/>
          </a:xfrm>
          <a:prstGeom prst="rect">
            <a:avLst/>
          </a:prstGeom>
          <a:solidFill>
            <a:srgbClr val="F0F4F8"/>
          </a:solidFill>
        </p:spPr>
      </p:sp>
      <p:sp>
        <p:nvSpPr>
          <p:cNvPr id="26" name="Text Block"/>
          <p:cNvSpPr txBox="1"/>
          <p:nvPr/>
        </p:nvSpPr>
        <p:spPr>
          <a:xfrm>
            <a:off x="6062472" y="2942743"/>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CRO — leads global sales &amp; go-to-market; ex-CRO at Zscaler &amp; Symantec</a:t>
            </a:r>
            <a:endParaRPr lang="en-US" sz="900"/>
          </a:p>
        </p:txBody>
      </p:sp>
      <p:sp>
        <p:nvSpPr>
          <p:cNvPr id="27" name="Background"/>
          <p:cNvSpPr/>
          <p:nvPr/>
        </p:nvSpPr>
        <p:spPr>
          <a:xfrm>
            <a:off x="4640580" y="3338780"/>
            <a:ext cx="1312164" cy="304597"/>
          </a:xfrm>
          <a:prstGeom prst="rect">
            <a:avLst/>
          </a:prstGeom>
          <a:solidFill>
            <a:srgbClr val="193338"/>
          </a:solidFill>
        </p:spPr>
      </p:sp>
      <p:sp>
        <p:nvSpPr>
          <p:cNvPr id="28" name="Text Block"/>
          <p:cNvSpPr txBox="1"/>
          <p:nvPr/>
        </p:nvSpPr>
        <p:spPr>
          <a:xfrm>
            <a:off x="4640580" y="3338780"/>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Nicholas Warner</a:t>
            </a:r>
            <a:endParaRPr lang="en-US" sz="900"/>
          </a:p>
        </p:txBody>
      </p:sp>
      <p:sp>
        <p:nvSpPr>
          <p:cNvPr id="29" name="Background"/>
          <p:cNvSpPr/>
          <p:nvPr/>
        </p:nvSpPr>
        <p:spPr>
          <a:xfrm>
            <a:off x="6062472" y="3338780"/>
            <a:ext cx="2624328" cy="304597"/>
          </a:xfrm>
          <a:prstGeom prst="rect">
            <a:avLst/>
          </a:prstGeom>
          <a:solidFill>
            <a:srgbClr val="F0F4F8"/>
          </a:solidFill>
        </p:spPr>
      </p:sp>
      <p:sp>
        <p:nvSpPr>
          <p:cNvPr id="30" name="Text Block"/>
          <p:cNvSpPr txBox="1"/>
          <p:nvPr/>
        </p:nvSpPr>
        <p:spPr>
          <a:xfrm>
            <a:off x="6062472" y="3338780"/>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President, Security — oversees SOC, threat intelligence, and Vigilance MDR services globally</a:t>
            </a:r>
            <a:endParaRPr lang="en-US" sz="900"/>
          </a:p>
        </p:txBody>
      </p:sp>
      <p:sp>
        <p:nvSpPr>
          <p:cNvPr id="31" name="Header Bar"/>
          <p:cNvSpPr txBox="1"/>
          <p:nvPr/>
        </p:nvSpPr>
        <p:spPr>
          <a:xfrm>
            <a:off x="4640580" y="3753104"/>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Board of Directors</a:t>
            </a:r>
            <a:endParaRPr lang="en-US" sz="1200"/>
          </a:p>
        </p:txBody>
      </p:sp>
      <p:sp>
        <p:nvSpPr>
          <p:cNvPr id="32" name="Background"/>
          <p:cNvSpPr/>
          <p:nvPr/>
        </p:nvSpPr>
        <p:spPr>
          <a:xfrm>
            <a:off x="4640580" y="4146296"/>
            <a:ext cx="1312164" cy="304597"/>
          </a:xfrm>
          <a:prstGeom prst="rect">
            <a:avLst/>
          </a:prstGeom>
          <a:solidFill>
            <a:srgbClr val="193338"/>
          </a:solidFill>
        </p:spPr>
      </p:sp>
      <p:sp>
        <p:nvSpPr>
          <p:cNvPr id="33" name="Text Block"/>
          <p:cNvSpPr txBox="1"/>
          <p:nvPr/>
        </p:nvSpPr>
        <p:spPr>
          <a:xfrm>
            <a:off x="4640580" y="4146296"/>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Tomer Weingarten</a:t>
            </a:r>
            <a:endParaRPr lang="en-US" sz="900"/>
          </a:p>
        </p:txBody>
      </p:sp>
      <p:sp>
        <p:nvSpPr>
          <p:cNvPr id="34" name="Background"/>
          <p:cNvSpPr/>
          <p:nvPr/>
        </p:nvSpPr>
        <p:spPr>
          <a:xfrm>
            <a:off x="6062472" y="4146296"/>
            <a:ext cx="2624328" cy="304597"/>
          </a:xfrm>
          <a:prstGeom prst="rect">
            <a:avLst/>
          </a:prstGeom>
          <a:solidFill>
            <a:srgbClr val="F0F4F8"/>
          </a:solidFill>
        </p:spPr>
      </p:sp>
      <p:sp>
        <p:nvSpPr>
          <p:cNvPr id="35" name="Text Block"/>
          <p:cNvSpPr txBox="1"/>
          <p:nvPr/>
        </p:nvSpPr>
        <p:spPr>
          <a:xfrm>
            <a:off x="6062472" y="4146296"/>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CEO &amp; Co-Founder — executive board member</a:t>
            </a:r>
            <a:endParaRPr lang="en-US" sz="900"/>
          </a:p>
        </p:txBody>
      </p:sp>
      <p:sp>
        <p:nvSpPr>
          <p:cNvPr id="36" name="Background"/>
          <p:cNvSpPr/>
          <p:nvPr/>
        </p:nvSpPr>
        <p:spPr>
          <a:xfrm>
            <a:off x="4640580" y="4542333"/>
            <a:ext cx="1312164" cy="304597"/>
          </a:xfrm>
          <a:prstGeom prst="rect">
            <a:avLst/>
          </a:prstGeom>
          <a:solidFill>
            <a:srgbClr val="193338"/>
          </a:solidFill>
        </p:spPr>
      </p:sp>
      <p:sp>
        <p:nvSpPr>
          <p:cNvPr id="37" name="Text Block"/>
          <p:cNvSpPr txBox="1"/>
          <p:nvPr/>
        </p:nvSpPr>
        <p:spPr>
          <a:xfrm>
            <a:off x="4640580" y="4542333"/>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Art Gilliland</a:t>
            </a:r>
            <a:endParaRPr lang="en-US" sz="900"/>
          </a:p>
        </p:txBody>
      </p:sp>
      <p:sp>
        <p:nvSpPr>
          <p:cNvPr id="38" name="Background"/>
          <p:cNvSpPr/>
          <p:nvPr/>
        </p:nvSpPr>
        <p:spPr>
          <a:xfrm>
            <a:off x="6062472" y="4542333"/>
            <a:ext cx="2624328" cy="304597"/>
          </a:xfrm>
          <a:prstGeom prst="rect">
            <a:avLst/>
          </a:prstGeom>
          <a:solidFill>
            <a:srgbClr val="F0F4F8"/>
          </a:solidFill>
        </p:spPr>
      </p:sp>
      <p:sp>
        <p:nvSpPr>
          <p:cNvPr id="39" name="Text Block"/>
          <p:cNvSpPr txBox="1"/>
          <p:nvPr/>
        </p:nvSpPr>
        <p:spPr>
          <a:xfrm>
            <a:off x="6062472" y="4542333"/>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Independent Director — ex-CEO Symantec Enterprise; chairs audit committee</a:t>
            </a:r>
            <a:endParaRPr lang="en-US" sz="900"/>
          </a:p>
        </p:txBody>
      </p:sp>
      <p:sp>
        <p:nvSpPr>
          <p:cNvPr id="40" name="Background"/>
          <p:cNvSpPr/>
          <p:nvPr/>
        </p:nvSpPr>
        <p:spPr>
          <a:xfrm>
            <a:off x="4640580" y="4938370"/>
            <a:ext cx="1312164" cy="304597"/>
          </a:xfrm>
          <a:prstGeom prst="rect">
            <a:avLst/>
          </a:prstGeom>
          <a:solidFill>
            <a:srgbClr val="193338"/>
          </a:solidFill>
        </p:spPr>
      </p:sp>
      <p:sp>
        <p:nvSpPr>
          <p:cNvPr id="41" name="Text Block"/>
          <p:cNvSpPr txBox="1"/>
          <p:nvPr/>
        </p:nvSpPr>
        <p:spPr>
          <a:xfrm>
            <a:off x="4640580" y="4938370"/>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Teddy Troutman</a:t>
            </a:r>
            <a:endParaRPr lang="en-US" sz="900"/>
          </a:p>
        </p:txBody>
      </p:sp>
      <p:sp>
        <p:nvSpPr>
          <p:cNvPr id="42" name="Background"/>
          <p:cNvSpPr/>
          <p:nvPr/>
        </p:nvSpPr>
        <p:spPr>
          <a:xfrm>
            <a:off x="6062472" y="4938370"/>
            <a:ext cx="2624328" cy="304597"/>
          </a:xfrm>
          <a:prstGeom prst="rect">
            <a:avLst/>
          </a:prstGeom>
          <a:solidFill>
            <a:srgbClr val="F0F4F8"/>
          </a:solidFill>
        </p:spPr>
      </p:sp>
      <p:sp>
        <p:nvSpPr>
          <p:cNvPr id="43" name="Text Block"/>
          <p:cNvSpPr txBox="1"/>
          <p:nvPr/>
        </p:nvSpPr>
        <p:spPr>
          <a:xfrm>
            <a:off x="6062472" y="4938370"/>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Independent Director — Partner, Tiger Global Management; investment committee</a:t>
            </a:r>
            <a:endParaRPr lang="en-US" sz="900"/>
          </a:p>
        </p:txBody>
      </p:sp>
      <p:sp>
        <p:nvSpPr>
          <p:cNvPr id="44" name="Background"/>
          <p:cNvSpPr/>
          <p:nvPr/>
        </p:nvSpPr>
        <p:spPr>
          <a:xfrm>
            <a:off x="4640580" y="5334407"/>
            <a:ext cx="1312164" cy="304597"/>
          </a:xfrm>
          <a:prstGeom prst="rect">
            <a:avLst/>
          </a:prstGeom>
          <a:solidFill>
            <a:srgbClr val="193338"/>
          </a:solidFill>
        </p:spPr>
      </p:sp>
      <p:sp>
        <p:nvSpPr>
          <p:cNvPr id="45" name="Text Block"/>
          <p:cNvSpPr txBox="1"/>
          <p:nvPr/>
        </p:nvSpPr>
        <p:spPr>
          <a:xfrm>
            <a:off x="4640580" y="5334407"/>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Charlene T. Begley</a:t>
            </a:r>
            <a:endParaRPr lang="en-US" sz="900"/>
          </a:p>
        </p:txBody>
      </p:sp>
      <p:sp>
        <p:nvSpPr>
          <p:cNvPr id="46" name="Background"/>
          <p:cNvSpPr/>
          <p:nvPr/>
        </p:nvSpPr>
        <p:spPr>
          <a:xfrm>
            <a:off x="6062472" y="5334407"/>
            <a:ext cx="2624328" cy="304597"/>
          </a:xfrm>
          <a:prstGeom prst="rect">
            <a:avLst/>
          </a:prstGeom>
          <a:solidFill>
            <a:srgbClr val="F0F4F8"/>
          </a:solidFill>
        </p:spPr>
      </p:sp>
      <p:sp>
        <p:nvSpPr>
          <p:cNvPr id="47" name="Text Block"/>
          <p:cNvSpPr txBox="1"/>
          <p:nvPr/>
        </p:nvSpPr>
        <p:spPr>
          <a:xfrm>
            <a:off x="6062472" y="5334407"/>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Independent Director — ex-SVP GE; chairs compensation committee</a:t>
            </a:r>
            <a:endParaRPr lang="en-US" sz="900"/>
          </a:p>
        </p:txBody>
      </p:sp>
      <p:sp>
        <p:nvSpPr>
          <p:cNvPr id="48" name="Background"/>
          <p:cNvSpPr/>
          <p:nvPr/>
        </p:nvSpPr>
        <p:spPr>
          <a:xfrm>
            <a:off x="4640580" y="5730444"/>
            <a:ext cx="1312164" cy="304597"/>
          </a:xfrm>
          <a:prstGeom prst="rect">
            <a:avLst/>
          </a:prstGeom>
          <a:solidFill>
            <a:srgbClr val="193338"/>
          </a:solidFill>
        </p:spPr>
      </p:sp>
      <p:sp>
        <p:nvSpPr>
          <p:cNvPr id="49" name="Text Block"/>
          <p:cNvSpPr txBox="1"/>
          <p:nvPr/>
        </p:nvSpPr>
        <p:spPr>
          <a:xfrm>
            <a:off x="4640580" y="5730444"/>
            <a:ext cx="1312164" cy="30459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Mark Anderson</a:t>
            </a:r>
            <a:endParaRPr lang="en-US" sz="900"/>
          </a:p>
        </p:txBody>
      </p:sp>
      <p:sp>
        <p:nvSpPr>
          <p:cNvPr id="50" name="Background"/>
          <p:cNvSpPr/>
          <p:nvPr/>
        </p:nvSpPr>
        <p:spPr>
          <a:xfrm>
            <a:off x="6062472" y="5730444"/>
            <a:ext cx="2624328" cy="304597"/>
          </a:xfrm>
          <a:prstGeom prst="rect">
            <a:avLst/>
          </a:prstGeom>
          <a:solidFill>
            <a:srgbClr val="F0F4F8"/>
          </a:solidFill>
        </p:spPr>
      </p:sp>
      <p:sp>
        <p:nvSpPr>
          <p:cNvPr id="51" name="Text Block"/>
          <p:cNvSpPr txBox="1"/>
          <p:nvPr/>
        </p:nvSpPr>
        <p:spPr>
          <a:xfrm>
            <a:off x="6062472" y="5730444"/>
            <a:ext cx="2624328" cy="30459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Independent Director — ex-President Palo Alto Networks; strategic advisory</a:t>
            </a:r>
            <a:endParaRPr lang="en-US" sz="900"/>
          </a:p>
        </p:txBody>
      </p:sp>
      <p:sp>
        <p:nvSpPr>
          <p:cNvPr id="52"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19</a:t>
            </a:r>
            <a:endParaRPr lang="en-US" sz="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cNvSpPr txBox="1"/>
          <p:nvPr/>
        </p:nvSpPr>
        <p:spPr>
          <a:xfrm>
            <a:off x="457200" y="45720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DiceBot Capital Investment Banking</a:t>
            </a:r>
            <a:endParaRPr lang="en-US" sz="2800"/>
          </a:p>
        </p:txBody>
      </p:sp>
      <p:sp>
        <p:nvSpPr>
          <p:cNvPr id="3" name="Text Block"/>
          <p:cNvSpPr txBox="1"/>
          <p:nvPr/>
        </p:nvSpPr>
        <p:spPr>
          <a:xfrm>
            <a:off x="457200" y="1117600"/>
            <a:ext cx="8229600" cy="431123"/>
          </a:xfrm>
          <a:prstGeom prst="rect">
            <a:avLst/>
          </a:prstGeom>
          <a:noFill/>
        </p:spPr>
        <p:txBody>
          <a:bodyPr wrap="square" lIns="91440" tIns="45720" rIns="91440" bIns="45720" anchor="ctr"/>
          <a:lstStyle/>
          <a:p>
            <a:pPr>
              <a:buNone/>
            </a:pPr>
            <a:r>
              <a:rPr lang="en-US" sz="1100" dirty="0">
                <a:solidFill>
                  <a:srgbClr val="333333"/>
                </a:solidFill>
                <a:latin typeface="Calibri"/>
                <a:cs typeface="Calibri"/>
              </a:rPr>
              <a:t>DiceBot Capital leverages industry knowledge and relationships to execute transactions for founder-focused clients</a:t>
            </a:r>
            <a:endParaRPr lang="en-US" sz="1100"/>
          </a:p>
        </p:txBody>
      </p:sp>
      <p:sp>
        <p:nvSpPr>
          <p:cNvPr id="4" name="Header Bar"/>
          <p:cNvSpPr txBox="1"/>
          <p:nvPr/>
        </p:nvSpPr>
        <p:spPr>
          <a:xfrm>
            <a:off x="457200" y="1658451"/>
            <a:ext cx="4059936"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DiceBot Capital by the Number</a:t>
            </a:r>
            <a:endParaRPr lang="en-US" sz="1200"/>
          </a:p>
        </p:txBody>
      </p:sp>
      <p:sp>
        <p:nvSpPr>
          <p:cNvPr id="5" name="Background"/>
          <p:cNvSpPr/>
          <p:nvPr/>
        </p:nvSpPr>
        <p:spPr>
          <a:xfrm>
            <a:off x="548640" y="2143083"/>
            <a:ext cx="1792224" cy="530790"/>
          </a:xfrm>
          <a:prstGeom prst="rect">
            <a:avLst/>
          </a:prstGeom>
          <a:solidFill>
            <a:srgbClr val="FFFFFF"/>
          </a:solidFill>
          <a:effectLst>
            <a:outerShdw blurRad="50800" dist="38100" dir="2700000" rotWithShape="0">
              <a:srgbClr val="000000">
                <a:alpha val="50000"/>
              </a:srgbClr>
            </a:outerShdw>
          </a:effectLst>
        </p:spPr>
      </p:sp>
      <p:sp>
        <p:nvSpPr>
          <p:cNvPr id="6" name="Text Block"/>
          <p:cNvSpPr txBox="1"/>
          <p:nvPr/>
        </p:nvSpPr>
        <p:spPr>
          <a:xfrm>
            <a:off x="548640" y="2143083"/>
            <a:ext cx="1792224" cy="530790"/>
          </a:xfrm>
          <a:prstGeom prst="rect">
            <a:avLst/>
          </a:prstGeom>
          <a:noFill/>
        </p:spPr>
        <p:txBody>
          <a:bodyPr wrap="square" lIns="91440" tIns="45720" rIns="91440" bIns="45720" anchor="ctr"/>
          <a:lstStyle/>
          <a:p>
            <a:pPr algn="ctr">
              <a:buNone/>
            </a:pPr>
            <a:r>
              <a:rPr lang="en-US" sz="1200" dirty="0">
                <a:solidFill>
                  <a:srgbClr val="333333"/>
                </a:solidFill>
                <a:latin typeface="Calibri"/>
                <a:cs typeface="Calibri"/>
              </a:rPr>
              <a:t>500+ transactions completed</a:t>
            </a:r>
            <a:endParaRPr lang="en-US" sz="1200"/>
          </a:p>
        </p:txBody>
      </p:sp>
      <p:sp>
        <p:nvSpPr>
          <p:cNvPr id="7" name="Background"/>
          <p:cNvSpPr/>
          <p:nvPr/>
        </p:nvSpPr>
        <p:spPr>
          <a:xfrm>
            <a:off x="548640" y="2966481"/>
            <a:ext cx="1792224" cy="530790"/>
          </a:xfrm>
          <a:prstGeom prst="rect">
            <a:avLst/>
          </a:prstGeom>
          <a:solidFill>
            <a:srgbClr val="FFFFFF"/>
          </a:solidFill>
          <a:effectLst>
            <a:outerShdw blurRad="50800" dist="38100" dir="2700000" rotWithShape="0">
              <a:srgbClr val="000000">
                <a:alpha val="50000"/>
              </a:srgbClr>
            </a:outerShdw>
          </a:effectLst>
        </p:spPr>
      </p:sp>
      <p:sp>
        <p:nvSpPr>
          <p:cNvPr id="8" name="Text Block"/>
          <p:cNvSpPr txBox="1"/>
          <p:nvPr/>
        </p:nvSpPr>
        <p:spPr>
          <a:xfrm>
            <a:off x="548640" y="2966481"/>
            <a:ext cx="1792224" cy="530790"/>
          </a:xfrm>
          <a:prstGeom prst="rect">
            <a:avLst/>
          </a:prstGeom>
          <a:noFill/>
        </p:spPr>
        <p:txBody>
          <a:bodyPr wrap="square" lIns="91440" tIns="45720" rIns="91440" bIns="45720" anchor="ctr"/>
          <a:lstStyle/>
          <a:p>
            <a:pPr algn="ctr">
              <a:buNone/>
            </a:pPr>
            <a:r>
              <a:rPr lang="en-US" sz="1200" dirty="0">
                <a:solidFill>
                  <a:srgbClr val="333333"/>
                </a:solidFill>
                <a:latin typeface="Calibri"/>
                <a:cs typeface="Calibri"/>
              </a:rPr>
              <a:t>8 industry practice groups
</a:t>
            </a:r>
            <a:endParaRPr lang="en-US" sz="1200"/>
          </a:p>
        </p:txBody>
      </p:sp>
      <p:sp>
        <p:nvSpPr>
          <p:cNvPr id="9" name="Background"/>
          <p:cNvSpPr/>
          <p:nvPr/>
        </p:nvSpPr>
        <p:spPr>
          <a:xfrm>
            <a:off x="2633472" y="2143083"/>
            <a:ext cx="1792224" cy="530790"/>
          </a:xfrm>
          <a:prstGeom prst="rect">
            <a:avLst/>
          </a:prstGeom>
          <a:solidFill>
            <a:srgbClr val="FFFFFF"/>
          </a:solidFill>
          <a:effectLst>
            <a:outerShdw blurRad="50800" dist="38100" dir="2700000" rotWithShape="0">
              <a:srgbClr val="000000">
                <a:alpha val="50000"/>
              </a:srgbClr>
            </a:outerShdw>
          </a:effectLst>
        </p:spPr>
      </p:sp>
      <p:sp>
        <p:nvSpPr>
          <p:cNvPr id="10" name="Text Block"/>
          <p:cNvSpPr txBox="1"/>
          <p:nvPr/>
        </p:nvSpPr>
        <p:spPr>
          <a:xfrm>
            <a:off x="2633472" y="2143083"/>
            <a:ext cx="1792224" cy="530790"/>
          </a:xfrm>
          <a:prstGeom prst="rect">
            <a:avLst/>
          </a:prstGeom>
          <a:noFill/>
        </p:spPr>
        <p:txBody>
          <a:bodyPr wrap="square" lIns="91440" tIns="45720" rIns="91440" bIns="45720" anchor="ctr"/>
          <a:lstStyle/>
          <a:p>
            <a:pPr algn="ctr">
              <a:buNone/>
            </a:pPr>
            <a:r>
              <a:rPr lang="en-US" sz="1200" dirty="0">
                <a:solidFill>
                  <a:srgbClr val="333333"/>
                </a:solidFill>
                <a:latin typeface="Calibri"/>
                <a:cs typeface="Calibri"/>
              </a:rPr>
              <a:t>$5B in </a:t>
            </a:r>
            <a:endParaRPr lang="en-US" sz="1200"/>
          </a:p>
          <a:p>
            <a:pPr algn="ctr">
              <a:buNone/>
            </a:pPr>
            <a:r>
              <a:rPr lang="en-US" sz="1200" dirty="0">
                <a:solidFill>
                  <a:srgbClr val="333333"/>
                </a:solidFill>
                <a:latin typeface="Calibri"/>
                <a:cs typeface="Calibri"/>
              </a:rPr>
              <a:t>transaction value</a:t>
            </a:r>
            <a:endParaRPr lang="en-US" sz="1200"/>
          </a:p>
        </p:txBody>
      </p:sp>
      <p:sp>
        <p:nvSpPr>
          <p:cNvPr id="11" name="Background"/>
          <p:cNvSpPr/>
          <p:nvPr/>
        </p:nvSpPr>
        <p:spPr>
          <a:xfrm>
            <a:off x="2633472" y="2966481"/>
            <a:ext cx="1792224" cy="530790"/>
          </a:xfrm>
          <a:prstGeom prst="rect">
            <a:avLst/>
          </a:prstGeom>
          <a:solidFill>
            <a:srgbClr val="FFFFFF"/>
          </a:solidFill>
          <a:effectLst>
            <a:outerShdw blurRad="50800" dist="38100" dir="2700000" rotWithShape="0">
              <a:srgbClr val="000000">
                <a:alpha val="50000"/>
              </a:srgbClr>
            </a:outerShdw>
          </a:effectLst>
        </p:spPr>
      </p:sp>
      <p:sp>
        <p:nvSpPr>
          <p:cNvPr id="12" name="Text Block"/>
          <p:cNvSpPr txBox="1"/>
          <p:nvPr/>
        </p:nvSpPr>
        <p:spPr>
          <a:xfrm>
            <a:off x="2633472" y="2966481"/>
            <a:ext cx="1792224" cy="530790"/>
          </a:xfrm>
          <a:prstGeom prst="rect">
            <a:avLst/>
          </a:prstGeom>
          <a:noFill/>
        </p:spPr>
        <p:txBody>
          <a:bodyPr wrap="square" lIns="91440" tIns="45720" rIns="91440" bIns="45720" anchor="ctr"/>
          <a:lstStyle/>
          <a:p>
            <a:pPr algn="ctr">
              <a:buNone/>
            </a:pPr>
            <a:r>
              <a:rPr lang="en-US" sz="1200" dirty="0">
                <a:solidFill>
                  <a:srgbClr val="333333"/>
                </a:solidFill>
                <a:latin typeface="Calibri"/>
                <a:cs typeface="Calibri"/>
              </a:rPr>
              <a:t>30+ investment </a:t>
            </a:r>
            <a:endParaRPr lang="en-US" sz="1200"/>
          </a:p>
          <a:p>
            <a:pPr algn="ctr">
              <a:buNone/>
            </a:pPr>
            <a:r>
              <a:rPr lang="en-US" sz="1200" dirty="0">
                <a:solidFill>
                  <a:srgbClr val="333333"/>
                </a:solidFill>
                <a:latin typeface="Calibri"/>
                <a:cs typeface="Calibri"/>
              </a:rPr>
              <a:t>bankers</a:t>
            </a:r>
            <a:endParaRPr lang="en-US" sz="1200"/>
          </a:p>
        </p:txBody>
      </p:sp>
      <p:sp>
        <p:nvSpPr>
          <p:cNvPr id="13" name="Header Bar"/>
          <p:cNvSpPr txBox="1"/>
          <p:nvPr/>
        </p:nvSpPr>
        <p:spPr>
          <a:xfrm>
            <a:off x="4626864" y="1658451"/>
            <a:ext cx="4059936"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Technology Practice Areas</a:t>
            </a:r>
            <a:endParaRPr lang="en-US" sz="1200"/>
          </a:p>
        </p:txBody>
      </p:sp>
      <p:sp>
        <p:nvSpPr>
          <p:cNvPr id="14" name="Background"/>
          <p:cNvSpPr/>
          <p:nvPr/>
        </p:nvSpPr>
        <p:spPr>
          <a:xfrm>
            <a:off x="4626864" y="2051643"/>
            <a:ext cx="1304544" cy="713670"/>
          </a:xfrm>
          <a:prstGeom prst="rect">
            <a:avLst/>
          </a:prstGeom>
          <a:solidFill>
            <a:srgbClr val="F0F4F8"/>
          </a:solidFill>
        </p:spPr>
      </p:sp>
      <p:sp>
        <p:nvSpPr>
          <p:cNvPr id="15" name="Text Block"/>
          <p:cNvSpPr txBox="1"/>
          <p:nvPr/>
        </p:nvSpPr>
        <p:spPr>
          <a:xfrm>
            <a:off x="4700016" y="2124795"/>
            <a:ext cx="1158240" cy="173882"/>
          </a:xfrm>
          <a:prstGeom prst="rect">
            <a:avLst/>
          </a:prstGeom>
          <a:noFill/>
        </p:spPr>
        <p:txBody>
          <a:bodyPr wrap="square" lIns="91440" tIns="45720" rIns="91440" bIns="45720" anchor="b"/>
          <a:lstStyle/>
          <a:p>
            <a:pPr algn="ctr">
              <a:buNone/>
            </a:pPr>
            <a:r>
              <a:rPr lang="en-US" sz="900" b="1" dirty="0">
                <a:solidFill>
                  <a:srgbClr val="193338"/>
                </a:solidFill>
                <a:latin typeface="Calibri"/>
                <a:cs typeface="Calibri"/>
              </a:rPr>
              <a:t>Enterprise SaaS</a:t>
            </a:r>
            <a:endParaRPr lang="en-US" sz="900"/>
          </a:p>
        </p:txBody>
      </p:sp>
      <p:sp>
        <p:nvSpPr>
          <p:cNvPr id="16" name="Text Block"/>
          <p:cNvSpPr txBox="1"/>
          <p:nvPr/>
        </p:nvSpPr>
        <p:spPr>
          <a:xfrm>
            <a:off x="4700016" y="2344397"/>
            <a:ext cx="1158240" cy="347764"/>
          </a:xfrm>
          <a:prstGeom prst="rect">
            <a:avLst/>
          </a:prstGeom>
          <a:noFill/>
        </p:spPr>
        <p:txBody>
          <a:bodyPr wrap="square" lIns="91440" tIns="45720" rIns="91440" bIns="45720" anchor="t"/>
          <a:lstStyle/>
          <a:p>
            <a:pPr algn="ctr">
              <a:buNone/>
            </a:pPr>
            <a:r>
              <a:rPr lang="en-US" sz="750" dirty="0">
                <a:solidFill>
                  <a:srgbClr val="405363"/>
                </a:solidFill>
                <a:latin typeface="Calibri"/>
                <a:cs typeface="Calibri"/>
              </a:rPr>
              <a:t>SaaS, ERP, CRM, B2B platforms</a:t>
            </a:r>
            <a:endParaRPr lang="en-US" sz="750"/>
          </a:p>
        </p:txBody>
      </p:sp>
      <p:sp>
        <p:nvSpPr>
          <p:cNvPr id="17" name="Background"/>
          <p:cNvSpPr/>
          <p:nvPr/>
        </p:nvSpPr>
        <p:spPr>
          <a:xfrm>
            <a:off x="6004560" y="2051643"/>
            <a:ext cx="1304544" cy="713670"/>
          </a:xfrm>
          <a:prstGeom prst="rect">
            <a:avLst/>
          </a:prstGeom>
          <a:solidFill>
            <a:srgbClr val="F0F4F8"/>
          </a:solidFill>
        </p:spPr>
      </p:sp>
      <p:sp>
        <p:nvSpPr>
          <p:cNvPr id="18" name="Text Block"/>
          <p:cNvSpPr txBox="1"/>
          <p:nvPr/>
        </p:nvSpPr>
        <p:spPr>
          <a:xfrm>
            <a:off x="6077712" y="2124795"/>
            <a:ext cx="1158240" cy="173882"/>
          </a:xfrm>
          <a:prstGeom prst="rect">
            <a:avLst/>
          </a:prstGeom>
          <a:noFill/>
        </p:spPr>
        <p:txBody>
          <a:bodyPr wrap="square" lIns="91440" tIns="45720" rIns="91440" bIns="45720" anchor="b"/>
          <a:lstStyle/>
          <a:p>
            <a:pPr algn="ctr">
              <a:buNone/>
            </a:pPr>
            <a:r>
              <a:rPr lang="en-US" sz="900" b="1" dirty="0">
                <a:solidFill>
                  <a:srgbClr val="193338"/>
                </a:solidFill>
                <a:latin typeface="Calibri"/>
                <a:cs typeface="Calibri"/>
              </a:rPr>
              <a:t>Cybersecurity</a:t>
            </a:r>
            <a:endParaRPr lang="en-US" sz="900"/>
          </a:p>
        </p:txBody>
      </p:sp>
      <p:sp>
        <p:nvSpPr>
          <p:cNvPr id="19" name="Text Block"/>
          <p:cNvSpPr txBox="1"/>
          <p:nvPr/>
        </p:nvSpPr>
        <p:spPr>
          <a:xfrm>
            <a:off x="6077712" y="2344397"/>
            <a:ext cx="1158240" cy="347764"/>
          </a:xfrm>
          <a:prstGeom prst="rect">
            <a:avLst/>
          </a:prstGeom>
          <a:noFill/>
        </p:spPr>
        <p:txBody>
          <a:bodyPr wrap="square" lIns="91440" tIns="45720" rIns="91440" bIns="45720" anchor="t"/>
          <a:lstStyle/>
          <a:p>
            <a:pPr algn="ctr">
              <a:buNone/>
            </a:pPr>
            <a:r>
              <a:rPr lang="en-US" sz="750" dirty="0">
                <a:solidFill>
                  <a:srgbClr val="405363"/>
                </a:solidFill>
                <a:latin typeface="Calibri"/>
                <a:cs typeface="Calibri"/>
              </a:rPr>
              <a:t>Endpoint, cloud, network</a:t>
            </a:r>
            <a:endParaRPr lang="en-US" sz="750"/>
          </a:p>
          <a:p>
            <a:pPr algn="ctr">
              <a:buNone/>
            </a:pPr>
            <a:r>
              <a:rPr lang="en-US" sz="750" dirty="0">
                <a:solidFill>
                  <a:srgbClr val="405363"/>
                </a:solidFill>
                <a:latin typeface="Calibri"/>
                <a:cs typeface="Calibri"/>
              </a:rPr>
              <a:t>security, MDR, XDR</a:t>
            </a:r>
            <a:endParaRPr lang="en-US" sz="750"/>
          </a:p>
        </p:txBody>
      </p:sp>
      <p:sp>
        <p:nvSpPr>
          <p:cNvPr id="20" name="Background"/>
          <p:cNvSpPr/>
          <p:nvPr/>
        </p:nvSpPr>
        <p:spPr>
          <a:xfrm>
            <a:off x="7382256" y="2051643"/>
            <a:ext cx="1304544" cy="713670"/>
          </a:xfrm>
          <a:prstGeom prst="rect">
            <a:avLst/>
          </a:prstGeom>
          <a:solidFill>
            <a:srgbClr val="F0F4F8"/>
          </a:solidFill>
        </p:spPr>
      </p:sp>
      <p:sp>
        <p:nvSpPr>
          <p:cNvPr id="21" name="Text Block"/>
          <p:cNvSpPr txBox="1"/>
          <p:nvPr/>
        </p:nvSpPr>
        <p:spPr>
          <a:xfrm>
            <a:off x="7455408" y="2124795"/>
            <a:ext cx="1158240" cy="173882"/>
          </a:xfrm>
          <a:prstGeom prst="rect">
            <a:avLst/>
          </a:prstGeom>
          <a:noFill/>
        </p:spPr>
        <p:txBody>
          <a:bodyPr wrap="square" lIns="91440" tIns="45720" rIns="91440" bIns="45720" anchor="b"/>
          <a:lstStyle/>
          <a:p>
            <a:pPr algn="ctr">
              <a:buNone/>
            </a:pPr>
            <a:r>
              <a:rPr lang="en-US" sz="900" b="1" dirty="0">
                <a:solidFill>
                  <a:srgbClr val="193338"/>
                </a:solidFill>
                <a:latin typeface="Calibri"/>
                <a:cs typeface="Calibri"/>
              </a:rPr>
              <a:t>Consumer Internet</a:t>
            </a:r>
            <a:endParaRPr lang="en-US" sz="900"/>
          </a:p>
        </p:txBody>
      </p:sp>
      <p:sp>
        <p:nvSpPr>
          <p:cNvPr id="22" name="Text Block"/>
          <p:cNvSpPr txBox="1"/>
          <p:nvPr/>
        </p:nvSpPr>
        <p:spPr>
          <a:xfrm>
            <a:off x="7455408" y="2344397"/>
            <a:ext cx="1158240" cy="347764"/>
          </a:xfrm>
          <a:prstGeom prst="rect">
            <a:avLst/>
          </a:prstGeom>
          <a:noFill/>
        </p:spPr>
        <p:txBody>
          <a:bodyPr wrap="square" lIns="91440" tIns="45720" rIns="91440" bIns="45720" anchor="t"/>
          <a:lstStyle/>
          <a:p>
            <a:pPr algn="ctr">
              <a:buNone/>
            </a:pPr>
            <a:r>
              <a:rPr lang="en-US" sz="750" dirty="0">
                <a:solidFill>
                  <a:srgbClr val="405363"/>
                </a:solidFill>
                <a:latin typeface="Calibri"/>
                <a:cs typeface="Calibri"/>
              </a:rPr>
              <a:t>Marketplaces, social</a:t>
            </a:r>
            <a:endParaRPr lang="en-US" sz="750"/>
          </a:p>
          <a:p>
            <a:pPr algn="ctr">
              <a:buNone/>
            </a:pPr>
            <a:r>
              <a:rPr lang="en-US" sz="750" dirty="0">
                <a:solidFill>
                  <a:srgbClr val="405363"/>
                </a:solidFill>
                <a:latin typeface="Calibri"/>
                <a:cs typeface="Calibri"/>
              </a:rPr>
              <a:t>platforms, apps, media</a:t>
            </a:r>
            <a:endParaRPr lang="en-US" sz="750"/>
          </a:p>
        </p:txBody>
      </p:sp>
      <p:sp>
        <p:nvSpPr>
          <p:cNvPr id="23" name="Background"/>
          <p:cNvSpPr/>
          <p:nvPr/>
        </p:nvSpPr>
        <p:spPr>
          <a:xfrm>
            <a:off x="4626864" y="2875041"/>
            <a:ext cx="1304544" cy="713670"/>
          </a:xfrm>
          <a:prstGeom prst="rect">
            <a:avLst/>
          </a:prstGeom>
          <a:solidFill>
            <a:srgbClr val="F0F4F8"/>
          </a:solidFill>
        </p:spPr>
      </p:sp>
      <p:sp>
        <p:nvSpPr>
          <p:cNvPr id="24" name="Text Block"/>
          <p:cNvSpPr txBox="1"/>
          <p:nvPr/>
        </p:nvSpPr>
        <p:spPr>
          <a:xfrm>
            <a:off x="4700016" y="2948193"/>
            <a:ext cx="1158240" cy="173882"/>
          </a:xfrm>
          <a:prstGeom prst="rect">
            <a:avLst/>
          </a:prstGeom>
          <a:noFill/>
        </p:spPr>
        <p:txBody>
          <a:bodyPr wrap="square" lIns="91440" tIns="45720" rIns="91440" bIns="45720" anchor="b"/>
          <a:lstStyle/>
          <a:p>
            <a:pPr algn="ctr">
              <a:buNone/>
            </a:pPr>
            <a:r>
              <a:rPr lang="en-US" sz="900" b="1" dirty="0">
                <a:solidFill>
                  <a:srgbClr val="193338"/>
                </a:solidFill>
                <a:latin typeface="Calibri"/>
                <a:cs typeface="Calibri"/>
              </a:rPr>
              <a:t>FinTech</a:t>
            </a:r>
            <a:endParaRPr lang="en-US" sz="900"/>
          </a:p>
        </p:txBody>
      </p:sp>
      <p:sp>
        <p:nvSpPr>
          <p:cNvPr id="25" name="Text Block"/>
          <p:cNvSpPr txBox="1"/>
          <p:nvPr/>
        </p:nvSpPr>
        <p:spPr>
          <a:xfrm>
            <a:off x="4700016" y="3167795"/>
            <a:ext cx="1158240" cy="347764"/>
          </a:xfrm>
          <a:prstGeom prst="rect">
            <a:avLst/>
          </a:prstGeom>
          <a:noFill/>
        </p:spPr>
        <p:txBody>
          <a:bodyPr wrap="square" lIns="91440" tIns="45720" rIns="91440" bIns="45720" anchor="t"/>
          <a:lstStyle/>
          <a:p>
            <a:pPr algn="ctr">
              <a:buNone/>
            </a:pPr>
            <a:r>
              <a:rPr lang="en-US" sz="750" dirty="0">
                <a:solidFill>
                  <a:srgbClr val="405363"/>
                </a:solidFill>
                <a:latin typeface="Calibri"/>
                <a:cs typeface="Calibri"/>
              </a:rPr>
              <a:t>Payments, lending,</a:t>
            </a:r>
            <a:endParaRPr lang="en-US" sz="750"/>
          </a:p>
          <a:p>
            <a:pPr algn="ctr">
              <a:buNone/>
            </a:pPr>
            <a:r>
              <a:rPr lang="en-US" sz="750" dirty="0">
                <a:solidFill>
                  <a:srgbClr val="405363"/>
                </a:solidFill>
                <a:latin typeface="Calibri"/>
                <a:cs typeface="Calibri"/>
              </a:rPr>
              <a:t>wealth, insurtech</a:t>
            </a:r>
            <a:endParaRPr lang="en-US" sz="750"/>
          </a:p>
        </p:txBody>
      </p:sp>
      <p:sp>
        <p:nvSpPr>
          <p:cNvPr id="26" name="Background"/>
          <p:cNvSpPr/>
          <p:nvPr/>
        </p:nvSpPr>
        <p:spPr>
          <a:xfrm>
            <a:off x="6004560" y="2875041"/>
            <a:ext cx="1304544" cy="713670"/>
          </a:xfrm>
          <a:prstGeom prst="rect">
            <a:avLst/>
          </a:prstGeom>
          <a:solidFill>
            <a:srgbClr val="F0F4F8"/>
          </a:solidFill>
        </p:spPr>
      </p:sp>
      <p:sp>
        <p:nvSpPr>
          <p:cNvPr id="27" name="Text Block"/>
          <p:cNvSpPr txBox="1"/>
          <p:nvPr/>
        </p:nvSpPr>
        <p:spPr>
          <a:xfrm>
            <a:off x="6077712" y="2948193"/>
            <a:ext cx="1158240" cy="173882"/>
          </a:xfrm>
          <a:prstGeom prst="rect">
            <a:avLst/>
          </a:prstGeom>
          <a:noFill/>
        </p:spPr>
        <p:txBody>
          <a:bodyPr wrap="square" lIns="91440" tIns="45720" rIns="91440" bIns="45720" anchor="b"/>
          <a:lstStyle/>
          <a:p>
            <a:pPr algn="ctr">
              <a:buNone/>
            </a:pPr>
            <a:r>
              <a:rPr lang="en-US" sz="900" b="1" dirty="0">
                <a:solidFill>
                  <a:srgbClr val="193338"/>
                </a:solidFill>
                <a:latin typeface="Calibri"/>
                <a:cs typeface="Calibri"/>
              </a:rPr>
              <a:t>Hardware &amp; Semi</a:t>
            </a:r>
            <a:endParaRPr lang="en-US" sz="900"/>
          </a:p>
        </p:txBody>
      </p:sp>
      <p:sp>
        <p:nvSpPr>
          <p:cNvPr id="28" name="Text Block"/>
          <p:cNvSpPr txBox="1"/>
          <p:nvPr/>
        </p:nvSpPr>
        <p:spPr>
          <a:xfrm>
            <a:off x="6077712" y="3167795"/>
            <a:ext cx="1158240" cy="347764"/>
          </a:xfrm>
          <a:prstGeom prst="rect">
            <a:avLst/>
          </a:prstGeom>
          <a:noFill/>
        </p:spPr>
        <p:txBody>
          <a:bodyPr wrap="square" lIns="91440" tIns="45720" rIns="91440" bIns="45720" anchor="t"/>
          <a:lstStyle/>
          <a:p>
            <a:pPr algn="ctr">
              <a:buNone/>
            </a:pPr>
            <a:r>
              <a:rPr lang="en-US" sz="750" dirty="0">
                <a:solidFill>
                  <a:srgbClr val="405363"/>
                </a:solidFill>
                <a:latin typeface="Calibri"/>
                <a:cs typeface="Calibri"/>
              </a:rPr>
              <a:t>Semiconductors, IoT, embedded systems, sensors</a:t>
            </a:r>
            <a:endParaRPr lang="en-US" sz="750"/>
          </a:p>
        </p:txBody>
      </p:sp>
      <p:sp>
        <p:nvSpPr>
          <p:cNvPr id="29" name="Background"/>
          <p:cNvSpPr/>
          <p:nvPr/>
        </p:nvSpPr>
        <p:spPr>
          <a:xfrm>
            <a:off x="7382256" y="2875041"/>
            <a:ext cx="1304544" cy="713670"/>
          </a:xfrm>
          <a:prstGeom prst="rect">
            <a:avLst/>
          </a:prstGeom>
          <a:solidFill>
            <a:srgbClr val="F0F4F8"/>
          </a:solidFill>
        </p:spPr>
      </p:sp>
      <p:sp>
        <p:nvSpPr>
          <p:cNvPr id="30" name="Text Block"/>
          <p:cNvSpPr txBox="1"/>
          <p:nvPr/>
        </p:nvSpPr>
        <p:spPr>
          <a:xfrm>
            <a:off x="7455408" y="2948193"/>
            <a:ext cx="1158240" cy="173882"/>
          </a:xfrm>
          <a:prstGeom prst="rect">
            <a:avLst/>
          </a:prstGeom>
          <a:noFill/>
        </p:spPr>
        <p:txBody>
          <a:bodyPr wrap="square" lIns="91440" tIns="45720" rIns="91440" bIns="45720" anchor="b"/>
          <a:lstStyle/>
          <a:p>
            <a:pPr algn="ctr">
              <a:buNone/>
            </a:pPr>
            <a:r>
              <a:rPr lang="en-US" sz="900" b="1" dirty="0">
                <a:solidFill>
                  <a:srgbClr val="193338"/>
                </a:solidFill>
                <a:latin typeface="Calibri"/>
                <a:cs typeface="Calibri"/>
              </a:rPr>
              <a:t>IT Services</a:t>
            </a:r>
            <a:endParaRPr lang="en-US" sz="900"/>
          </a:p>
        </p:txBody>
      </p:sp>
      <p:sp>
        <p:nvSpPr>
          <p:cNvPr id="31" name="Text Block"/>
          <p:cNvSpPr txBox="1"/>
          <p:nvPr/>
        </p:nvSpPr>
        <p:spPr>
          <a:xfrm>
            <a:off x="7455408" y="3167795"/>
            <a:ext cx="1158240" cy="347764"/>
          </a:xfrm>
          <a:prstGeom prst="rect">
            <a:avLst/>
          </a:prstGeom>
          <a:noFill/>
        </p:spPr>
        <p:txBody>
          <a:bodyPr wrap="square" lIns="91440" tIns="45720" rIns="91440" bIns="45720" anchor="t"/>
          <a:lstStyle/>
          <a:p>
            <a:pPr algn="ctr">
              <a:buNone/>
            </a:pPr>
            <a:r>
              <a:rPr lang="en-US" sz="750" dirty="0">
                <a:solidFill>
                  <a:srgbClr val="405363"/>
                </a:solidFill>
                <a:latin typeface="Calibri"/>
                <a:cs typeface="Calibri"/>
              </a:rPr>
              <a:t>Managed services, cloud,</a:t>
            </a:r>
            <a:endParaRPr lang="en-US" sz="750"/>
          </a:p>
          <a:p>
            <a:pPr algn="ctr">
              <a:buNone/>
            </a:pPr>
            <a:r>
              <a:rPr lang="en-US" sz="750" dirty="0">
                <a:solidFill>
                  <a:srgbClr val="405363"/>
                </a:solidFill>
                <a:latin typeface="Calibri"/>
                <a:cs typeface="Calibri"/>
              </a:rPr>
              <a:t>staffing &amp; tech</a:t>
            </a:r>
            <a:endParaRPr lang="en-US" sz="750"/>
          </a:p>
        </p:txBody>
      </p:sp>
      <p:sp>
        <p:nvSpPr>
          <p:cNvPr id="32" name="Header Bar"/>
          <p:cNvSpPr txBox="1"/>
          <p:nvPr/>
        </p:nvSpPr>
        <p:spPr>
          <a:xfrm>
            <a:off x="457200" y="3698438"/>
            <a:ext cx="4059936"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Representative Transactions</a:t>
            </a:r>
            <a:endParaRPr lang="en-US" sz="1200"/>
          </a:p>
        </p:txBody>
      </p:sp>
      <p:sp>
        <p:nvSpPr>
          <p:cNvPr id="33" name="Border"/>
          <p:cNvSpPr/>
          <p:nvPr/>
        </p:nvSpPr>
        <p:spPr>
          <a:xfrm>
            <a:off x="457200" y="4091630"/>
            <a:ext cx="932688" cy="1099721"/>
          </a:xfrm>
          <a:prstGeom prst="rect">
            <a:avLst/>
          </a:prstGeom>
          <a:noFill/>
          <a:ln w="9525">
            <a:solidFill>
              <a:srgbClr val="999999"/>
            </a:solidFill>
          </a:ln>
        </p:spPr>
      </p:sp>
      <p:sp>
        <p:nvSpPr>
          <p:cNvPr id="34" name="Text Block"/>
          <p:cNvSpPr txBox="1"/>
          <p:nvPr/>
        </p:nvSpPr>
        <p:spPr>
          <a:xfrm>
            <a:off x="502920" y="4137350"/>
            <a:ext cx="841248" cy="152807"/>
          </a:xfrm>
          <a:prstGeom prst="rect">
            <a:avLst/>
          </a:prstGeom>
          <a:noFill/>
        </p:spPr>
        <p:txBody>
          <a:bodyPr wrap="square" lIns="91440" tIns="45720" rIns="91440" bIns="45720" anchor="ctr"/>
          <a:lstStyle/>
          <a:p>
            <a:pPr algn="ctr">
              <a:buNone/>
            </a:pPr>
            <a:r>
              <a:rPr lang="en-US" sz="600" dirty="0">
                <a:solidFill>
                  <a:srgbClr val="405363"/>
                </a:solidFill>
                <a:latin typeface="Arial Bold"/>
                <a:cs typeface="Arial Bold"/>
              </a:rPr>
              <a:t>Wiz</a:t>
            </a:r>
            <a:endParaRPr lang="en-US" sz="600"/>
          </a:p>
        </p:txBody>
      </p:sp>
      <p:cxnSp>
        <p:nvCxnSpPr>
          <p:cNvPr id="35" name="Divider Line"/>
          <p:cNvCxnSpPr/>
          <p:nvPr/>
        </p:nvCxnSpPr>
        <p:spPr>
          <a:xfrm>
            <a:off x="502920" y="4346647"/>
            <a:ext cx="841248" cy="0"/>
          </a:xfrm>
          <a:prstGeom prst="straightConnector1">
            <a:avLst/>
          </a:prstGeom>
          <a:ln w="6350">
            <a:solidFill>
              <a:srgbClr val="999999"/>
            </a:solidFill>
          </a:ln>
        </p:spPr>
      </p:cxnSp>
      <p:pic>
        <p:nvPicPr>
          <p:cNvPr id="36" name="Image"/>
          <p:cNvPicPr>
            <a:picLocks noChangeAspect="1"/>
          </p:cNvPicPr>
          <p:nvPr/>
        </p:nvPicPr>
        <p:blipFill>
          <a:blip r:embed="rId2"/>
          <a:stretch>
            <a:fillRect/>
          </a:stretch>
        </p:blipFill>
        <p:spPr>
          <a:xfrm>
            <a:off x="808939" y="4403136"/>
            <a:ext cx="229210" cy="229210"/>
          </a:xfrm>
          <a:prstGeom prst="rect">
            <a:avLst/>
          </a:prstGeom>
        </p:spPr>
      </p:pic>
      <p:sp>
        <p:nvSpPr>
          <p:cNvPr id="37" name="Text Block"/>
          <p:cNvSpPr txBox="1"/>
          <p:nvPr/>
        </p:nvSpPr>
        <p:spPr>
          <a:xfrm>
            <a:off x="502920" y="4650634"/>
            <a:ext cx="841248" cy="76403"/>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38" name="Image"/>
          <p:cNvPicPr>
            <a:picLocks noChangeAspect="1"/>
          </p:cNvPicPr>
          <p:nvPr/>
        </p:nvPicPr>
        <p:blipFill>
          <a:blip r:embed="rId3"/>
          <a:stretch>
            <a:fillRect/>
          </a:stretch>
        </p:blipFill>
        <p:spPr>
          <a:xfrm>
            <a:off x="584393" y="4745325"/>
            <a:ext cx="678303" cy="229210"/>
          </a:xfrm>
          <a:prstGeom prst="rect">
            <a:avLst/>
          </a:prstGeom>
        </p:spPr>
      </p:pic>
      <p:sp>
        <p:nvSpPr>
          <p:cNvPr id="39" name="Text Block"/>
          <p:cNvSpPr txBox="1"/>
          <p:nvPr/>
        </p:nvSpPr>
        <p:spPr>
          <a:xfrm>
            <a:off x="502920" y="4992823"/>
            <a:ext cx="841248" cy="152807"/>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2025</a:t>
            </a:r>
            <a:endParaRPr lang="en-US" sz="800"/>
          </a:p>
        </p:txBody>
      </p:sp>
      <p:sp>
        <p:nvSpPr>
          <p:cNvPr id="40" name="Border"/>
          <p:cNvSpPr/>
          <p:nvPr/>
        </p:nvSpPr>
        <p:spPr>
          <a:xfrm>
            <a:off x="457200" y="5301079"/>
            <a:ext cx="932688" cy="1099721"/>
          </a:xfrm>
          <a:prstGeom prst="rect">
            <a:avLst/>
          </a:prstGeom>
          <a:noFill/>
          <a:ln w="9525">
            <a:solidFill>
              <a:srgbClr val="999999"/>
            </a:solidFill>
          </a:ln>
        </p:spPr>
      </p:sp>
      <p:sp>
        <p:nvSpPr>
          <p:cNvPr id="41" name="Text Block"/>
          <p:cNvSpPr txBox="1"/>
          <p:nvPr/>
        </p:nvSpPr>
        <p:spPr>
          <a:xfrm>
            <a:off x="502920" y="5346799"/>
            <a:ext cx="841248" cy="152807"/>
          </a:xfrm>
          <a:prstGeom prst="rect">
            <a:avLst/>
          </a:prstGeom>
          <a:noFill/>
        </p:spPr>
        <p:txBody>
          <a:bodyPr wrap="square" lIns="91440" tIns="45720" rIns="91440" bIns="45720" anchor="ctr"/>
          <a:lstStyle/>
          <a:p>
            <a:pPr algn="ctr">
              <a:buNone/>
            </a:pPr>
            <a:r>
              <a:rPr lang="en-US" sz="600" dirty="0">
                <a:solidFill>
                  <a:srgbClr val="405363"/>
                </a:solidFill>
                <a:latin typeface="Arial Bold"/>
                <a:cs typeface="Arial Bold"/>
              </a:rPr>
              <a:t>Hornetsecurity</a:t>
            </a:r>
            <a:endParaRPr lang="en-US" sz="600"/>
          </a:p>
        </p:txBody>
      </p:sp>
      <p:cxnSp>
        <p:nvCxnSpPr>
          <p:cNvPr id="42" name="Divider Line"/>
          <p:cNvCxnSpPr/>
          <p:nvPr/>
        </p:nvCxnSpPr>
        <p:spPr>
          <a:xfrm>
            <a:off x="502920" y="5556096"/>
            <a:ext cx="841248" cy="0"/>
          </a:xfrm>
          <a:prstGeom prst="straightConnector1">
            <a:avLst/>
          </a:prstGeom>
          <a:ln w="6350">
            <a:solidFill>
              <a:srgbClr val="999999"/>
            </a:solidFill>
          </a:ln>
        </p:spPr>
      </p:cxnSp>
      <p:pic>
        <p:nvPicPr>
          <p:cNvPr id="43" name="Image"/>
          <p:cNvPicPr>
            <a:picLocks noChangeAspect="1"/>
          </p:cNvPicPr>
          <p:nvPr/>
        </p:nvPicPr>
        <p:blipFill>
          <a:blip r:embed="rId4"/>
          <a:stretch>
            <a:fillRect/>
          </a:stretch>
        </p:blipFill>
        <p:spPr>
          <a:xfrm>
            <a:off x="716091" y="5612585"/>
            <a:ext cx="414906" cy="229210"/>
          </a:xfrm>
          <a:prstGeom prst="rect">
            <a:avLst/>
          </a:prstGeom>
        </p:spPr>
      </p:pic>
      <p:sp>
        <p:nvSpPr>
          <p:cNvPr id="44" name="Text Block"/>
          <p:cNvSpPr txBox="1"/>
          <p:nvPr/>
        </p:nvSpPr>
        <p:spPr>
          <a:xfrm>
            <a:off x="502920" y="5860083"/>
            <a:ext cx="841248" cy="76403"/>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45" name="Image"/>
          <p:cNvPicPr>
            <a:picLocks noChangeAspect="1"/>
          </p:cNvPicPr>
          <p:nvPr/>
        </p:nvPicPr>
        <p:blipFill>
          <a:blip r:embed="rId5"/>
          <a:stretch>
            <a:fillRect/>
          </a:stretch>
        </p:blipFill>
        <p:spPr>
          <a:xfrm>
            <a:off x="808939" y="5954774"/>
            <a:ext cx="229210" cy="229210"/>
          </a:xfrm>
          <a:prstGeom prst="rect">
            <a:avLst/>
          </a:prstGeom>
        </p:spPr>
      </p:pic>
      <p:sp>
        <p:nvSpPr>
          <p:cNvPr id="46" name="Text Block"/>
          <p:cNvSpPr txBox="1"/>
          <p:nvPr/>
        </p:nvSpPr>
        <p:spPr>
          <a:xfrm>
            <a:off x="502920" y="6202272"/>
            <a:ext cx="841248" cy="152807"/>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2025</a:t>
            </a:r>
            <a:endParaRPr lang="en-US" sz="800"/>
          </a:p>
        </p:txBody>
      </p:sp>
      <p:sp>
        <p:nvSpPr>
          <p:cNvPr id="47" name="Border"/>
          <p:cNvSpPr/>
          <p:nvPr/>
        </p:nvSpPr>
        <p:spPr>
          <a:xfrm>
            <a:off x="1499616" y="4091630"/>
            <a:ext cx="932688" cy="1099721"/>
          </a:xfrm>
          <a:prstGeom prst="rect">
            <a:avLst/>
          </a:prstGeom>
          <a:noFill/>
          <a:ln w="9525">
            <a:solidFill>
              <a:srgbClr val="999999"/>
            </a:solidFill>
          </a:ln>
        </p:spPr>
      </p:sp>
      <p:sp>
        <p:nvSpPr>
          <p:cNvPr id="48" name="Text Block"/>
          <p:cNvSpPr txBox="1"/>
          <p:nvPr/>
        </p:nvSpPr>
        <p:spPr>
          <a:xfrm>
            <a:off x="1545336" y="4137350"/>
            <a:ext cx="841248" cy="152807"/>
          </a:xfrm>
          <a:prstGeom prst="rect">
            <a:avLst/>
          </a:prstGeom>
          <a:noFill/>
        </p:spPr>
        <p:txBody>
          <a:bodyPr wrap="square" lIns="91440" tIns="45720" rIns="91440" bIns="45720" anchor="ctr"/>
          <a:lstStyle/>
          <a:p>
            <a:pPr algn="ctr">
              <a:buNone/>
            </a:pPr>
            <a:r>
              <a:rPr lang="en-US" sz="600" dirty="0">
                <a:solidFill>
                  <a:srgbClr val="405363"/>
                </a:solidFill>
                <a:latin typeface="Arial Bold"/>
                <a:cs typeface="Arial Bold"/>
              </a:rPr>
              <a:t>CyberArk</a:t>
            </a:r>
            <a:endParaRPr lang="en-US" sz="600"/>
          </a:p>
        </p:txBody>
      </p:sp>
      <p:cxnSp>
        <p:nvCxnSpPr>
          <p:cNvPr id="49" name="Divider Line"/>
          <p:cNvCxnSpPr/>
          <p:nvPr/>
        </p:nvCxnSpPr>
        <p:spPr>
          <a:xfrm>
            <a:off x="1545336" y="4346647"/>
            <a:ext cx="841248" cy="0"/>
          </a:xfrm>
          <a:prstGeom prst="straightConnector1">
            <a:avLst/>
          </a:prstGeom>
          <a:ln w="6350">
            <a:solidFill>
              <a:srgbClr val="999999"/>
            </a:solidFill>
          </a:ln>
        </p:spPr>
      </p:cxnSp>
      <p:pic>
        <p:nvPicPr>
          <p:cNvPr id="50" name="Image"/>
          <p:cNvPicPr>
            <a:picLocks noChangeAspect="1"/>
          </p:cNvPicPr>
          <p:nvPr/>
        </p:nvPicPr>
        <p:blipFill>
          <a:blip r:embed="rId6"/>
          <a:stretch>
            <a:fillRect/>
          </a:stretch>
        </p:blipFill>
        <p:spPr>
          <a:xfrm>
            <a:off x="1545336" y="4433178"/>
            <a:ext cx="841248" cy="169126"/>
          </a:xfrm>
          <a:prstGeom prst="rect">
            <a:avLst/>
          </a:prstGeom>
        </p:spPr>
      </p:pic>
      <p:sp>
        <p:nvSpPr>
          <p:cNvPr id="51" name="Text Block"/>
          <p:cNvSpPr txBox="1"/>
          <p:nvPr/>
        </p:nvSpPr>
        <p:spPr>
          <a:xfrm>
            <a:off x="1545336" y="4650634"/>
            <a:ext cx="841248" cy="76403"/>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52" name="Image"/>
          <p:cNvPicPr>
            <a:picLocks noChangeAspect="1"/>
          </p:cNvPicPr>
          <p:nvPr/>
        </p:nvPicPr>
        <p:blipFill>
          <a:blip r:embed="rId7"/>
          <a:stretch>
            <a:fillRect/>
          </a:stretch>
        </p:blipFill>
        <p:spPr>
          <a:xfrm>
            <a:off x="1651615" y="4745325"/>
            <a:ext cx="628690" cy="229210"/>
          </a:xfrm>
          <a:prstGeom prst="rect">
            <a:avLst/>
          </a:prstGeom>
        </p:spPr>
      </p:pic>
      <p:sp>
        <p:nvSpPr>
          <p:cNvPr id="53" name="Text Block"/>
          <p:cNvSpPr txBox="1"/>
          <p:nvPr/>
        </p:nvSpPr>
        <p:spPr>
          <a:xfrm>
            <a:off x="1545336" y="4992823"/>
            <a:ext cx="841248" cy="152807"/>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2025</a:t>
            </a:r>
            <a:endParaRPr lang="en-US" sz="800"/>
          </a:p>
        </p:txBody>
      </p:sp>
      <p:sp>
        <p:nvSpPr>
          <p:cNvPr id="54" name="Border"/>
          <p:cNvSpPr/>
          <p:nvPr/>
        </p:nvSpPr>
        <p:spPr>
          <a:xfrm>
            <a:off x="1499616" y="5301079"/>
            <a:ext cx="932688" cy="1099721"/>
          </a:xfrm>
          <a:prstGeom prst="rect">
            <a:avLst/>
          </a:prstGeom>
          <a:noFill/>
          <a:ln w="9525">
            <a:solidFill>
              <a:srgbClr val="999999"/>
            </a:solidFill>
          </a:ln>
        </p:spPr>
      </p:sp>
      <p:sp>
        <p:nvSpPr>
          <p:cNvPr id="55" name="Text Block"/>
          <p:cNvSpPr txBox="1"/>
          <p:nvPr/>
        </p:nvSpPr>
        <p:spPr>
          <a:xfrm>
            <a:off x="1545336" y="5346799"/>
            <a:ext cx="841248" cy="152807"/>
          </a:xfrm>
          <a:prstGeom prst="rect">
            <a:avLst/>
          </a:prstGeom>
          <a:noFill/>
        </p:spPr>
        <p:txBody>
          <a:bodyPr wrap="square" lIns="91440" tIns="45720" rIns="91440" bIns="45720" anchor="ctr"/>
          <a:lstStyle/>
          <a:p>
            <a:pPr algn="ctr">
              <a:buNone/>
            </a:pPr>
            <a:r>
              <a:rPr lang="en-US" sz="600" dirty="0">
                <a:solidFill>
                  <a:srgbClr val="405363"/>
                </a:solidFill>
                <a:latin typeface="Arial Bold"/>
                <a:cs typeface="Arial Bold"/>
              </a:rPr>
              <a:t>Secureworks</a:t>
            </a:r>
            <a:endParaRPr lang="en-US" sz="600"/>
          </a:p>
        </p:txBody>
      </p:sp>
      <p:cxnSp>
        <p:nvCxnSpPr>
          <p:cNvPr id="56" name="Divider Line"/>
          <p:cNvCxnSpPr/>
          <p:nvPr/>
        </p:nvCxnSpPr>
        <p:spPr>
          <a:xfrm>
            <a:off x="1545336" y="5556096"/>
            <a:ext cx="841248" cy="0"/>
          </a:xfrm>
          <a:prstGeom prst="straightConnector1">
            <a:avLst/>
          </a:prstGeom>
          <a:ln w="6350">
            <a:solidFill>
              <a:srgbClr val="999999"/>
            </a:solidFill>
          </a:ln>
        </p:spPr>
      </p:cxnSp>
      <p:pic>
        <p:nvPicPr>
          <p:cNvPr id="57" name="Image"/>
          <p:cNvPicPr>
            <a:picLocks noChangeAspect="1"/>
          </p:cNvPicPr>
          <p:nvPr/>
        </p:nvPicPr>
        <p:blipFill>
          <a:blip r:embed="rId8"/>
          <a:stretch>
            <a:fillRect/>
          </a:stretch>
        </p:blipFill>
        <p:spPr>
          <a:xfrm>
            <a:off x="1724306" y="5612585"/>
            <a:ext cx="483309" cy="229210"/>
          </a:xfrm>
          <a:prstGeom prst="rect">
            <a:avLst/>
          </a:prstGeom>
        </p:spPr>
      </p:pic>
      <p:sp>
        <p:nvSpPr>
          <p:cNvPr id="58" name="Text Block"/>
          <p:cNvSpPr txBox="1"/>
          <p:nvPr/>
        </p:nvSpPr>
        <p:spPr>
          <a:xfrm>
            <a:off x="1545336" y="5860083"/>
            <a:ext cx="841248" cy="76403"/>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59" name="Image"/>
          <p:cNvPicPr>
            <a:picLocks noChangeAspect="1"/>
          </p:cNvPicPr>
          <p:nvPr/>
        </p:nvPicPr>
        <p:blipFill>
          <a:blip r:embed="rId9"/>
          <a:stretch>
            <a:fillRect/>
          </a:stretch>
        </p:blipFill>
        <p:spPr>
          <a:xfrm>
            <a:off x="1545336" y="5979467"/>
            <a:ext cx="841248" cy="179825"/>
          </a:xfrm>
          <a:prstGeom prst="rect">
            <a:avLst/>
          </a:prstGeom>
        </p:spPr>
      </p:pic>
      <p:sp>
        <p:nvSpPr>
          <p:cNvPr id="60" name="Text Block"/>
          <p:cNvSpPr txBox="1"/>
          <p:nvPr/>
        </p:nvSpPr>
        <p:spPr>
          <a:xfrm>
            <a:off x="1545336" y="6202272"/>
            <a:ext cx="841248" cy="152807"/>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2025</a:t>
            </a:r>
            <a:endParaRPr lang="en-US" sz="800"/>
          </a:p>
        </p:txBody>
      </p:sp>
      <p:sp>
        <p:nvSpPr>
          <p:cNvPr id="61" name="Border"/>
          <p:cNvSpPr/>
          <p:nvPr/>
        </p:nvSpPr>
        <p:spPr>
          <a:xfrm>
            <a:off x="2542032" y="4091630"/>
            <a:ext cx="932688" cy="1099721"/>
          </a:xfrm>
          <a:prstGeom prst="rect">
            <a:avLst/>
          </a:prstGeom>
          <a:noFill/>
          <a:ln w="9525">
            <a:solidFill>
              <a:srgbClr val="999999"/>
            </a:solidFill>
          </a:ln>
        </p:spPr>
      </p:sp>
      <p:sp>
        <p:nvSpPr>
          <p:cNvPr id="62" name="Text Block"/>
          <p:cNvSpPr txBox="1"/>
          <p:nvPr/>
        </p:nvSpPr>
        <p:spPr>
          <a:xfrm>
            <a:off x="2587752" y="4137350"/>
            <a:ext cx="841248" cy="152807"/>
          </a:xfrm>
          <a:prstGeom prst="rect">
            <a:avLst/>
          </a:prstGeom>
          <a:noFill/>
        </p:spPr>
        <p:txBody>
          <a:bodyPr wrap="square" lIns="91440" tIns="45720" rIns="91440" bIns="45720" anchor="ctr"/>
          <a:lstStyle/>
          <a:p>
            <a:pPr algn="ctr">
              <a:buNone/>
            </a:pPr>
            <a:r>
              <a:rPr lang="en-US" sz="600" dirty="0">
                <a:solidFill>
                  <a:srgbClr val="405363"/>
                </a:solidFill>
                <a:latin typeface="Arial Bold"/>
                <a:cs typeface="Arial Bold"/>
              </a:rPr>
              <a:t>Armis</a:t>
            </a:r>
            <a:endParaRPr lang="en-US" sz="600"/>
          </a:p>
        </p:txBody>
      </p:sp>
      <p:cxnSp>
        <p:nvCxnSpPr>
          <p:cNvPr id="63" name="Divider Line"/>
          <p:cNvCxnSpPr/>
          <p:nvPr/>
        </p:nvCxnSpPr>
        <p:spPr>
          <a:xfrm>
            <a:off x="2587752" y="4346647"/>
            <a:ext cx="841248" cy="0"/>
          </a:xfrm>
          <a:prstGeom prst="straightConnector1">
            <a:avLst/>
          </a:prstGeom>
          <a:ln w="6350">
            <a:solidFill>
              <a:srgbClr val="999999"/>
            </a:solidFill>
          </a:ln>
        </p:spPr>
      </p:cxnSp>
      <p:pic>
        <p:nvPicPr>
          <p:cNvPr id="64" name="Image"/>
          <p:cNvPicPr>
            <a:picLocks noChangeAspect="1"/>
          </p:cNvPicPr>
          <p:nvPr/>
        </p:nvPicPr>
        <p:blipFill>
          <a:blip r:embed="rId10"/>
          <a:stretch>
            <a:fillRect/>
          </a:stretch>
        </p:blipFill>
        <p:spPr>
          <a:xfrm>
            <a:off x="2893771" y="4403136"/>
            <a:ext cx="229210" cy="229210"/>
          </a:xfrm>
          <a:prstGeom prst="rect">
            <a:avLst/>
          </a:prstGeom>
        </p:spPr>
      </p:pic>
      <p:sp>
        <p:nvSpPr>
          <p:cNvPr id="65" name="Text Block"/>
          <p:cNvSpPr txBox="1"/>
          <p:nvPr/>
        </p:nvSpPr>
        <p:spPr>
          <a:xfrm>
            <a:off x="2587752" y="4650634"/>
            <a:ext cx="841248" cy="76403"/>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66" name="Image"/>
          <p:cNvPicPr>
            <a:picLocks noChangeAspect="1"/>
          </p:cNvPicPr>
          <p:nvPr/>
        </p:nvPicPr>
        <p:blipFill>
          <a:blip r:embed="rId11"/>
          <a:stretch>
            <a:fillRect/>
          </a:stretch>
        </p:blipFill>
        <p:spPr>
          <a:xfrm>
            <a:off x="2896306" y="4745325"/>
            <a:ext cx="224140" cy="229210"/>
          </a:xfrm>
          <a:prstGeom prst="rect">
            <a:avLst/>
          </a:prstGeom>
        </p:spPr>
      </p:pic>
      <p:sp>
        <p:nvSpPr>
          <p:cNvPr id="67" name="Text Block"/>
          <p:cNvSpPr txBox="1"/>
          <p:nvPr/>
        </p:nvSpPr>
        <p:spPr>
          <a:xfrm>
            <a:off x="2587752" y="4992823"/>
            <a:ext cx="841248" cy="152807"/>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2025</a:t>
            </a:r>
            <a:endParaRPr lang="en-US" sz="800"/>
          </a:p>
        </p:txBody>
      </p:sp>
      <p:sp>
        <p:nvSpPr>
          <p:cNvPr id="68" name="Border"/>
          <p:cNvSpPr/>
          <p:nvPr/>
        </p:nvSpPr>
        <p:spPr>
          <a:xfrm>
            <a:off x="2542032" y="5301079"/>
            <a:ext cx="932688" cy="1099721"/>
          </a:xfrm>
          <a:prstGeom prst="rect">
            <a:avLst/>
          </a:prstGeom>
          <a:noFill/>
          <a:ln w="9525">
            <a:solidFill>
              <a:srgbClr val="999999"/>
            </a:solidFill>
          </a:ln>
        </p:spPr>
      </p:sp>
      <p:sp>
        <p:nvSpPr>
          <p:cNvPr id="69" name="Text Block"/>
          <p:cNvSpPr txBox="1"/>
          <p:nvPr/>
        </p:nvSpPr>
        <p:spPr>
          <a:xfrm>
            <a:off x="2587752" y="5346799"/>
            <a:ext cx="841248" cy="152807"/>
          </a:xfrm>
          <a:prstGeom prst="rect">
            <a:avLst/>
          </a:prstGeom>
          <a:noFill/>
        </p:spPr>
        <p:txBody>
          <a:bodyPr wrap="square" lIns="91440" tIns="45720" rIns="91440" bIns="45720" anchor="ctr"/>
          <a:lstStyle/>
          <a:p>
            <a:pPr algn="ctr">
              <a:buNone/>
            </a:pPr>
            <a:r>
              <a:rPr lang="en-US" sz="600" dirty="0">
                <a:solidFill>
                  <a:srgbClr val="405363"/>
                </a:solidFill>
                <a:latin typeface="Arial Bold"/>
                <a:cs typeface="Arial Bold"/>
              </a:rPr>
              <a:t>Darktrace</a:t>
            </a:r>
            <a:endParaRPr lang="en-US" sz="600"/>
          </a:p>
        </p:txBody>
      </p:sp>
      <p:cxnSp>
        <p:nvCxnSpPr>
          <p:cNvPr id="70" name="Divider Line"/>
          <p:cNvCxnSpPr/>
          <p:nvPr/>
        </p:nvCxnSpPr>
        <p:spPr>
          <a:xfrm>
            <a:off x="2587752" y="5556096"/>
            <a:ext cx="841248" cy="0"/>
          </a:xfrm>
          <a:prstGeom prst="straightConnector1">
            <a:avLst/>
          </a:prstGeom>
          <a:ln w="6350">
            <a:solidFill>
              <a:srgbClr val="999999"/>
            </a:solidFill>
          </a:ln>
        </p:spPr>
      </p:cxnSp>
      <p:pic>
        <p:nvPicPr>
          <p:cNvPr id="71" name="Image"/>
          <p:cNvPicPr>
            <a:picLocks noChangeAspect="1"/>
          </p:cNvPicPr>
          <p:nvPr/>
        </p:nvPicPr>
        <p:blipFill>
          <a:blip r:embed="rId12"/>
          <a:stretch>
            <a:fillRect/>
          </a:stretch>
        </p:blipFill>
        <p:spPr>
          <a:xfrm>
            <a:off x="2825820" y="5612585"/>
            <a:ext cx="365113" cy="229210"/>
          </a:xfrm>
          <a:prstGeom prst="rect">
            <a:avLst/>
          </a:prstGeom>
        </p:spPr>
      </p:pic>
      <p:sp>
        <p:nvSpPr>
          <p:cNvPr id="72" name="Text Block"/>
          <p:cNvSpPr txBox="1"/>
          <p:nvPr/>
        </p:nvSpPr>
        <p:spPr>
          <a:xfrm>
            <a:off x="2587752" y="5860083"/>
            <a:ext cx="841248" cy="76403"/>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73" name="Image"/>
          <p:cNvPicPr>
            <a:picLocks noChangeAspect="1"/>
          </p:cNvPicPr>
          <p:nvPr/>
        </p:nvPicPr>
        <p:blipFill>
          <a:blip r:embed="rId13"/>
          <a:stretch>
            <a:fillRect/>
          </a:stretch>
        </p:blipFill>
        <p:spPr>
          <a:xfrm>
            <a:off x="2587752" y="6008257"/>
            <a:ext cx="841248" cy="122244"/>
          </a:xfrm>
          <a:prstGeom prst="rect">
            <a:avLst/>
          </a:prstGeom>
        </p:spPr>
      </p:pic>
      <p:sp>
        <p:nvSpPr>
          <p:cNvPr id="74" name="Text Block"/>
          <p:cNvSpPr txBox="1"/>
          <p:nvPr/>
        </p:nvSpPr>
        <p:spPr>
          <a:xfrm>
            <a:off x="2587752" y="6202272"/>
            <a:ext cx="841248" cy="152807"/>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2024</a:t>
            </a:r>
            <a:endParaRPr lang="en-US" sz="800"/>
          </a:p>
        </p:txBody>
      </p:sp>
      <p:sp>
        <p:nvSpPr>
          <p:cNvPr id="75" name="Border"/>
          <p:cNvSpPr/>
          <p:nvPr/>
        </p:nvSpPr>
        <p:spPr>
          <a:xfrm>
            <a:off x="3584448" y="4091630"/>
            <a:ext cx="932688" cy="1099721"/>
          </a:xfrm>
          <a:prstGeom prst="rect">
            <a:avLst/>
          </a:prstGeom>
          <a:noFill/>
          <a:ln w="9525">
            <a:solidFill>
              <a:srgbClr val="999999"/>
            </a:solidFill>
          </a:ln>
        </p:spPr>
      </p:sp>
      <p:sp>
        <p:nvSpPr>
          <p:cNvPr id="76" name="Text Block"/>
          <p:cNvSpPr txBox="1"/>
          <p:nvPr/>
        </p:nvSpPr>
        <p:spPr>
          <a:xfrm>
            <a:off x="3630168" y="4137350"/>
            <a:ext cx="841248" cy="152807"/>
          </a:xfrm>
          <a:prstGeom prst="rect">
            <a:avLst/>
          </a:prstGeom>
          <a:noFill/>
        </p:spPr>
        <p:txBody>
          <a:bodyPr wrap="square" lIns="91440" tIns="45720" rIns="91440" bIns="45720" anchor="ctr"/>
          <a:lstStyle/>
          <a:p>
            <a:pPr algn="ctr">
              <a:buNone/>
            </a:pPr>
            <a:r>
              <a:rPr lang="en-US" sz="600" dirty="0">
                <a:solidFill>
                  <a:srgbClr val="405363"/>
                </a:solidFill>
                <a:latin typeface="Arial Bold"/>
                <a:cs typeface="Arial Bold"/>
              </a:rPr>
              <a:t>Jamf</a:t>
            </a:r>
            <a:endParaRPr lang="en-US" sz="600"/>
          </a:p>
        </p:txBody>
      </p:sp>
      <p:cxnSp>
        <p:nvCxnSpPr>
          <p:cNvPr id="77" name="Divider Line"/>
          <p:cNvCxnSpPr/>
          <p:nvPr/>
        </p:nvCxnSpPr>
        <p:spPr>
          <a:xfrm>
            <a:off x="3630168" y="4346647"/>
            <a:ext cx="841248" cy="0"/>
          </a:xfrm>
          <a:prstGeom prst="straightConnector1">
            <a:avLst/>
          </a:prstGeom>
          <a:ln w="6350">
            <a:solidFill>
              <a:srgbClr val="999999"/>
            </a:solidFill>
          </a:ln>
        </p:spPr>
      </p:cxnSp>
      <p:pic>
        <p:nvPicPr>
          <p:cNvPr id="78" name="Image"/>
          <p:cNvPicPr>
            <a:picLocks noChangeAspect="1"/>
          </p:cNvPicPr>
          <p:nvPr/>
        </p:nvPicPr>
        <p:blipFill>
          <a:blip r:embed="rId14"/>
          <a:stretch>
            <a:fillRect/>
          </a:stretch>
        </p:blipFill>
        <p:spPr>
          <a:xfrm>
            <a:off x="3844503" y="4403136"/>
            <a:ext cx="412578" cy="229210"/>
          </a:xfrm>
          <a:prstGeom prst="rect">
            <a:avLst/>
          </a:prstGeom>
        </p:spPr>
      </p:pic>
      <p:sp>
        <p:nvSpPr>
          <p:cNvPr id="79" name="Text Block"/>
          <p:cNvSpPr txBox="1"/>
          <p:nvPr/>
        </p:nvSpPr>
        <p:spPr>
          <a:xfrm>
            <a:off x="3630168" y="4650634"/>
            <a:ext cx="841248" cy="76403"/>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80" name="Image"/>
          <p:cNvPicPr>
            <a:picLocks noChangeAspect="1"/>
          </p:cNvPicPr>
          <p:nvPr/>
        </p:nvPicPr>
        <p:blipFill>
          <a:blip r:embed="rId15"/>
          <a:stretch>
            <a:fillRect/>
          </a:stretch>
        </p:blipFill>
        <p:spPr>
          <a:xfrm>
            <a:off x="3924384" y="4745325"/>
            <a:ext cx="252816" cy="229210"/>
          </a:xfrm>
          <a:prstGeom prst="rect">
            <a:avLst/>
          </a:prstGeom>
        </p:spPr>
      </p:pic>
      <p:sp>
        <p:nvSpPr>
          <p:cNvPr id="81" name="Text Block"/>
          <p:cNvSpPr txBox="1"/>
          <p:nvPr/>
        </p:nvSpPr>
        <p:spPr>
          <a:xfrm>
            <a:off x="3630168" y="4992823"/>
            <a:ext cx="841248" cy="152807"/>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2025</a:t>
            </a:r>
            <a:endParaRPr lang="en-US" sz="800"/>
          </a:p>
        </p:txBody>
      </p:sp>
      <p:sp>
        <p:nvSpPr>
          <p:cNvPr id="82" name="Border"/>
          <p:cNvSpPr/>
          <p:nvPr/>
        </p:nvSpPr>
        <p:spPr>
          <a:xfrm>
            <a:off x="3584448" y="5301079"/>
            <a:ext cx="932688" cy="1099721"/>
          </a:xfrm>
          <a:prstGeom prst="rect">
            <a:avLst/>
          </a:prstGeom>
          <a:noFill/>
          <a:ln w="9525">
            <a:solidFill>
              <a:srgbClr val="999999"/>
            </a:solidFill>
          </a:ln>
        </p:spPr>
      </p:sp>
      <p:sp>
        <p:nvSpPr>
          <p:cNvPr id="83" name="Text Block"/>
          <p:cNvSpPr txBox="1"/>
          <p:nvPr/>
        </p:nvSpPr>
        <p:spPr>
          <a:xfrm>
            <a:off x="3630168" y="5346799"/>
            <a:ext cx="841248" cy="152807"/>
          </a:xfrm>
          <a:prstGeom prst="rect">
            <a:avLst/>
          </a:prstGeom>
          <a:noFill/>
        </p:spPr>
        <p:txBody>
          <a:bodyPr wrap="square" lIns="91440" tIns="45720" rIns="91440" bIns="45720" anchor="ctr"/>
          <a:lstStyle/>
          <a:p>
            <a:pPr algn="ctr">
              <a:buNone/>
            </a:pPr>
            <a:r>
              <a:rPr lang="en-US" sz="600" dirty="0">
                <a:solidFill>
                  <a:srgbClr val="405363"/>
                </a:solidFill>
                <a:latin typeface="Arial Bold"/>
                <a:cs typeface="Arial Bold"/>
              </a:rPr>
              <a:t>Recorded Future</a:t>
            </a:r>
            <a:endParaRPr lang="en-US" sz="600"/>
          </a:p>
        </p:txBody>
      </p:sp>
      <p:cxnSp>
        <p:nvCxnSpPr>
          <p:cNvPr id="84" name="Divider Line"/>
          <p:cNvCxnSpPr/>
          <p:nvPr/>
        </p:nvCxnSpPr>
        <p:spPr>
          <a:xfrm>
            <a:off x="3630168" y="5556096"/>
            <a:ext cx="841248" cy="0"/>
          </a:xfrm>
          <a:prstGeom prst="straightConnector1">
            <a:avLst/>
          </a:prstGeom>
          <a:ln w="6350">
            <a:solidFill>
              <a:srgbClr val="999999"/>
            </a:solidFill>
          </a:ln>
        </p:spPr>
      </p:cxnSp>
      <p:pic>
        <p:nvPicPr>
          <p:cNvPr id="85" name="Image"/>
          <p:cNvPicPr>
            <a:picLocks noChangeAspect="1"/>
          </p:cNvPicPr>
          <p:nvPr/>
        </p:nvPicPr>
        <p:blipFill>
          <a:blip r:embed="rId16"/>
          <a:stretch>
            <a:fillRect/>
          </a:stretch>
        </p:blipFill>
        <p:spPr>
          <a:xfrm>
            <a:off x="3630168" y="5661113"/>
            <a:ext cx="841248" cy="132154"/>
          </a:xfrm>
          <a:prstGeom prst="rect">
            <a:avLst/>
          </a:prstGeom>
        </p:spPr>
      </p:pic>
      <p:sp>
        <p:nvSpPr>
          <p:cNvPr id="86" name="Text Block"/>
          <p:cNvSpPr txBox="1"/>
          <p:nvPr/>
        </p:nvSpPr>
        <p:spPr>
          <a:xfrm>
            <a:off x="3630168" y="5860083"/>
            <a:ext cx="841248" cy="76403"/>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87" name="Image"/>
          <p:cNvPicPr>
            <a:picLocks noChangeAspect="1"/>
          </p:cNvPicPr>
          <p:nvPr/>
        </p:nvPicPr>
        <p:blipFill>
          <a:blip r:embed="rId17"/>
          <a:stretch>
            <a:fillRect/>
          </a:stretch>
        </p:blipFill>
        <p:spPr>
          <a:xfrm>
            <a:off x="3903253" y="5954774"/>
            <a:ext cx="295078" cy="229210"/>
          </a:xfrm>
          <a:prstGeom prst="rect">
            <a:avLst/>
          </a:prstGeom>
        </p:spPr>
      </p:pic>
      <p:sp>
        <p:nvSpPr>
          <p:cNvPr id="88" name="Text Block"/>
          <p:cNvSpPr txBox="1"/>
          <p:nvPr/>
        </p:nvSpPr>
        <p:spPr>
          <a:xfrm>
            <a:off x="3630168" y="6202272"/>
            <a:ext cx="841248" cy="152807"/>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2024</a:t>
            </a:r>
            <a:endParaRPr lang="en-US" sz="800"/>
          </a:p>
        </p:txBody>
      </p:sp>
      <p:sp>
        <p:nvSpPr>
          <p:cNvPr id="89" name="Header Bar"/>
          <p:cNvSpPr txBox="1"/>
          <p:nvPr/>
        </p:nvSpPr>
        <p:spPr>
          <a:xfrm>
            <a:off x="4626864" y="3698438"/>
            <a:ext cx="4059936"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Technology Team</a:t>
            </a:r>
            <a:endParaRPr lang="en-US" sz="1200"/>
          </a:p>
        </p:txBody>
      </p:sp>
      <p:pic>
        <p:nvPicPr>
          <p:cNvPr id="90" name="Image"/>
          <p:cNvPicPr>
            <a:picLocks noChangeAspect="1"/>
          </p:cNvPicPr>
          <p:nvPr/>
        </p:nvPicPr>
        <p:blipFill>
          <a:blip r:embed="rId18"/>
          <a:srcRect l="9231" t="0" r="9231" b="0"/>
          <a:stretch>
            <a:fillRect/>
          </a:stretch>
        </p:blipFill>
        <p:spPr>
          <a:xfrm>
            <a:off x="4626864" y="4091630"/>
            <a:ext cx="777240" cy="953214"/>
          </a:xfrm>
          <a:prstGeom prst="rect">
            <a:avLst/>
          </a:prstGeom>
        </p:spPr>
      </p:pic>
      <p:sp>
        <p:nvSpPr>
          <p:cNvPr id="91" name="Text Block"/>
          <p:cNvSpPr txBox="1"/>
          <p:nvPr/>
        </p:nvSpPr>
        <p:spPr>
          <a:xfrm>
            <a:off x="5513832" y="4091630"/>
            <a:ext cx="1088136" cy="953214"/>
          </a:xfrm>
          <a:prstGeom prst="rect">
            <a:avLst/>
          </a:prstGeom>
          <a:noFill/>
        </p:spPr>
        <p:txBody>
          <a:bodyPr wrap="square" lIns="91440" tIns="45720" rIns="91440" bIns="45720" anchor="t"/>
          <a:lstStyle/>
          <a:p>
            <a:pPr>
              <a:buNone/>
            </a:pPr>
            <a:r>
              <a:rPr lang="en-US" sz="800" b="1" dirty="0">
                <a:solidFill>
                  <a:srgbClr val="333333"/>
                </a:solidFill>
                <a:latin typeface="Calibri"/>
                <a:cs typeface="Calibri"/>
              </a:rPr>
              <a:t>Alex Harmon</a:t>
            </a:r>
            <a:endParaRPr lang="en-US" sz="800"/>
          </a:p>
          <a:p>
            <a:pPr>
              <a:buNone/>
            </a:pPr>
            <a:r>
              <a:rPr lang="en-US" sz="800" i="1" dirty="0">
                <a:solidFill>
                  <a:srgbClr val="333333"/>
                </a:solidFill>
                <a:latin typeface="Calibri"/>
                <a:cs typeface="Calibri"/>
              </a:rPr>
              <a:t>Managing Director</a:t>
            </a:r>
            <a:endParaRPr lang="en-US" sz="800"/>
          </a:p>
          <a:p>
            <a:pPr>
              <a:buNone/>
            </a:pPr>
            <a:r>
              <a:rPr lang="en-US" sz="800" dirty="0">
                <a:solidFill>
                  <a:srgbClr val="333333"/>
                </a:solidFill>
                <a:latin typeface="Calibri"/>
                <a:cs typeface="Calibri"/>
              </a:rPr>
              <a:t>15+ years experience</a:t>
            </a:r>
            <a:endParaRPr lang="en-US" sz="800"/>
          </a:p>
        </p:txBody>
      </p:sp>
      <p:pic>
        <p:nvPicPr>
          <p:cNvPr id="92" name="Image"/>
          <p:cNvPicPr>
            <a:picLocks noChangeAspect="1"/>
          </p:cNvPicPr>
          <p:nvPr/>
        </p:nvPicPr>
        <p:blipFill>
          <a:blip r:embed="rId19"/>
          <a:srcRect l="9231" t="0" r="9231" b="0"/>
          <a:stretch>
            <a:fillRect/>
          </a:stretch>
        </p:blipFill>
        <p:spPr>
          <a:xfrm>
            <a:off x="4626864" y="5154572"/>
            <a:ext cx="777240" cy="953214"/>
          </a:xfrm>
          <a:prstGeom prst="rect">
            <a:avLst/>
          </a:prstGeom>
        </p:spPr>
      </p:pic>
      <p:sp>
        <p:nvSpPr>
          <p:cNvPr id="93" name="Text Block"/>
          <p:cNvSpPr txBox="1"/>
          <p:nvPr/>
        </p:nvSpPr>
        <p:spPr>
          <a:xfrm>
            <a:off x="5513832" y="5154572"/>
            <a:ext cx="1088136" cy="953214"/>
          </a:xfrm>
          <a:prstGeom prst="rect">
            <a:avLst/>
          </a:prstGeom>
          <a:noFill/>
        </p:spPr>
        <p:txBody>
          <a:bodyPr wrap="square" lIns="91440" tIns="45720" rIns="91440" bIns="45720" anchor="t"/>
          <a:lstStyle/>
          <a:p>
            <a:pPr>
              <a:buNone/>
            </a:pPr>
            <a:r>
              <a:rPr lang="en-US" sz="800" b="1" dirty="0">
                <a:solidFill>
                  <a:srgbClr val="333333"/>
                </a:solidFill>
                <a:latin typeface="Calibri"/>
                <a:cs typeface="Calibri"/>
              </a:rPr>
              <a:t>Sara Chen</a:t>
            </a:r>
            <a:endParaRPr lang="en-US" sz="800"/>
          </a:p>
          <a:p>
            <a:pPr>
              <a:buNone/>
            </a:pPr>
            <a:r>
              <a:rPr lang="en-US" sz="800" i="1" dirty="0">
                <a:solidFill>
                  <a:srgbClr val="333333"/>
                </a:solidFill>
                <a:latin typeface="Calibri"/>
                <a:cs typeface="Calibri"/>
              </a:rPr>
              <a:t>Senior Associate</a:t>
            </a:r>
            <a:endParaRPr lang="en-US" sz="800"/>
          </a:p>
          <a:p>
            <a:pPr>
              <a:buNone/>
            </a:pPr>
            <a:r>
              <a:rPr lang="en-US" sz="800" dirty="0">
                <a:solidFill>
                  <a:srgbClr val="333333"/>
                </a:solidFill>
                <a:latin typeface="Calibri"/>
                <a:cs typeface="Calibri"/>
              </a:rPr>
              <a:t>6+ years experience</a:t>
            </a:r>
            <a:endParaRPr lang="en-US" sz="800"/>
          </a:p>
        </p:txBody>
      </p:sp>
      <p:pic>
        <p:nvPicPr>
          <p:cNvPr id="94" name="Image"/>
          <p:cNvPicPr>
            <a:picLocks noChangeAspect="1"/>
          </p:cNvPicPr>
          <p:nvPr/>
        </p:nvPicPr>
        <p:blipFill>
          <a:blip r:embed="rId20"/>
          <a:srcRect l="9231" t="0" r="9231" b="0"/>
          <a:stretch>
            <a:fillRect/>
          </a:stretch>
        </p:blipFill>
        <p:spPr>
          <a:xfrm>
            <a:off x="6711696" y="4091630"/>
            <a:ext cx="777240" cy="953214"/>
          </a:xfrm>
          <a:prstGeom prst="rect">
            <a:avLst/>
          </a:prstGeom>
        </p:spPr>
      </p:pic>
      <p:sp>
        <p:nvSpPr>
          <p:cNvPr id="95" name="Text Block"/>
          <p:cNvSpPr txBox="1"/>
          <p:nvPr/>
        </p:nvSpPr>
        <p:spPr>
          <a:xfrm>
            <a:off x="7598664" y="4091630"/>
            <a:ext cx="1088136" cy="953214"/>
          </a:xfrm>
          <a:prstGeom prst="rect">
            <a:avLst/>
          </a:prstGeom>
          <a:noFill/>
        </p:spPr>
        <p:txBody>
          <a:bodyPr wrap="square" lIns="91440" tIns="45720" rIns="91440" bIns="45720" anchor="t"/>
          <a:lstStyle/>
          <a:p>
            <a:pPr>
              <a:buNone/>
            </a:pPr>
            <a:r>
              <a:rPr lang="en-US" sz="800" b="1" dirty="0">
                <a:solidFill>
                  <a:srgbClr val="333333"/>
                </a:solidFill>
                <a:latin typeface="Calibri"/>
                <a:cs typeface="Calibri"/>
              </a:rPr>
              <a:t>James Weller</a:t>
            </a:r>
            <a:endParaRPr lang="en-US" sz="800"/>
          </a:p>
          <a:p>
            <a:pPr>
              <a:buNone/>
            </a:pPr>
            <a:r>
              <a:rPr lang="en-US" sz="800" i="1" dirty="0">
                <a:solidFill>
                  <a:srgbClr val="333333"/>
                </a:solidFill>
                <a:latin typeface="Calibri"/>
                <a:cs typeface="Calibri"/>
              </a:rPr>
              <a:t>Managing Director</a:t>
            </a:r>
            <a:endParaRPr lang="en-US" sz="800"/>
          </a:p>
          <a:p>
            <a:pPr>
              <a:buNone/>
            </a:pPr>
            <a:r>
              <a:rPr lang="en-US" sz="800" dirty="0">
                <a:solidFill>
                  <a:srgbClr val="333333"/>
                </a:solidFill>
                <a:latin typeface="Calibri"/>
                <a:cs typeface="Calibri"/>
              </a:rPr>
              <a:t>15+ years experience</a:t>
            </a:r>
            <a:endParaRPr lang="en-US" sz="800"/>
          </a:p>
        </p:txBody>
      </p:sp>
      <p:pic>
        <p:nvPicPr>
          <p:cNvPr id="96" name="Image"/>
          <p:cNvPicPr>
            <a:picLocks noChangeAspect="1"/>
          </p:cNvPicPr>
          <p:nvPr/>
        </p:nvPicPr>
        <p:blipFill>
          <a:blip r:embed="rId21"/>
          <a:srcRect l="9231" t="0" r="9231" b="0"/>
          <a:stretch>
            <a:fillRect/>
          </a:stretch>
        </p:blipFill>
        <p:spPr>
          <a:xfrm>
            <a:off x="6711696" y="5154572"/>
            <a:ext cx="777240" cy="953214"/>
          </a:xfrm>
          <a:prstGeom prst="rect">
            <a:avLst/>
          </a:prstGeom>
        </p:spPr>
      </p:pic>
      <p:sp>
        <p:nvSpPr>
          <p:cNvPr id="97" name="Text Block"/>
          <p:cNvSpPr txBox="1"/>
          <p:nvPr/>
        </p:nvSpPr>
        <p:spPr>
          <a:xfrm>
            <a:off x="7598664" y="5154572"/>
            <a:ext cx="1088136" cy="953214"/>
          </a:xfrm>
          <a:prstGeom prst="rect">
            <a:avLst/>
          </a:prstGeom>
          <a:noFill/>
        </p:spPr>
        <p:txBody>
          <a:bodyPr wrap="square" lIns="91440" tIns="45720" rIns="91440" bIns="45720" anchor="t"/>
          <a:lstStyle/>
          <a:p>
            <a:pPr>
              <a:buNone/>
            </a:pPr>
            <a:r>
              <a:rPr lang="en-US" sz="800" b="1" dirty="0">
                <a:solidFill>
                  <a:srgbClr val="333333"/>
                </a:solidFill>
                <a:latin typeface="Calibri"/>
                <a:cs typeface="Calibri"/>
              </a:rPr>
              <a:t>Maya Okafor</a:t>
            </a:r>
            <a:endParaRPr lang="en-US" sz="800"/>
          </a:p>
          <a:p>
            <a:pPr>
              <a:buNone/>
            </a:pPr>
            <a:r>
              <a:rPr lang="en-US" sz="800" i="1" dirty="0">
                <a:solidFill>
                  <a:srgbClr val="333333"/>
                </a:solidFill>
                <a:latin typeface="Calibri"/>
                <a:cs typeface="Calibri"/>
              </a:rPr>
              <a:t>Associate</a:t>
            </a:r>
            <a:endParaRPr lang="en-US" sz="800"/>
          </a:p>
          <a:p>
            <a:pPr>
              <a:buNone/>
            </a:pPr>
            <a:r>
              <a:rPr lang="en-US" sz="800" dirty="0">
                <a:solidFill>
                  <a:srgbClr val="333333"/>
                </a:solidFill>
                <a:latin typeface="Calibri"/>
                <a:cs typeface="Calibri"/>
              </a:rPr>
              <a:t>3+ years experience</a:t>
            </a:r>
            <a:endParaRPr lang="en-US" sz="800"/>
          </a:p>
        </p:txBody>
      </p:sp>
      <p:sp>
        <p:nvSpPr>
          <p:cNvPr id="98" name="Text Block"/>
          <p:cNvSpPr txBox="1"/>
          <p:nvPr/>
        </p:nvSpPr>
        <p:spPr>
          <a:xfrm>
            <a:off x="4626864" y="6217513"/>
            <a:ext cx="4059936" cy="183287"/>
          </a:xfrm>
          <a:prstGeom prst="rect">
            <a:avLst/>
          </a:prstGeom>
          <a:noFill/>
        </p:spPr>
        <p:txBody>
          <a:bodyPr wrap="square" lIns="91440" tIns="45720" rIns="91440" bIns="45720" anchor="t"/>
          <a:lstStyle/>
          <a:p>
            <a:pPr>
              <a:buNone/>
            </a:pPr>
            <a:r>
              <a:rPr lang="en-US" sz="800" dirty="0">
                <a:solidFill>
                  <a:srgbClr val="333333"/>
                </a:solidFill>
                <a:latin typeface="Calibri"/>
                <a:cs typeface="Calibri"/>
              </a:rPr>
              <a:t>* Includes transactions completed by current employees while at previous firms.</a:t>
            </a:r>
            <a:endParaRPr lang="en-US" sz="800"/>
          </a:p>
        </p:txBody>
      </p:sp>
      <p:sp>
        <p:nvSpPr>
          <p:cNvPr id="99"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2</a:t>
            </a:r>
            <a:endParaRPr lang="en-US" sz="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Public Company Profile</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SentinelOne — Company Profile (2/4)</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 SentinelOne IR, FMP. FY ends Jan 31. Estimates per analyst consensus. Market data as of Feb 24, 2026.</a:t>
            </a:r>
            <a:endParaRPr lang="en-US" sz="800"/>
          </a:p>
        </p:txBody>
      </p:sp>
      <p:sp>
        <p:nvSpPr>
          <p:cNvPr id="5" name="Header Bar"/>
          <p:cNvSpPr txBox="1"/>
          <p:nvPr/>
        </p:nvSpPr>
        <p:spPr>
          <a:xfrm>
            <a:off x="45720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Valuation &amp; Capital Structure</a:t>
            </a:r>
            <a:endParaRPr lang="en-US" sz="1200"/>
          </a:p>
        </p:txBody>
      </p:sp>
      <p:graphicFrame>
        <p:nvGraphicFramePr>
          <p:cNvPr id="6" name="Zone Table"/>
          <p:cNvGraphicFramePr>
            <a:graphicFrameLocks noGrp="1"/>
          </p:cNvGraphicFramePr>
          <p:nvPr/>
        </p:nvGraphicFramePr>
        <p:xfrm>
          <a:off x="457200" y="1754632"/>
          <a:ext cx="4046220" cy="898652"/>
        </p:xfrm>
        <a:graphic>
          <a:graphicData uri="http://schemas.openxmlformats.org/drawingml/2006/table">
            <a:tbl>
              <a:tblPr bandRow="1"/>
              <a:tblGrid>
                <a:gridCol w="2360295"/>
                <a:gridCol w="1685925"/>
              </a:tblGrid>
              <a:tr h="201168">
                <a:tc>
                  <a:txBody>
                    <a:bodyPr/>
                    <a:lstStyle/>
                    <a:p>
                      <a:pPr>
                        <a:buNone/>
                      </a:pPr>
                      <a:r>
                        <a:rPr lang="en-US" sz="900" dirty="0">
                          <a:solidFill>
                            <a:srgbClr val="333333"/>
                          </a:solidFill>
                          <a:latin typeface="Calibri"/>
                          <a:cs typeface="Calibri"/>
                        </a:rPr>
                        <a:t>Market Cap</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$4.25B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Total Debt</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$0.01B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Cash &amp; Investments</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$0.65B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Enterprise Value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$3.61B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bl>
          </a:graphicData>
        </a:graphic>
      </p:graphicFrame>
      <p:graphicFrame>
        <p:nvGraphicFramePr>
          <p:cNvPr id="7" name="Zone Table"/>
          <p:cNvGraphicFramePr>
            <a:graphicFrameLocks noGrp="1"/>
          </p:cNvGraphicFramePr>
          <p:nvPr/>
        </p:nvGraphicFramePr>
        <p:xfrm>
          <a:off x="457200" y="2744724"/>
          <a:ext cx="4046220" cy="841248"/>
        </p:xfrm>
        <a:graphic>
          <a:graphicData uri="http://schemas.openxmlformats.org/drawingml/2006/table">
            <a:tbl>
              <a:tblPr bandRow="1" firstRow="1"/>
              <a:tblGrid>
                <a:gridCol w="2023110"/>
                <a:gridCol w="1011555"/>
                <a:gridCol w="1011555"/>
              </a:tblGrid>
              <a:tr h="237744">
                <a:tc>
                  <a:txBody>
                    <a:bodyPr/>
                    <a:lstStyle/>
                    <a:p>
                      <a:pPr>
                        <a:buNone/>
                      </a:pPr>
                      <a:r>
                        <a:rPr lang="en-US" sz="900" b="1" dirty="0">
                          <a:solidFill>
                            <a:srgbClr val="FFFFFF"/>
                          </a:solidFill>
                          <a:latin typeface="Calibri"/>
                          <a:cs typeface="Calibri"/>
                        </a:rPr>
                        <a:t>Metric</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LTM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NTM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r>
              <a:tr h="201168">
                <a:tc>
                  <a:txBody>
                    <a:bodyPr/>
                    <a:lstStyle/>
                    <a:p>
                      <a:pPr>
                        <a:buNone/>
                      </a:pPr>
                      <a:r>
                        <a:rPr lang="en-US" sz="900" dirty="0">
                          <a:solidFill>
                            <a:srgbClr val="333333"/>
                          </a:solidFill>
                          <a:latin typeface="Calibri"/>
                          <a:cs typeface="Calibri"/>
                        </a:rPr>
                        <a:t>EV / Revenue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4.4x</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3.6x</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EV / EBITDA</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NM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NM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P / 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NM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NM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bl>
          </a:graphicData>
        </a:graphic>
      </p:graphicFrame>
      <p:sp>
        <p:nvSpPr>
          <p:cNvPr id="8" name="Header Bar"/>
          <p:cNvSpPr txBox="1"/>
          <p:nvPr/>
        </p:nvSpPr>
        <p:spPr>
          <a:xfrm>
            <a:off x="457200" y="3753104"/>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Shareholder Overview</a:t>
            </a:r>
            <a:endParaRPr lang="en-US" sz="1200"/>
          </a:p>
        </p:txBody>
      </p:sp>
      <p:graphicFrame>
        <p:nvGraphicFramePr>
          <p:cNvPr id="9" name="Zone Table"/>
          <p:cNvGraphicFramePr>
            <a:graphicFrameLocks noGrp="1"/>
          </p:cNvGraphicFramePr>
          <p:nvPr/>
        </p:nvGraphicFramePr>
        <p:xfrm>
          <a:off x="457200" y="4146296"/>
          <a:ext cx="4046220" cy="1463040"/>
        </p:xfrm>
        <a:graphic>
          <a:graphicData uri="http://schemas.openxmlformats.org/drawingml/2006/table">
            <a:tbl>
              <a:tblPr bandRow="1" firstRow="1"/>
              <a:tblGrid>
                <a:gridCol w="2023110"/>
                <a:gridCol w="1213866"/>
                <a:gridCol w="809244"/>
              </a:tblGrid>
              <a:tr h="256032">
                <a:tc>
                  <a:txBody>
                    <a:bodyPr/>
                    <a:lstStyle/>
                    <a:p>
                      <a:pPr>
                        <a:buNone/>
                      </a:pPr>
                      <a:r>
                        <a:rPr lang="en-US" sz="900" b="1" dirty="0">
                          <a:solidFill>
                            <a:srgbClr val="FFFFFF"/>
                          </a:solidFill>
                          <a:latin typeface="Calibri"/>
                          <a:cs typeface="Calibri"/>
                        </a:rPr>
                        <a:t>Shareholder</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Shares</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Ownership</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r>
              <a:tr h="201168">
                <a:tc>
                  <a:txBody>
                    <a:bodyPr/>
                    <a:lstStyle/>
                    <a:p>
                      <a:pPr>
                        <a:buNone/>
                      </a:pPr>
                      <a:r>
                        <a:rPr lang="en-US" sz="900" dirty="0">
                          <a:solidFill>
                            <a:srgbClr val="333333"/>
                          </a:solidFill>
                          <a:latin typeface="Calibri"/>
                          <a:cs typeface="Calibri"/>
                        </a:rPr>
                        <a:t>Tomer Weingarten (CEO)</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14.8M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4.4%</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Tiger Global Mgmt</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28.2M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8.5%</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Vanguard Group</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22.6M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6.8%</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Total Institutional</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~271M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~81%</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Total Retail</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~62M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~19%</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Total</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333.3M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100%</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bl>
          </a:graphicData>
        </a:graphic>
      </p:graphicFrame>
      <p:sp>
        <p:nvSpPr>
          <p:cNvPr id="10" name="Header Bar"/>
          <p:cNvSpPr txBox="1"/>
          <p:nvPr/>
        </p:nvSpPr>
        <p:spPr>
          <a:xfrm>
            <a:off x="464058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Income Statement Summary ($M / $B)</a:t>
            </a:r>
            <a:endParaRPr lang="en-US" sz="1200"/>
          </a:p>
        </p:txBody>
      </p:sp>
      <p:graphicFrame>
        <p:nvGraphicFramePr>
          <p:cNvPr id="11" name="Zone Table"/>
          <p:cNvGraphicFramePr>
            <a:graphicFrameLocks noGrp="1"/>
          </p:cNvGraphicFramePr>
          <p:nvPr/>
        </p:nvGraphicFramePr>
        <p:xfrm>
          <a:off x="4640580" y="1754632"/>
          <a:ext cx="4046220" cy="1865376"/>
        </p:xfrm>
        <a:graphic>
          <a:graphicData uri="http://schemas.openxmlformats.org/drawingml/2006/table">
            <a:tbl>
              <a:tblPr bandRow="1" firstRow="1"/>
              <a:tblGrid>
                <a:gridCol w="1348740"/>
                <a:gridCol w="674370"/>
                <a:gridCol w="674370"/>
                <a:gridCol w="674370"/>
                <a:gridCol w="674370"/>
              </a:tblGrid>
              <a:tr h="256032">
                <a:tc>
                  <a:txBody>
                    <a:bodyPr/>
                    <a:lstStyle/>
                    <a:p>
                      <a:pPr>
                        <a:buNone/>
                      </a:pPr>
                      <a:r>
                        <a:rPr lang="en-US" sz="900" b="1" dirty="0">
                          <a:solidFill>
                            <a:srgbClr val="FFFFFF"/>
                          </a:solidFill>
                          <a:latin typeface="Calibri"/>
                          <a:cs typeface="Calibri"/>
                        </a:rPr>
                        <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FY2024A</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FY2025A</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FY2026E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lgn="r">
                        <a:buNone/>
                      </a:pPr>
                      <a:r>
                        <a:rPr lang="en-US" sz="900" b="1" dirty="0">
                          <a:solidFill>
                            <a:srgbClr val="FFFFFF"/>
                          </a:solidFill>
                          <a:latin typeface="Calibri"/>
                          <a:cs typeface="Calibri"/>
                        </a:rPr>
                        <a:t>FY2027E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r>
              <a:tr h="201168">
                <a:tc>
                  <a:txBody>
                    <a:bodyPr/>
                    <a:lstStyle/>
                    <a:p>
                      <a:pPr>
                        <a:buNone/>
                      </a:pPr>
                      <a:r>
                        <a:rPr lang="en-US" sz="900" dirty="0">
                          <a:solidFill>
                            <a:srgbClr val="333333"/>
                          </a:solidFill>
                          <a:latin typeface="Calibri"/>
                          <a:cs typeface="Calibri"/>
                        </a:rPr>
                        <a:t>Revenue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$621M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$821M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$1.00B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$1.20B</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Gross Profit</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$443M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$610M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$765M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$925M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Gross Margin</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71.3%</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74.3%</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76.5%</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77.1%</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EBITDA</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($293M)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($239M)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EBITDA Margin</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-47.2%</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-29.1%</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Net Income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($339M)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($288M)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$66M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$101M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Net Margin</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-54.6%</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-35.1%</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6.6%</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8.4%</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201168">
                <a:tc>
                  <a:txBody>
                    <a:bodyPr/>
                    <a:lstStyle/>
                    <a:p>
                      <a:pPr>
                        <a:buNone/>
                      </a:pPr>
                      <a:r>
                        <a:rPr lang="en-US" sz="900" dirty="0">
                          <a:solidFill>
                            <a:srgbClr val="333333"/>
                          </a:solidFill>
                          <a:latin typeface="Calibri"/>
                          <a:cs typeface="Calibri"/>
                        </a:rPr>
                        <a:t>EPS (Diluted)</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($1.15)</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($0.92)</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$0.19</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lgn="r">
                        <a:buNone/>
                      </a:pPr>
                      <a:r>
                        <a:rPr lang="en-US" sz="900" dirty="0">
                          <a:solidFill>
                            <a:srgbClr val="333333"/>
                          </a:solidFill>
                          <a:latin typeface="Calibri"/>
                          <a:cs typeface="Calibri"/>
                        </a:rPr>
                        <a:t>$0.30</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bl>
          </a:graphicData>
        </a:graphic>
      </p:graphicFrame>
      <p:sp>
        <p:nvSpPr>
          <p:cNvPr id="12" name="Header Bar"/>
          <p:cNvSpPr txBox="1"/>
          <p:nvPr/>
        </p:nvSpPr>
        <p:spPr>
          <a:xfrm>
            <a:off x="4640580" y="4133427"/>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S (NYSE) — 52-Week Stock Performance</a:t>
            </a:r>
            <a:endParaRPr lang="en-US" sz="1200"/>
          </a:p>
        </p:txBody>
      </p:sp>
      <p:pic>
        <p:nvPicPr>
          <p:cNvPr id="13" name="Image"/>
          <p:cNvPicPr>
            <a:picLocks noChangeAspect="1"/>
          </p:cNvPicPr>
          <p:nvPr/>
        </p:nvPicPr>
        <p:blipFill>
          <a:blip r:embed="rId2"/>
          <a:srcRect l="0" t="20176" r="0" b="20176"/>
          <a:stretch>
            <a:fillRect/>
          </a:stretch>
        </p:blipFill>
        <p:spPr>
          <a:xfrm>
            <a:off x="4640580" y="4526619"/>
            <a:ext cx="4046220" cy="1508421"/>
          </a:xfrm>
          <a:prstGeom prst="rect">
            <a:avLst/>
          </a:prstGeom>
        </p:spPr>
      </p:pic>
      <p:sp>
        <p:nvSpPr>
          <p:cNvPr id="14"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20</a:t>
            </a:r>
            <a:endParaRPr lang="en-US" sz="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Public Company Profile</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SentinelOne — Company Profile (3/4)</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 SentinelOne IR, press releases, Gartner, IDC. Market data as of Feb 24, 2026.</a:t>
            </a:r>
            <a:endParaRPr lang="en-US" sz="800"/>
          </a:p>
        </p:txBody>
      </p:sp>
      <p:sp>
        <p:nvSpPr>
          <p:cNvPr id="5" name="Header Bar"/>
          <p:cNvSpPr txBox="1"/>
          <p:nvPr/>
        </p:nvSpPr>
        <p:spPr>
          <a:xfrm>
            <a:off x="45720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Strategic Focus</a:t>
            </a:r>
            <a:endParaRPr lang="en-US" sz="1200"/>
          </a:p>
        </p:txBody>
      </p:sp>
      <p:sp>
        <p:nvSpPr>
          <p:cNvPr id="6" name="Background"/>
          <p:cNvSpPr/>
          <p:nvPr/>
        </p:nvSpPr>
        <p:spPr>
          <a:xfrm>
            <a:off x="457200" y="1754632"/>
            <a:ext cx="984123" cy="637201"/>
          </a:xfrm>
          <a:prstGeom prst="rect">
            <a:avLst/>
          </a:prstGeom>
          <a:solidFill>
            <a:srgbClr val="4472C4"/>
          </a:solidFill>
        </p:spPr>
      </p:sp>
      <p:sp>
        <p:nvSpPr>
          <p:cNvPr id="7" name="Text Block"/>
          <p:cNvSpPr txBox="1"/>
          <p:nvPr/>
        </p:nvSpPr>
        <p:spPr>
          <a:xfrm>
            <a:off x="457200" y="1754632"/>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Purple AI</a:t>
            </a:r>
            <a:endParaRPr lang="en-US" sz="900"/>
          </a:p>
        </p:txBody>
      </p:sp>
      <p:sp>
        <p:nvSpPr>
          <p:cNvPr id="8" name="Background"/>
          <p:cNvSpPr/>
          <p:nvPr/>
        </p:nvSpPr>
        <p:spPr>
          <a:xfrm>
            <a:off x="1551051" y="1754632"/>
            <a:ext cx="2952369" cy="637201"/>
          </a:xfrm>
          <a:prstGeom prst="rect">
            <a:avLst/>
          </a:prstGeom>
          <a:solidFill>
            <a:srgbClr val="F0F4F8"/>
          </a:solidFill>
        </p:spPr>
      </p:sp>
      <p:sp>
        <p:nvSpPr>
          <p:cNvPr id="9" name="Text Block"/>
          <p:cNvSpPr txBox="1"/>
          <p:nvPr/>
        </p:nvSpPr>
        <p:spPr>
          <a:xfrm>
            <a:off x="1551051" y="1754632"/>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Generative AI security analyst embedded across Singularity — NL threat hunting, guided triage, and automated remediation; fastest-growing module</a:t>
            </a:r>
            <a:endParaRPr lang="en-US" sz="900"/>
          </a:p>
        </p:txBody>
      </p:sp>
      <p:sp>
        <p:nvSpPr>
          <p:cNvPr id="10" name="Background"/>
          <p:cNvSpPr/>
          <p:nvPr/>
        </p:nvSpPr>
        <p:spPr>
          <a:xfrm>
            <a:off x="457200" y="2483273"/>
            <a:ext cx="984123" cy="637201"/>
          </a:xfrm>
          <a:prstGeom prst="rect">
            <a:avLst/>
          </a:prstGeom>
          <a:solidFill>
            <a:srgbClr val="4472C4"/>
          </a:solidFill>
        </p:spPr>
      </p:sp>
      <p:sp>
        <p:nvSpPr>
          <p:cNvPr id="11" name="Text Block"/>
          <p:cNvSpPr txBox="1"/>
          <p:nvPr/>
        </p:nvSpPr>
        <p:spPr>
          <a:xfrm>
            <a:off x="457200" y="2483273"/>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Data Lake Expansion</a:t>
            </a:r>
            <a:endParaRPr lang="en-US" sz="900"/>
          </a:p>
        </p:txBody>
      </p:sp>
      <p:sp>
        <p:nvSpPr>
          <p:cNvPr id="12" name="Background"/>
          <p:cNvSpPr/>
          <p:nvPr/>
        </p:nvSpPr>
        <p:spPr>
          <a:xfrm>
            <a:off x="1551051" y="2483273"/>
            <a:ext cx="2952369" cy="637201"/>
          </a:xfrm>
          <a:prstGeom prst="rect">
            <a:avLst/>
          </a:prstGeom>
          <a:solidFill>
            <a:srgbClr val="F0F4F8"/>
          </a:solidFill>
        </p:spPr>
      </p:sp>
      <p:sp>
        <p:nvSpPr>
          <p:cNvPr id="13" name="Text Block"/>
          <p:cNvSpPr txBox="1"/>
          <p:nvPr/>
        </p:nvSpPr>
        <p:spPr>
          <a:xfrm>
            <a:off x="1551051" y="2483273"/>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Singularity Data Lake positioned as SIEM replacement — ingest any telemetry, AI-powered correlation; targeting $8B SIEM market</a:t>
            </a:r>
            <a:endParaRPr lang="en-US" sz="900"/>
          </a:p>
        </p:txBody>
      </p:sp>
      <p:sp>
        <p:nvSpPr>
          <p:cNvPr id="14" name="Background"/>
          <p:cNvSpPr/>
          <p:nvPr/>
        </p:nvSpPr>
        <p:spPr>
          <a:xfrm>
            <a:off x="457200" y="3211914"/>
            <a:ext cx="984123" cy="637201"/>
          </a:xfrm>
          <a:prstGeom prst="rect">
            <a:avLst/>
          </a:prstGeom>
          <a:solidFill>
            <a:srgbClr val="4472C4"/>
          </a:solidFill>
        </p:spPr>
      </p:sp>
      <p:sp>
        <p:nvSpPr>
          <p:cNvPr id="15" name="Text Block"/>
          <p:cNvSpPr txBox="1"/>
          <p:nvPr/>
        </p:nvSpPr>
        <p:spPr>
          <a:xfrm>
            <a:off x="457200" y="3211914"/>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Cloud Security</a:t>
            </a:r>
            <a:endParaRPr lang="en-US" sz="900"/>
          </a:p>
        </p:txBody>
      </p:sp>
      <p:sp>
        <p:nvSpPr>
          <p:cNvPr id="16" name="Background"/>
          <p:cNvSpPr/>
          <p:nvPr/>
        </p:nvSpPr>
        <p:spPr>
          <a:xfrm>
            <a:off x="1551051" y="3211914"/>
            <a:ext cx="2952369" cy="637201"/>
          </a:xfrm>
          <a:prstGeom prst="rect">
            <a:avLst/>
          </a:prstGeom>
          <a:solidFill>
            <a:srgbClr val="F0F4F8"/>
          </a:solidFill>
        </p:spPr>
      </p:sp>
      <p:sp>
        <p:nvSpPr>
          <p:cNvPr id="17" name="Text Block"/>
          <p:cNvSpPr txBox="1"/>
          <p:nvPr/>
        </p:nvSpPr>
        <p:spPr>
          <a:xfrm>
            <a:off x="1551051" y="3211914"/>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CNAPP fastest-growing segment; agentless + agent coverage across AWS, Azure, GCP; competing directly with Wiz and Palo Alto PRISMA</a:t>
            </a:r>
            <a:endParaRPr lang="en-US" sz="900"/>
          </a:p>
        </p:txBody>
      </p:sp>
      <p:sp>
        <p:nvSpPr>
          <p:cNvPr id="18" name="Background"/>
          <p:cNvSpPr/>
          <p:nvPr/>
        </p:nvSpPr>
        <p:spPr>
          <a:xfrm>
            <a:off x="457200" y="3940555"/>
            <a:ext cx="984123" cy="637201"/>
          </a:xfrm>
          <a:prstGeom prst="rect">
            <a:avLst/>
          </a:prstGeom>
          <a:solidFill>
            <a:srgbClr val="4472C4"/>
          </a:solidFill>
        </p:spPr>
      </p:sp>
      <p:sp>
        <p:nvSpPr>
          <p:cNvPr id="19" name="Text Block"/>
          <p:cNvSpPr txBox="1"/>
          <p:nvPr/>
        </p:nvSpPr>
        <p:spPr>
          <a:xfrm>
            <a:off x="457200" y="3940555"/>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Platform Consolidation</a:t>
            </a:r>
            <a:endParaRPr lang="en-US" sz="900"/>
          </a:p>
        </p:txBody>
      </p:sp>
      <p:sp>
        <p:nvSpPr>
          <p:cNvPr id="20" name="Background"/>
          <p:cNvSpPr/>
          <p:nvPr/>
        </p:nvSpPr>
        <p:spPr>
          <a:xfrm>
            <a:off x="1551051" y="3940555"/>
            <a:ext cx="2952369" cy="637201"/>
          </a:xfrm>
          <a:prstGeom prst="rect">
            <a:avLst/>
          </a:prstGeom>
          <a:solidFill>
            <a:srgbClr val="F0F4F8"/>
          </a:solidFill>
        </p:spPr>
      </p:sp>
      <p:sp>
        <p:nvSpPr>
          <p:cNvPr id="21" name="Text Block"/>
          <p:cNvSpPr txBox="1"/>
          <p:nvPr/>
        </p:nvSpPr>
        <p:spPr>
          <a:xfrm>
            <a:off x="1551051" y="3940555"/>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Expand from EPP/EDR into identity, cloud, and data — increasing ARR per customer; NRR &gt;115% target</a:t>
            </a:r>
            <a:endParaRPr lang="en-US" sz="900"/>
          </a:p>
        </p:txBody>
      </p:sp>
      <p:sp>
        <p:nvSpPr>
          <p:cNvPr id="22" name="Background"/>
          <p:cNvSpPr/>
          <p:nvPr/>
        </p:nvSpPr>
        <p:spPr>
          <a:xfrm>
            <a:off x="457200" y="4669196"/>
            <a:ext cx="984123" cy="637201"/>
          </a:xfrm>
          <a:prstGeom prst="rect">
            <a:avLst/>
          </a:prstGeom>
          <a:solidFill>
            <a:srgbClr val="4472C4"/>
          </a:solidFill>
        </p:spPr>
      </p:sp>
      <p:sp>
        <p:nvSpPr>
          <p:cNvPr id="23" name="Text Block"/>
          <p:cNvSpPr txBox="1"/>
          <p:nvPr/>
        </p:nvSpPr>
        <p:spPr>
          <a:xfrm>
            <a:off x="457200" y="4669196"/>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Profitability Path</a:t>
            </a:r>
            <a:endParaRPr lang="en-US" sz="900"/>
          </a:p>
        </p:txBody>
      </p:sp>
      <p:sp>
        <p:nvSpPr>
          <p:cNvPr id="24" name="Background"/>
          <p:cNvSpPr/>
          <p:nvPr/>
        </p:nvSpPr>
        <p:spPr>
          <a:xfrm>
            <a:off x="1551051" y="4669196"/>
            <a:ext cx="2952369" cy="637201"/>
          </a:xfrm>
          <a:prstGeom prst="rect">
            <a:avLst/>
          </a:prstGeom>
          <a:solidFill>
            <a:srgbClr val="F0F4F8"/>
          </a:solidFill>
        </p:spPr>
      </p:sp>
      <p:sp>
        <p:nvSpPr>
          <p:cNvPr id="25" name="Text Block"/>
          <p:cNvSpPr txBox="1"/>
          <p:nvPr/>
        </p:nvSpPr>
        <p:spPr>
          <a:xfrm>
            <a:off x="1551051" y="4669196"/>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Non-GAAP operating margin improving YoY; targeting FCF breakeven by FY2026E; S&amp;M efficiency improving as mid-market motion matures</a:t>
            </a:r>
            <a:endParaRPr lang="en-US" sz="900"/>
          </a:p>
        </p:txBody>
      </p:sp>
      <p:sp>
        <p:nvSpPr>
          <p:cNvPr id="26" name="Background"/>
          <p:cNvSpPr/>
          <p:nvPr/>
        </p:nvSpPr>
        <p:spPr>
          <a:xfrm>
            <a:off x="457200" y="5397837"/>
            <a:ext cx="984123" cy="637201"/>
          </a:xfrm>
          <a:prstGeom prst="rect">
            <a:avLst/>
          </a:prstGeom>
          <a:solidFill>
            <a:srgbClr val="4472C4"/>
          </a:solidFill>
        </p:spPr>
      </p:sp>
      <p:sp>
        <p:nvSpPr>
          <p:cNvPr id="27" name="Text Block"/>
          <p:cNvSpPr txBox="1"/>
          <p:nvPr/>
        </p:nvSpPr>
        <p:spPr>
          <a:xfrm>
            <a:off x="457200" y="5397837"/>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Channel &amp; MSSP</a:t>
            </a:r>
            <a:endParaRPr lang="en-US" sz="900"/>
          </a:p>
        </p:txBody>
      </p:sp>
      <p:sp>
        <p:nvSpPr>
          <p:cNvPr id="28" name="Background"/>
          <p:cNvSpPr/>
          <p:nvPr/>
        </p:nvSpPr>
        <p:spPr>
          <a:xfrm>
            <a:off x="1551051" y="5397837"/>
            <a:ext cx="2952369" cy="637201"/>
          </a:xfrm>
          <a:prstGeom prst="rect">
            <a:avLst/>
          </a:prstGeom>
          <a:solidFill>
            <a:srgbClr val="F0F4F8"/>
          </a:solidFill>
        </p:spPr>
      </p:sp>
      <p:sp>
        <p:nvSpPr>
          <p:cNvPr id="29" name="Text Block"/>
          <p:cNvSpPr txBox="1"/>
          <p:nvPr/>
        </p:nvSpPr>
        <p:spPr>
          <a:xfrm>
            <a:off x="1551051" y="5397837"/>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60%+ of new ARR through channel partners; MSSP/MDR model scaling; Lenovo OEM partnership expanding endpoint reach globally</a:t>
            </a:r>
            <a:endParaRPr lang="en-US" sz="900"/>
          </a:p>
        </p:txBody>
      </p:sp>
      <p:sp>
        <p:nvSpPr>
          <p:cNvPr id="30" name="Header Bar"/>
          <p:cNvSpPr txBox="1"/>
          <p:nvPr/>
        </p:nvSpPr>
        <p:spPr>
          <a:xfrm>
            <a:off x="464058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Competitive Positioning</a:t>
            </a:r>
            <a:endParaRPr lang="en-US" sz="1200"/>
          </a:p>
        </p:txBody>
      </p:sp>
      <p:sp>
        <p:nvSpPr>
          <p:cNvPr id="31" name="Background"/>
          <p:cNvSpPr/>
          <p:nvPr/>
        </p:nvSpPr>
        <p:spPr>
          <a:xfrm>
            <a:off x="4640580" y="1754632"/>
            <a:ext cx="637794" cy="782930"/>
          </a:xfrm>
          <a:prstGeom prst="rect">
            <a:avLst/>
          </a:prstGeom>
          <a:solidFill>
            <a:srgbClr val="F0F4F8"/>
          </a:solidFill>
        </p:spPr>
      </p:sp>
      <p:pic>
        <p:nvPicPr>
          <p:cNvPr id="32" name="Image"/>
          <p:cNvPicPr>
            <a:picLocks noChangeAspect="1"/>
          </p:cNvPicPr>
          <p:nvPr/>
        </p:nvPicPr>
        <p:blipFill>
          <a:blip r:embed="rId2"/>
          <a:stretch>
            <a:fillRect/>
          </a:stretch>
        </p:blipFill>
        <p:spPr>
          <a:xfrm>
            <a:off x="4640580" y="1979709"/>
            <a:ext cx="637794" cy="332776"/>
          </a:xfrm>
          <a:prstGeom prst="rect">
            <a:avLst/>
          </a:prstGeom>
        </p:spPr>
      </p:pic>
      <p:sp>
        <p:nvSpPr>
          <p:cNvPr id="33" name="Background"/>
          <p:cNvSpPr/>
          <p:nvPr/>
        </p:nvSpPr>
        <p:spPr>
          <a:xfrm>
            <a:off x="5388102" y="1754632"/>
            <a:ext cx="1275588" cy="782930"/>
          </a:xfrm>
          <a:prstGeom prst="rect">
            <a:avLst/>
          </a:prstGeom>
          <a:solidFill>
            <a:srgbClr val="F0F4F8"/>
          </a:solidFill>
        </p:spPr>
      </p:sp>
      <p:sp>
        <p:nvSpPr>
          <p:cNvPr id="34" name="Text Block"/>
          <p:cNvSpPr txBox="1"/>
          <p:nvPr/>
        </p:nvSpPr>
        <p:spPr>
          <a:xfrm>
            <a:off x="5388102" y="1754632"/>
            <a:ext cx="1275588" cy="782930"/>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CrowdStrike</a:t>
            </a:r>
            <a:endParaRPr lang="en-US" sz="900"/>
          </a:p>
        </p:txBody>
      </p:sp>
      <p:sp>
        <p:nvSpPr>
          <p:cNvPr id="35" name="Background"/>
          <p:cNvSpPr/>
          <p:nvPr/>
        </p:nvSpPr>
        <p:spPr>
          <a:xfrm>
            <a:off x="6773418" y="1754632"/>
            <a:ext cx="1913382" cy="782930"/>
          </a:xfrm>
          <a:prstGeom prst="rect">
            <a:avLst/>
          </a:prstGeom>
          <a:solidFill>
            <a:srgbClr val="F0F4F8"/>
          </a:solidFill>
        </p:spPr>
      </p:sp>
      <p:sp>
        <p:nvSpPr>
          <p:cNvPr id="36" name="Text Block"/>
          <p:cNvSpPr txBox="1"/>
          <p:nvPr/>
        </p:nvSpPr>
        <p:spPr>
          <a:xfrm>
            <a:off x="6773418" y="1754632"/>
            <a:ext cx="1913382" cy="782930"/>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Largest pure-play EDR rival; SentinelOne differentiates on autonomous AI response, lower TCO, and no per-module pricing</a:t>
            </a:r>
            <a:endParaRPr lang="en-US" sz="900"/>
          </a:p>
        </p:txBody>
      </p:sp>
      <p:sp>
        <p:nvSpPr>
          <p:cNvPr id="37" name="Background"/>
          <p:cNvSpPr/>
          <p:nvPr/>
        </p:nvSpPr>
        <p:spPr>
          <a:xfrm>
            <a:off x="4640580" y="2629002"/>
            <a:ext cx="637794" cy="782930"/>
          </a:xfrm>
          <a:prstGeom prst="rect">
            <a:avLst/>
          </a:prstGeom>
          <a:solidFill>
            <a:srgbClr val="F0F4F8"/>
          </a:solidFill>
        </p:spPr>
      </p:sp>
      <p:pic>
        <p:nvPicPr>
          <p:cNvPr id="38" name="Image"/>
          <p:cNvPicPr>
            <a:picLocks noChangeAspect="1"/>
          </p:cNvPicPr>
          <p:nvPr/>
        </p:nvPicPr>
        <p:blipFill>
          <a:blip r:embed="rId3"/>
          <a:stretch>
            <a:fillRect/>
          </a:stretch>
        </p:blipFill>
        <p:spPr>
          <a:xfrm>
            <a:off x="4640580" y="2701570"/>
            <a:ext cx="637794" cy="637794"/>
          </a:xfrm>
          <a:prstGeom prst="rect">
            <a:avLst/>
          </a:prstGeom>
        </p:spPr>
      </p:pic>
      <p:sp>
        <p:nvSpPr>
          <p:cNvPr id="39" name="Background"/>
          <p:cNvSpPr/>
          <p:nvPr/>
        </p:nvSpPr>
        <p:spPr>
          <a:xfrm>
            <a:off x="5388102" y="2629002"/>
            <a:ext cx="1275588" cy="782930"/>
          </a:xfrm>
          <a:prstGeom prst="rect">
            <a:avLst/>
          </a:prstGeom>
          <a:solidFill>
            <a:srgbClr val="F0F4F8"/>
          </a:solidFill>
        </p:spPr>
      </p:sp>
      <p:sp>
        <p:nvSpPr>
          <p:cNvPr id="40" name="Text Block"/>
          <p:cNvSpPr txBox="1"/>
          <p:nvPr/>
        </p:nvSpPr>
        <p:spPr>
          <a:xfrm>
            <a:off x="5388102" y="2629002"/>
            <a:ext cx="1275588" cy="782930"/>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Microsoft Defender</a:t>
            </a:r>
            <a:endParaRPr lang="en-US" sz="900"/>
          </a:p>
        </p:txBody>
      </p:sp>
      <p:sp>
        <p:nvSpPr>
          <p:cNvPr id="41" name="Background"/>
          <p:cNvSpPr/>
          <p:nvPr/>
        </p:nvSpPr>
        <p:spPr>
          <a:xfrm>
            <a:off x="6773418" y="2629002"/>
            <a:ext cx="1913382" cy="782930"/>
          </a:xfrm>
          <a:prstGeom prst="rect">
            <a:avLst/>
          </a:prstGeom>
          <a:solidFill>
            <a:srgbClr val="F0F4F8"/>
          </a:solidFill>
        </p:spPr>
      </p:sp>
      <p:sp>
        <p:nvSpPr>
          <p:cNvPr id="42" name="Text Block"/>
          <p:cNvSpPr txBox="1"/>
          <p:nvPr/>
        </p:nvSpPr>
        <p:spPr>
          <a:xfrm>
            <a:off x="6773418" y="2629002"/>
            <a:ext cx="1913382" cy="782930"/>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Bundled with M365; SentinelOne wins on cross-platform depth, Linux/cloud coverage, and non-Microsoft ecosystem accounts</a:t>
            </a:r>
            <a:endParaRPr lang="en-US" sz="900"/>
          </a:p>
        </p:txBody>
      </p:sp>
      <p:sp>
        <p:nvSpPr>
          <p:cNvPr id="43" name="Background"/>
          <p:cNvSpPr/>
          <p:nvPr/>
        </p:nvSpPr>
        <p:spPr>
          <a:xfrm>
            <a:off x="4640580" y="3503372"/>
            <a:ext cx="637794" cy="782930"/>
          </a:xfrm>
          <a:prstGeom prst="rect">
            <a:avLst/>
          </a:prstGeom>
          <a:solidFill>
            <a:srgbClr val="F0F4F8"/>
          </a:solidFill>
        </p:spPr>
      </p:sp>
      <p:pic>
        <p:nvPicPr>
          <p:cNvPr id="44" name="Image"/>
          <p:cNvPicPr>
            <a:picLocks noChangeAspect="1"/>
          </p:cNvPicPr>
          <p:nvPr/>
        </p:nvPicPr>
        <p:blipFill>
          <a:blip r:embed="rId4"/>
          <a:stretch>
            <a:fillRect/>
          </a:stretch>
        </p:blipFill>
        <p:spPr>
          <a:xfrm>
            <a:off x="4640580" y="3778573"/>
            <a:ext cx="637794" cy="232529"/>
          </a:xfrm>
          <a:prstGeom prst="rect">
            <a:avLst/>
          </a:prstGeom>
        </p:spPr>
      </p:pic>
      <p:sp>
        <p:nvSpPr>
          <p:cNvPr id="45" name="Background"/>
          <p:cNvSpPr/>
          <p:nvPr/>
        </p:nvSpPr>
        <p:spPr>
          <a:xfrm>
            <a:off x="5388102" y="3503372"/>
            <a:ext cx="1275588" cy="782930"/>
          </a:xfrm>
          <a:prstGeom prst="rect">
            <a:avLst/>
          </a:prstGeom>
          <a:solidFill>
            <a:srgbClr val="F0F4F8"/>
          </a:solidFill>
        </p:spPr>
      </p:sp>
      <p:sp>
        <p:nvSpPr>
          <p:cNvPr id="46" name="Text Block"/>
          <p:cNvSpPr txBox="1"/>
          <p:nvPr/>
        </p:nvSpPr>
        <p:spPr>
          <a:xfrm>
            <a:off x="5388102" y="3503372"/>
            <a:ext cx="1275588" cy="782930"/>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Palo Alto Networks</a:t>
            </a:r>
            <a:endParaRPr lang="en-US" sz="900"/>
          </a:p>
        </p:txBody>
      </p:sp>
      <p:sp>
        <p:nvSpPr>
          <p:cNvPr id="47" name="Background"/>
          <p:cNvSpPr/>
          <p:nvPr/>
        </p:nvSpPr>
        <p:spPr>
          <a:xfrm>
            <a:off x="6773418" y="3503372"/>
            <a:ext cx="1913382" cy="782930"/>
          </a:xfrm>
          <a:prstGeom prst="rect">
            <a:avLst/>
          </a:prstGeom>
          <a:solidFill>
            <a:srgbClr val="F0F4F8"/>
          </a:solidFill>
        </p:spPr>
      </p:sp>
      <p:sp>
        <p:nvSpPr>
          <p:cNvPr id="48" name="Text Block"/>
          <p:cNvSpPr txBox="1"/>
          <p:nvPr/>
        </p:nvSpPr>
        <p:spPr>
          <a:xfrm>
            <a:off x="6773418" y="3503372"/>
            <a:ext cx="1913382" cy="782930"/>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Broader platform; SentinelOne competes on endpoint and CNAPP with simpler agent deployment and superior Linux/container coverage</a:t>
            </a:r>
            <a:endParaRPr lang="en-US" sz="900"/>
          </a:p>
        </p:txBody>
      </p:sp>
      <p:sp>
        <p:nvSpPr>
          <p:cNvPr id="49" name="Background"/>
          <p:cNvSpPr/>
          <p:nvPr/>
        </p:nvSpPr>
        <p:spPr>
          <a:xfrm>
            <a:off x="4640580" y="4377742"/>
            <a:ext cx="637794" cy="782930"/>
          </a:xfrm>
          <a:prstGeom prst="rect">
            <a:avLst/>
          </a:prstGeom>
          <a:solidFill>
            <a:srgbClr val="F0F4F8"/>
          </a:solidFill>
        </p:spPr>
      </p:sp>
      <p:pic>
        <p:nvPicPr>
          <p:cNvPr id="50" name="Image"/>
          <p:cNvPicPr>
            <a:picLocks noChangeAspect="1"/>
          </p:cNvPicPr>
          <p:nvPr/>
        </p:nvPicPr>
        <p:blipFill>
          <a:blip r:embed="rId5"/>
          <a:stretch>
            <a:fillRect/>
          </a:stretch>
        </p:blipFill>
        <p:spPr>
          <a:xfrm>
            <a:off x="4640580" y="4689234"/>
            <a:ext cx="637794" cy="159947"/>
          </a:xfrm>
          <a:prstGeom prst="rect">
            <a:avLst/>
          </a:prstGeom>
        </p:spPr>
      </p:pic>
      <p:sp>
        <p:nvSpPr>
          <p:cNvPr id="51" name="Background"/>
          <p:cNvSpPr/>
          <p:nvPr/>
        </p:nvSpPr>
        <p:spPr>
          <a:xfrm>
            <a:off x="5388102" y="4377742"/>
            <a:ext cx="1275588" cy="782930"/>
          </a:xfrm>
          <a:prstGeom prst="rect">
            <a:avLst/>
          </a:prstGeom>
          <a:solidFill>
            <a:srgbClr val="F0F4F8"/>
          </a:solidFill>
        </p:spPr>
      </p:sp>
      <p:sp>
        <p:nvSpPr>
          <p:cNvPr id="52" name="Text Block"/>
          <p:cNvSpPr txBox="1"/>
          <p:nvPr/>
        </p:nvSpPr>
        <p:spPr>
          <a:xfrm>
            <a:off x="5388102" y="4377742"/>
            <a:ext cx="1275588" cy="782930"/>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Trellix (McAfee/FireEye)</a:t>
            </a:r>
            <a:endParaRPr lang="en-US" sz="900"/>
          </a:p>
        </p:txBody>
      </p:sp>
      <p:sp>
        <p:nvSpPr>
          <p:cNvPr id="53" name="Background"/>
          <p:cNvSpPr/>
          <p:nvPr/>
        </p:nvSpPr>
        <p:spPr>
          <a:xfrm>
            <a:off x="6773418" y="4377742"/>
            <a:ext cx="1913382" cy="782930"/>
          </a:xfrm>
          <a:prstGeom prst="rect">
            <a:avLst/>
          </a:prstGeom>
          <a:solidFill>
            <a:srgbClr val="F0F4F8"/>
          </a:solidFill>
        </p:spPr>
      </p:sp>
      <p:sp>
        <p:nvSpPr>
          <p:cNvPr id="54" name="Text Block"/>
          <p:cNvSpPr txBox="1"/>
          <p:nvPr/>
        </p:nvSpPr>
        <p:spPr>
          <a:xfrm>
            <a:off x="6773418" y="4377742"/>
            <a:ext cx="1913382" cy="782930"/>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Legacy incumbent; SentinelOne systematically displacing on endpoint with autonomous response and lower operational overhead</a:t>
            </a:r>
            <a:endParaRPr lang="en-US" sz="900"/>
          </a:p>
        </p:txBody>
      </p:sp>
      <p:sp>
        <p:nvSpPr>
          <p:cNvPr id="55" name="Background"/>
          <p:cNvSpPr/>
          <p:nvPr/>
        </p:nvSpPr>
        <p:spPr>
          <a:xfrm>
            <a:off x="4640580" y="5252112"/>
            <a:ext cx="637794" cy="782930"/>
          </a:xfrm>
          <a:prstGeom prst="rect">
            <a:avLst/>
          </a:prstGeom>
          <a:solidFill>
            <a:srgbClr val="F0F4F8"/>
          </a:solidFill>
        </p:spPr>
      </p:sp>
      <p:pic>
        <p:nvPicPr>
          <p:cNvPr id="56" name="Image"/>
          <p:cNvPicPr>
            <a:picLocks noChangeAspect="1"/>
          </p:cNvPicPr>
          <p:nvPr/>
        </p:nvPicPr>
        <p:blipFill>
          <a:blip r:embed="rId6"/>
          <a:stretch>
            <a:fillRect/>
          </a:stretch>
        </p:blipFill>
        <p:spPr>
          <a:xfrm>
            <a:off x="4640580" y="5324680"/>
            <a:ext cx="637794" cy="637794"/>
          </a:xfrm>
          <a:prstGeom prst="rect">
            <a:avLst/>
          </a:prstGeom>
        </p:spPr>
      </p:pic>
      <p:sp>
        <p:nvSpPr>
          <p:cNvPr id="57" name="Background"/>
          <p:cNvSpPr/>
          <p:nvPr/>
        </p:nvSpPr>
        <p:spPr>
          <a:xfrm>
            <a:off x="5388102" y="5252112"/>
            <a:ext cx="1275588" cy="782930"/>
          </a:xfrm>
          <a:prstGeom prst="rect">
            <a:avLst/>
          </a:prstGeom>
          <a:solidFill>
            <a:srgbClr val="F0F4F8"/>
          </a:solidFill>
        </p:spPr>
      </p:sp>
      <p:sp>
        <p:nvSpPr>
          <p:cNvPr id="58" name="Text Block"/>
          <p:cNvSpPr txBox="1"/>
          <p:nvPr/>
        </p:nvSpPr>
        <p:spPr>
          <a:xfrm>
            <a:off x="5388102" y="5252112"/>
            <a:ext cx="1275588" cy="782930"/>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Cybereason</a:t>
            </a:r>
            <a:endParaRPr lang="en-US" sz="900"/>
          </a:p>
        </p:txBody>
      </p:sp>
      <p:sp>
        <p:nvSpPr>
          <p:cNvPr id="59" name="Background"/>
          <p:cNvSpPr/>
          <p:nvPr/>
        </p:nvSpPr>
        <p:spPr>
          <a:xfrm>
            <a:off x="6773418" y="5252112"/>
            <a:ext cx="1913382" cy="782930"/>
          </a:xfrm>
          <a:prstGeom prst="rect">
            <a:avLst/>
          </a:prstGeom>
          <a:solidFill>
            <a:srgbClr val="F0F4F8"/>
          </a:solidFill>
        </p:spPr>
      </p:sp>
      <p:sp>
        <p:nvSpPr>
          <p:cNvPr id="60" name="Text Block"/>
          <p:cNvSpPr txBox="1"/>
          <p:nvPr/>
        </p:nvSpPr>
        <p:spPr>
          <a:xfrm>
            <a:off x="6773418" y="5252112"/>
            <a:ext cx="1913382" cy="782930"/>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Smaller XDR rival; SentinelOne leads on platform breadth, cloud native architecture, and partner ecosystem scale</a:t>
            </a:r>
            <a:endParaRPr lang="en-US" sz="900"/>
          </a:p>
        </p:txBody>
      </p:sp>
      <p:sp>
        <p:nvSpPr>
          <p:cNvPr id="61"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21</a:t>
            </a:r>
            <a:endParaRPr lang="en-US" sz="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Public Company Profile</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SentinelOne — Singularity Deep-Dive (4/4)</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 SentinelOne product documentation, IR presentations, customer case studies.</a:t>
            </a:r>
            <a:endParaRPr lang="en-US" sz="800"/>
          </a:p>
        </p:txBody>
      </p:sp>
      <p:sp>
        <p:nvSpPr>
          <p:cNvPr id="5" name="Header Bar"/>
          <p:cNvSpPr txBox="1"/>
          <p:nvPr/>
        </p:nvSpPr>
        <p:spPr>
          <a:xfrm>
            <a:off x="45720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How the Singularity Platform Works</a:t>
            </a:r>
            <a:endParaRPr lang="en-US" sz="1200"/>
          </a:p>
        </p:txBody>
      </p:sp>
      <p:pic>
        <p:nvPicPr>
          <p:cNvPr id="6" name="Image"/>
          <p:cNvPicPr>
            <a:picLocks noChangeAspect="1"/>
          </p:cNvPicPr>
          <p:nvPr/>
        </p:nvPicPr>
        <p:blipFill>
          <a:blip r:embed="rId2"/>
          <a:srcRect l="0" t="25147" r="0" b="25147"/>
          <a:stretch>
            <a:fillRect/>
          </a:stretch>
        </p:blipFill>
        <p:spPr>
          <a:xfrm>
            <a:off x="457200" y="1754632"/>
            <a:ext cx="4046220" cy="1508421"/>
          </a:xfrm>
          <a:prstGeom prst="rect">
            <a:avLst/>
          </a:prstGeom>
        </p:spPr>
      </p:pic>
      <p:sp>
        <p:nvSpPr>
          <p:cNvPr id="7" name="Header Bar"/>
          <p:cNvSpPr txBox="1"/>
          <p:nvPr/>
        </p:nvSpPr>
        <p:spPr>
          <a:xfrm>
            <a:off x="457200" y="3372781"/>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The Autonomous Security Difference</a:t>
            </a:r>
            <a:endParaRPr lang="en-US" sz="1200"/>
          </a:p>
        </p:txBody>
      </p:sp>
      <p:sp>
        <p:nvSpPr>
          <p:cNvPr id="8" name="Background"/>
          <p:cNvSpPr/>
          <p:nvPr/>
        </p:nvSpPr>
        <p:spPr>
          <a:xfrm>
            <a:off x="457200" y="3765973"/>
            <a:ext cx="984123" cy="498687"/>
          </a:xfrm>
          <a:prstGeom prst="rect">
            <a:avLst/>
          </a:prstGeom>
          <a:solidFill>
            <a:srgbClr val="4472C4"/>
          </a:solidFill>
        </p:spPr>
      </p:sp>
      <p:sp>
        <p:nvSpPr>
          <p:cNvPr id="9" name="Text Block"/>
          <p:cNvSpPr txBox="1"/>
          <p:nvPr/>
        </p:nvSpPr>
        <p:spPr>
          <a:xfrm>
            <a:off x="457200" y="3765973"/>
            <a:ext cx="984123" cy="49868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Storyline AI</a:t>
            </a:r>
            <a:endParaRPr lang="en-US" sz="900"/>
          </a:p>
        </p:txBody>
      </p:sp>
      <p:sp>
        <p:nvSpPr>
          <p:cNvPr id="10" name="Background"/>
          <p:cNvSpPr/>
          <p:nvPr/>
        </p:nvSpPr>
        <p:spPr>
          <a:xfrm>
            <a:off x="1551051" y="3765973"/>
            <a:ext cx="2952369" cy="498687"/>
          </a:xfrm>
          <a:prstGeom prst="rect">
            <a:avLst/>
          </a:prstGeom>
          <a:solidFill>
            <a:srgbClr val="F0F4F8"/>
          </a:solidFill>
        </p:spPr>
      </p:sp>
      <p:sp>
        <p:nvSpPr>
          <p:cNvPr id="11" name="Text Block"/>
          <p:cNvSpPr txBox="1"/>
          <p:nvPr/>
        </p:nvSpPr>
        <p:spPr>
          <a:xfrm>
            <a:off x="1551051" y="3765973"/>
            <a:ext cx="2952369" cy="49868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Patented context engine automatically correlates all events into attack stories — no analyst needed to connect the dots</a:t>
            </a:r>
            <a:endParaRPr lang="en-US" sz="900"/>
          </a:p>
        </p:txBody>
      </p:sp>
      <p:sp>
        <p:nvSpPr>
          <p:cNvPr id="12" name="Background"/>
          <p:cNvSpPr/>
          <p:nvPr/>
        </p:nvSpPr>
        <p:spPr>
          <a:xfrm>
            <a:off x="457200" y="4356100"/>
            <a:ext cx="984123" cy="498687"/>
          </a:xfrm>
          <a:prstGeom prst="rect">
            <a:avLst/>
          </a:prstGeom>
          <a:solidFill>
            <a:srgbClr val="4472C4"/>
          </a:solidFill>
        </p:spPr>
      </p:sp>
      <p:sp>
        <p:nvSpPr>
          <p:cNvPr id="13" name="Text Block"/>
          <p:cNvSpPr txBox="1"/>
          <p:nvPr/>
        </p:nvSpPr>
        <p:spPr>
          <a:xfrm>
            <a:off x="457200" y="4356100"/>
            <a:ext cx="984123" cy="49868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1-Click Remediation</a:t>
            </a:r>
            <a:endParaRPr lang="en-US" sz="900"/>
          </a:p>
        </p:txBody>
      </p:sp>
      <p:sp>
        <p:nvSpPr>
          <p:cNvPr id="14" name="Background"/>
          <p:cNvSpPr/>
          <p:nvPr/>
        </p:nvSpPr>
        <p:spPr>
          <a:xfrm>
            <a:off x="1551051" y="4356100"/>
            <a:ext cx="2952369" cy="498687"/>
          </a:xfrm>
          <a:prstGeom prst="rect">
            <a:avLst/>
          </a:prstGeom>
          <a:solidFill>
            <a:srgbClr val="F0F4F8"/>
          </a:solidFill>
        </p:spPr>
      </p:sp>
      <p:sp>
        <p:nvSpPr>
          <p:cNvPr id="15" name="Text Block"/>
          <p:cNvSpPr txBox="1"/>
          <p:nvPr/>
        </p:nvSpPr>
        <p:spPr>
          <a:xfrm>
            <a:off x="1551051" y="4356100"/>
            <a:ext cx="2952369" cy="49868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AI rolls back all malicious changes system-wide with a single click — including registry, files, and processes</a:t>
            </a:r>
            <a:endParaRPr lang="en-US" sz="900"/>
          </a:p>
        </p:txBody>
      </p:sp>
      <p:sp>
        <p:nvSpPr>
          <p:cNvPr id="16" name="Background"/>
          <p:cNvSpPr/>
          <p:nvPr/>
        </p:nvSpPr>
        <p:spPr>
          <a:xfrm>
            <a:off x="457200" y="4946227"/>
            <a:ext cx="984123" cy="498687"/>
          </a:xfrm>
          <a:prstGeom prst="rect">
            <a:avLst/>
          </a:prstGeom>
          <a:solidFill>
            <a:srgbClr val="4472C4"/>
          </a:solidFill>
        </p:spPr>
      </p:sp>
      <p:sp>
        <p:nvSpPr>
          <p:cNvPr id="17" name="Text Block"/>
          <p:cNvSpPr txBox="1"/>
          <p:nvPr/>
        </p:nvSpPr>
        <p:spPr>
          <a:xfrm>
            <a:off x="457200" y="4946227"/>
            <a:ext cx="984123" cy="49868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Purple AI</a:t>
            </a:r>
            <a:endParaRPr lang="en-US" sz="900"/>
          </a:p>
        </p:txBody>
      </p:sp>
      <p:sp>
        <p:nvSpPr>
          <p:cNvPr id="18" name="Background"/>
          <p:cNvSpPr/>
          <p:nvPr/>
        </p:nvSpPr>
        <p:spPr>
          <a:xfrm>
            <a:off x="1551051" y="4946227"/>
            <a:ext cx="2952369" cy="498687"/>
          </a:xfrm>
          <a:prstGeom prst="rect">
            <a:avLst/>
          </a:prstGeom>
          <a:solidFill>
            <a:srgbClr val="F0F4F8"/>
          </a:solidFill>
        </p:spPr>
      </p:sp>
      <p:sp>
        <p:nvSpPr>
          <p:cNvPr id="19" name="Text Block"/>
          <p:cNvSpPr txBox="1"/>
          <p:nvPr/>
        </p:nvSpPr>
        <p:spPr>
          <a:xfrm>
            <a:off x="1551051" y="4946227"/>
            <a:ext cx="2952369" cy="49868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Natural language threat hunting and investigation — analysts ask questions in plain English; AI generates queries and summaries</a:t>
            </a:r>
            <a:endParaRPr lang="en-US" sz="900"/>
          </a:p>
        </p:txBody>
      </p:sp>
      <p:sp>
        <p:nvSpPr>
          <p:cNvPr id="20" name="Background"/>
          <p:cNvSpPr/>
          <p:nvPr/>
        </p:nvSpPr>
        <p:spPr>
          <a:xfrm>
            <a:off x="457200" y="5536354"/>
            <a:ext cx="984123" cy="498687"/>
          </a:xfrm>
          <a:prstGeom prst="rect">
            <a:avLst/>
          </a:prstGeom>
          <a:solidFill>
            <a:srgbClr val="4472C4"/>
          </a:solidFill>
        </p:spPr>
      </p:sp>
      <p:sp>
        <p:nvSpPr>
          <p:cNvPr id="21" name="Text Block"/>
          <p:cNvSpPr txBox="1"/>
          <p:nvPr/>
        </p:nvSpPr>
        <p:spPr>
          <a:xfrm>
            <a:off x="457200" y="5536354"/>
            <a:ext cx="984123" cy="49868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True Multi-Tenant</a:t>
            </a:r>
            <a:endParaRPr lang="en-US" sz="900"/>
          </a:p>
        </p:txBody>
      </p:sp>
      <p:sp>
        <p:nvSpPr>
          <p:cNvPr id="22" name="Background"/>
          <p:cNvSpPr/>
          <p:nvPr/>
        </p:nvSpPr>
        <p:spPr>
          <a:xfrm>
            <a:off x="1551051" y="5536354"/>
            <a:ext cx="2952369" cy="498687"/>
          </a:xfrm>
          <a:prstGeom prst="rect">
            <a:avLst/>
          </a:prstGeom>
          <a:solidFill>
            <a:srgbClr val="F0F4F8"/>
          </a:solidFill>
        </p:spPr>
      </p:sp>
      <p:sp>
        <p:nvSpPr>
          <p:cNvPr id="23" name="Text Block"/>
          <p:cNvSpPr txBox="1"/>
          <p:nvPr/>
        </p:nvSpPr>
        <p:spPr>
          <a:xfrm>
            <a:off x="1551051" y="5536354"/>
            <a:ext cx="2952369" cy="49868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Single codebase serves SMB through Fortune 10; no separate SKUs or code branches for enterprise vs. commercial</a:t>
            </a:r>
            <a:endParaRPr lang="en-US" sz="900"/>
          </a:p>
        </p:txBody>
      </p:sp>
      <p:sp>
        <p:nvSpPr>
          <p:cNvPr id="24" name="Header Bar"/>
          <p:cNvSpPr txBox="1"/>
          <p:nvPr/>
        </p:nvSpPr>
        <p:spPr>
          <a:xfrm>
            <a:off x="464058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Core Platform Modules</a:t>
            </a:r>
            <a:endParaRPr lang="en-US" sz="1200"/>
          </a:p>
        </p:txBody>
      </p:sp>
      <p:sp>
        <p:nvSpPr>
          <p:cNvPr id="25" name="Bullet List"/>
          <p:cNvSpPr txBox="1"/>
          <p:nvPr/>
        </p:nvSpPr>
        <p:spPr>
          <a:xfrm>
            <a:off x="4640580" y="1754632"/>
            <a:ext cx="4046220" cy="1888744"/>
          </a:xfrm>
          <a:prstGeom prst="rect">
            <a:avLst/>
          </a:prstGeom>
          <a:noFill/>
        </p:spPr>
        <p:txBody>
          <a:bodyPr wrap="square" lIns="91440" tIns="45720" rIns="91440" bIns="45720" anchor="t"/>
          <a:lstStyle/>
          <a:p>
            <a:pPr indent="-342900" marL="342900">
              <a:lnSpc>
                <a:spcPct val="90000"/>
              </a:lnSpc>
              <a:buChar char="•"/>
            </a:pPr>
            <a:r>
              <a:rPr lang="en-US" sz="900" dirty="0">
                <a:solidFill>
                  <a:srgbClr val="333333"/>
                </a:solidFill>
                <a:latin typeface="Calibri"/>
                <a:cs typeface="Calibri"/>
              </a:rPr>
              <a:t>Singularity Endpoint — autonomous EPP+EDR+XDR; AI prevention and 1-click rollback on Windows, Mac, Linux, and VDI</a:t>
            </a:r>
            <a:endParaRPr lang="en-US" sz="900"/>
          </a:p>
          <a:p>
            <a:pPr indent="-342900" marL="342900">
              <a:lnSpc>
                <a:spcPct val="90000"/>
              </a:lnSpc>
              <a:buChar char="•"/>
            </a:pPr>
            <a:r>
              <a:rPr lang="en-US" sz="900" dirty="0">
                <a:solidFill>
                  <a:srgbClr val="333333"/>
                </a:solidFill>
                <a:latin typeface="Calibri"/>
                <a:cs typeface="Calibri"/>
              </a:rPr>
              <a:t>Singularity Cloud — agentless CNAPP; CSPM, CIEM, CWPP, and container security across AWS, Azure, GCP</a:t>
            </a:r>
            <a:endParaRPr lang="en-US" sz="900"/>
          </a:p>
          <a:p>
            <a:pPr indent="-342900" marL="342900">
              <a:lnSpc>
                <a:spcPct val="90000"/>
              </a:lnSpc>
              <a:buChar char="•"/>
            </a:pPr>
            <a:r>
              <a:rPr lang="en-US" sz="900" dirty="0">
                <a:solidFill>
                  <a:srgbClr val="333333"/>
                </a:solidFill>
                <a:latin typeface="Calibri"/>
                <a:cs typeface="Calibri"/>
              </a:rPr>
              <a:t>Singularity Identity — AD and Entra ID threat detection; deception-based honeypots stop credential-based lateral movement</a:t>
            </a:r>
            <a:endParaRPr lang="en-US" sz="900"/>
          </a:p>
          <a:p>
            <a:pPr indent="-342900" marL="342900">
              <a:lnSpc>
                <a:spcPct val="90000"/>
              </a:lnSpc>
              <a:buChar char="•"/>
            </a:pPr>
            <a:r>
              <a:rPr lang="en-US" sz="900" dirty="0">
                <a:solidFill>
                  <a:srgbClr val="333333"/>
                </a:solidFill>
                <a:latin typeface="Calibri"/>
                <a:cs typeface="Calibri"/>
              </a:rPr>
              <a:t>Singularity Data Lake — AI-native SIEM alternative; ingest, correlate, and query petabyte-scale security data</a:t>
            </a:r>
            <a:endParaRPr lang="en-US" sz="900"/>
          </a:p>
          <a:p>
            <a:pPr indent="-342900" marL="342900">
              <a:lnSpc>
                <a:spcPct val="90000"/>
              </a:lnSpc>
              <a:buChar char="•"/>
            </a:pPr>
            <a:r>
              <a:rPr lang="en-US" sz="900" dirty="0">
                <a:solidFill>
                  <a:srgbClr val="333333"/>
                </a:solidFill>
                <a:latin typeface="Calibri"/>
                <a:cs typeface="Calibri"/>
              </a:rPr>
              <a:t>Purple AI — GenAI analyst layer; NL queries, automated investigations, alert summaries, and guided remediation steps</a:t>
            </a:r>
            <a:endParaRPr lang="en-US" sz="900"/>
          </a:p>
          <a:p>
            <a:pPr indent="-342900" marL="342900">
              <a:lnSpc>
                <a:spcPct val="90000"/>
              </a:lnSpc>
              <a:buChar char="•"/>
            </a:pPr>
            <a:r>
              <a:rPr lang="en-US" sz="900" dirty="0">
                <a:solidFill>
                  <a:srgbClr val="333333"/>
                </a:solidFill>
                <a:latin typeface="Calibri"/>
                <a:cs typeface="Calibri"/>
              </a:rPr>
              <a:t>Vigilance MDR — 24/7 managed detection &amp; response; SentinelOne analysts triage, investigate, and contain on your behalf</a:t>
            </a:r>
            <a:endParaRPr lang="en-US" sz="900"/>
          </a:p>
          <a:p>
            <a:pPr indent="-342900" marL="342900">
              <a:lnSpc>
                <a:spcPct val="90000"/>
              </a:lnSpc>
              <a:buChar char="•"/>
            </a:pPr>
            <a:r>
              <a:rPr lang="en-US" sz="900" dirty="0">
                <a:solidFill>
                  <a:srgbClr val="333333"/>
                </a:solidFill>
                <a:latin typeface="Calibri"/>
                <a:cs typeface="Calibri"/>
              </a:rPr>
              <a:t>Ranger — passive network discovery and IoT/NAC visibility with no additional agents or infrastructure</a:t>
            </a:r>
            <a:endParaRPr lang="en-US" sz="900"/>
          </a:p>
        </p:txBody>
      </p:sp>
      <p:sp>
        <p:nvSpPr>
          <p:cNvPr id="26" name="Header Bar"/>
          <p:cNvSpPr txBox="1"/>
          <p:nvPr/>
        </p:nvSpPr>
        <p:spPr>
          <a:xfrm>
            <a:off x="4640580" y="3753104"/>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Customer Proof Points</a:t>
            </a:r>
            <a:endParaRPr lang="en-US" sz="1200"/>
          </a:p>
        </p:txBody>
      </p:sp>
      <p:sp>
        <p:nvSpPr>
          <p:cNvPr id="27" name="Background"/>
          <p:cNvSpPr/>
          <p:nvPr/>
        </p:nvSpPr>
        <p:spPr>
          <a:xfrm>
            <a:off x="4640580" y="4146296"/>
            <a:ext cx="984123" cy="403606"/>
          </a:xfrm>
          <a:prstGeom prst="rect">
            <a:avLst/>
          </a:prstGeom>
          <a:solidFill>
            <a:srgbClr val="4472C4"/>
          </a:solidFill>
        </p:spPr>
      </p:sp>
      <p:sp>
        <p:nvSpPr>
          <p:cNvPr id="28" name="Text Block"/>
          <p:cNvSpPr txBox="1"/>
          <p:nvPr/>
        </p:nvSpPr>
        <p:spPr>
          <a:xfrm>
            <a:off x="4640580" y="4146296"/>
            <a:ext cx="984123" cy="403606"/>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Autodesk</a:t>
            </a:r>
            <a:endParaRPr lang="en-US" sz="900"/>
          </a:p>
        </p:txBody>
      </p:sp>
      <p:sp>
        <p:nvSpPr>
          <p:cNvPr id="29" name="Background"/>
          <p:cNvSpPr/>
          <p:nvPr/>
        </p:nvSpPr>
        <p:spPr>
          <a:xfrm>
            <a:off x="5734431" y="4146296"/>
            <a:ext cx="2952369" cy="403606"/>
          </a:xfrm>
          <a:prstGeom prst="rect">
            <a:avLst/>
          </a:prstGeom>
          <a:solidFill>
            <a:srgbClr val="F0F4F8"/>
          </a:solidFill>
        </p:spPr>
      </p:sp>
      <p:sp>
        <p:nvSpPr>
          <p:cNvPr id="30" name="Text Block"/>
          <p:cNvSpPr txBox="1"/>
          <p:nvPr/>
        </p:nvSpPr>
        <p:spPr>
          <a:xfrm>
            <a:off x="5734431" y="4146296"/>
            <a:ext cx="2952369" cy="403606"/>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Replaced legacy AV across 14K endpoints; cut threat detection from days to seconds</a:t>
            </a:r>
            <a:endParaRPr lang="en-US" sz="900"/>
          </a:p>
        </p:txBody>
      </p:sp>
      <p:sp>
        <p:nvSpPr>
          <p:cNvPr id="31" name="Background"/>
          <p:cNvSpPr/>
          <p:nvPr/>
        </p:nvSpPr>
        <p:spPr>
          <a:xfrm>
            <a:off x="4640580" y="4641342"/>
            <a:ext cx="984123" cy="403606"/>
          </a:xfrm>
          <a:prstGeom prst="rect">
            <a:avLst/>
          </a:prstGeom>
          <a:solidFill>
            <a:srgbClr val="4472C4"/>
          </a:solidFill>
        </p:spPr>
      </p:sp>
      <p:sp>
        <p:nvSpPr>
          <p:cNvPr id="32" name="Text Block"/>
          <p:cNvSpPr txBox="1"/>
          <p:nvPr/>
        </p:nvSpPr>
        <p:spPr>
          <a:xfrm>
            <a:off x="4640580" y="4641342"/>
            <a:ext cx="984123" cy="403606"/>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Pandora</a:t>
            </a:r>
            <a:endParaRPr lang="en-US" sz="900"/>
          </a:p>
        </p:txBody>
      </p:sp>
      <p:sp>
        <p:nvSpPr>
          <p:cNvPr id="33" name="Background"/>
          <p:cNvSpPr/>
          <p:nvPr/>
        </p:nvSpPr>
        <p:spPr>
          <a:xfrm>
            <a:off x="5734431" y="4641342"/>
            <a:ext cx="2952369" cy="403606"/>
          </a:xfrm>
          <a:prstGeom prst="rect">
            <a:avLst/>
          </a:prstGeom>
          <a:solidFill>
            <a:srgbClr val="F0F4F8"/>
          </a:solidFill>
        </p:spPr>
      </p:sp>
      <p:sp>
        <p:nvSpPr>
          <p:cNvPr id="34" name="Text Block"/>
          <p:cNvSpPr txBox="1"/>
          <p:nvPr/>
        </p:nvSpPr>
        <p:spPr>
          <a:xfrm>
            <a:off x="5734431" y="4641342"/>
            <a:ext cx="2952369" cy="403606"/>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Consolidated 4 security tools into Singularity; 80% reduction in alert triage time using Purple AI</a:t>
            </a:r>
            <a:endParaRPr lang="en-US" sz="900"/>
          </a:p>
        </p:txBody>
      </p:sp>
      <p:sp>
        <p:nvSpPr>
          <p:cNvPr id="35" name="Background"/>
          <p:cNvSpPr/>
          <p:nvPr/>
        </p:nvSpPr>
        <p:spPr>
          <a:xfrm>
            <a:off x="4640580" y="5136388"/>
            <a:ext cx="984123" cy="403606"/>
          </a:xfrm>
          <a:prstGeom prst="rect">
            <a:avLst/>
          </a:prstGeom>
          <a:solidFill>
            <a:srgbClr val="4472C4"/>
          </a:solidFill>
        </p:spPr>
      </p:sp>
      <p:sp>
        <p:nvSpPr>
          <p:cNvPr id="36" name="Text Block"/>
          <p:cNvSpPr txBox="1"/>
          <p:nvPr/>
        </p:nvSpPr>
        <p:spPr>
          <a:xfrm>
            <a:off x="4640580" y="5136388"/>
            <a:ext cx="984123" cy="403606"/>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Norwegian Air</a:t>
            </a:r>
            <a:endParaRPr lang="en-US" sz="900"/>
          </a:p>
        </p:txBody>
      </p:sp>
      <p:sp>
        <p:nvSpPr>
          <p:cNvPr id="37" name="Background"/>
          <p:cNvSpPr/>
          <p:nvPr/>
        </p:nvSpPr>
        <p:spPr>
          <a:xfrm>
            <a:off x="5734431" y="5136388"/>
            <a:ext cx="2952369" cy="403606"/>
          </a:xfrm>
          <a:prstGeom prst="rect">
            <a:avLst/>
          </a:prstGeom>
          <a:solidFill>
            <a:srgbClr val="F0F4F8"/>
          </a:solidFill>
        </p:spPr>
      </p:sp>
      <p:sp>
        <p:nvSpPr>
          <p:cNvPr id="38" name="Text Block"/>
          <p:cNvSpPr txBox="1"/>
          <p:nvPr/>
        </p:nvSpPr>
        <p:spPr>
          <a:xfrm>
            <a:off x="5734431" y="5136388"/>
            <a:ext cx="2952369" cy="403606"/>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Deployed Singularity Endpoint across 10,000+ devices globally; zero breach incidents post-deployment</a:t>
            </a:r>
            <a:endParaRPr lang="en-US" sz="900"/>
          </a:p>
        </p:txBody>
      </p:sp>
      <p:sp>
        <p:nvSpPr>
          <p:cNvPr id="39" name="Background"/>
          <p:cNvSpPr/>
          <p:nvPr/>
        </p:nvSpPr>
        <p:spPr>
          <a:xfrm>
            <a:off x="4640580" y="5631434"/>
            <a:ext cx="984123" cy="403606"/>
          </a:xfrm>
          <a:prstGeom prst="rect">
            <a:avLst/>
          </a:prstGeom>
          <a:solidFill>
            <a:srgbClr val="4472C4"/>
          </a:solidFill>
        </p:spPr>
      </p:sp>
      <p:sp>
        <p:nvSpPr>
          <p:cNvPr id="40" name="Text Block"/>
          <p:cNvSpPr txBox="1"/>
          <p:nvPr/>
        </p:nvSpPr>
        <p:spPr>
          <a:xfrm>
            <a:off x="4640580" y="5631434"/>
            <a:ext cx="984123" cy="403606"/>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Hitachi</a:t>
            </a:r>
            <a:endParaRPr lang="en-US" sz="900"/>
          </a:p>
        </p:txBody>
      </p:sp>
      <p:sp>
        <p:nvSpPr>
          <p:cNvPr id="41" name="Background"/>
          <p:cNvSpPr/>
          <p:nvPr/>
        </p:nvSpPr>
        <p:spPr>
          <a:xfrm>
            <a:off x="5734431" y="5631434"/>
            <a:ext cx="2952369" cy="403606"/>
          </a:xfrm>
          <a:prstGeom prst="rect">
            <a:avLst/>
          </a:prstGeom>
          <a:solidFill>
            <a:srgbClr val="F0F4F8"/>
          </a:solidFill>
        </p:spPr>
      </p:sp>
      <p:sp>
        <p:nvSpPr>
          <p:cNvPr id="42" name="Text Block"/>
          <p:cNvSpPr txBox="1"/>
          <p:nvPr/>
        </p:nvSpPr>
        <p:spPr>
          <a:xfrm>
            <a:off x="5734431" y="5631434"/>
            <a:ext cx="2952369" cy="403606"/>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Singularity Cloud protecting 50,000+ cloud workloads across hybrid infrastructure; CSPM compliance automated</a:t>
            </a:r>
            <a:endParaRPr lang="en-US" sz="900"/>
          </a:p>
        </p:txBody>
      </p:sp>
      <p:sp>
        <p:nvSpPr>
          <p:cNvPr id="43"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22</a:t>
            </a:r>
            <a:endParaRPr lang="en-US" sz="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COMPETITIVE DYNAMICS</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Platform Wars: 3 Cybersecurity Trends</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 Company filings, CSRB reports, press releases</a:t>
            </a:r>
            <a:endParaRPr lang="en-US" sz="800"/>
          </a:p>
        </p:txBody>
      </p:sp>
      <p:sp>
        <p:nvSpPr>
          <p:cNvPr id="5" name="Text Block"/>
          <p:cNvSpPr txBox="1"/>
          <p:nvPr/>
        </p:nvSpPr>
        <p:spPr>
          <a:xfrm>
            <a:off x="457200" y="1361440"/>
            <a:ext cx="8229600" cy="371179"/>
          </a:xfrm>
          <a:prstGeom prst="rect">
            <a:avLst/>
          </a:prstGeom>
          <a:noFill/>
        </p:spPr>
        <p:txBody>
          <a:bodyPr wrap="square" lIns="91440" tIns="45720" rIns="91440" bIns="45720" anchor="t"/>
          <a:lstStyle/>
          <a:p>
            <a:pPr>
              <a:buNone/>
            </a:pPr>
            <a:r>
              <a:rPr lang="en-US" sz="1000" dirty="0">
                <a:solidFill>
                  <a:srgbClr val="193338"/>
                </a:solidFill>
                <a:latin typeface="Calibri"/>
                <a:cs typeface="Calibri"/>
              </a:rPr>
              <a:t>Three deals and one catastrophic failure have fundamentally redrawn the competitive map — creating both winners and structural gaps that specialist vendors are uniquely positioned to fill</a:t>
            </a:r>
            <a:endParaRPr lang="en-US" sz="1000"/>
          </a:p>
        </p:txBody>
      </p:sp>
      <p:sp>
        <p:nvSpPr>
          <p:cNvPr id="6" name="Border"/>
          <p:cNvSpPr/>
          <p:nvPr/>
        </p:nvSpPr>
        <p:spPr>
          <a:xfrm>
            <a:off x="457200" y="1842347"/>
            <a:ext cx="2682240" cy="1484715"/>
          </a:xfrm>
          <a:prstGeom prst="rect">
            <a:avLst/>
          </a:prstGeom>
          <a:noFill/>
          <a:ln w="9525">
            <a:solidFill>
              <a:srgbClr val="CCCCCC"/>
            </a:solidFill>
          </a:ln>
        </p:spPr>
      </p:sp>
      <p:sp>
        <p:nvSpPr>
          <p:cNvPr id="7" name="Text Block"/>
          <p:cNvSpPr txBox="1"/>
          <p:nvPr/>
        </p:nvSpPr>
        <p:spPr>
          <a:xfrm>
            <a:off x="548640" y="1933787"/>
            <a:ext cx="2499360" cy="201733"/>
          </a:xfrm>
          <a:prstGeom prst="rect">
            <a:avLst/>
          </a:prstGeom>
          <a:noFill/>
        </p:spPr>
        <p:txBody>
          <a:bodyPr wrap="square" lIns="91440" tIns="45720" rIns="91440" bIns="45720" anchor="t"/>
          <a:lstStyle/>
          <a:p>
            <a:pPr>
              <a:buNone/>
            </a:pPr>
            <a:r>
              <a:rPr lang="en-US" sz="1100" b="1" dirty="0">
                <a:solidFill>
                  <a:srgbClr val="193338"/>
                </a:solidFill>
                <a:latin typeface="Calibri"/>
                <a:cs typeface="Calibri"/>
              </a:rPr>
              <a:t>Google / Mandiant / Wiz</a:t>
            </a:r>
            <a:endParaRPr lang="en-US" sz="1100"/>
          </a:p>
        </p:txBody>
      </p:sp>
      <p:sp>
        <p:nvSpPr>
          <p:cNvPr id="8" name="Text Block"/>
          <p:cNvSpPr txBox="1"/>
          <p:nvPr/>
        </p:nvSpPr>
        <p:spPr>
          <a:xfrm>
            <a:off x="548640" y="2181240"/>
            <a:ext cx="2499360" cy="201733"/>
          </a:xfrm>
          <a:prstGeom prst="rect">
            <a:avLst/>
          </a:prstGeom>
          <a:noFill/>
        </p:spPr>
        <p:txBody>
          <a:bodyPr wrap="square" lIns="91440" tIns="45720" rIns="91440" bIns="45720" anchor="t"/>
          <a:lstStyle/>
          <a:p>
            <a:pPr>
              <a:buNone/>
            </a:pPr>
            <a:r>
              <a:rPr lang="en-US" sz="900" dirty="0">
                <a:solidFill>
                  <a:srgbClr val="555555"/>
                </a:solidFill>
                <a:latin typeface="Calibri"/>
                <a:cs typeface="Calibri"/>
              </a:rPr>
              <a:t>$5.4B + $32B = Google Cloud Security</a:t>
            </a:r>
            <a:endParaRPr lang="en-US" sz="900"/>
          </a:p>
        </p:txBody>
      </p:sp>
      <p:sp>
        <p:nvSpPr>
          <p:cNvPr id="9" name="Bullet List"/>
          <p:cNvSpPr txBox="1"/>
          <p:nvPr/>
        </p:nvSpPr>
        <p:spPr>
          <a:xfrm>
            <a:off x="548640" y="2428693"/>
            <a:ext cx="2499360" cy="806930"/>
          </a:xfrm>
          <a:prstGeom prst="rect">
            <a:avLst/>
          </a:prstGeom>
          <a:noFill/>
        </p:spPr>
        <p:txBody>
          <a:bodyPr wrap="square" lIns="91440" tIns="45720" rIns="91440" bIns="45720" anchor="t"/>
          <a:lstStyle/>
          <a:p>
            <a:pPr indent="-342900" marL="342900">
              <a:lnSpc>
                <a:spcPct val="90000"/>
              </a:lnSpc>
              <a:buChar char="•"/>
            </a:pPr>
            <a:r>
              <a:rPr lang="en-US" sz="875" dirty="0">
                <a:solidFill>
                  <a:srgbClr val="333333"/>
                </a:solidFill>
                <a:latin typeface="Calibri"/>
                <a:cs typeface="Calibri"/>
              </a:rPr>
              <a:t>Mandiant (2022, $5.4B): threat intel + IR</a:t>
            </a:r>
            <a:endParaRPr lang="en-US" sz="875"/>
          </a:p>
          <a:p>
            <a:pPr indent="-342900" marL="342900">
              <a:lnSpc>
                <a:spcPct val="90000"/>
              </a:lnSpc>
              <a:buChar char="•"/>
            </a:pPr>
            <a:r>
              <a:rPr lang="en-US" sz="875" dirty="0">
                <a:solidFill>
                  <a:srgbClr val="333333"/>
                </a:solidFill>
                <a:latin typeface="Calibri"/>
                <a:cs typeface="Calibri"/>
              </a:rPr>
              <a:t>Wiz (2025, $32B): CNAPP leader, 45% F100</a:t>
            </a:r>
            <a:endParaRPr lang="en-US" sz="875"/>
          </a:p>
          <a:p>
            <a:pPr indent="-342900" marL="342900">
              <a:lnSpc>
                <a:spcPct val="90000"/>
              </a:lnSpc>
              <a:buChar char="•"/>
            </a:pPr>
            <a:r>
              <a:rPr lang="en-US" sz="875" dirty="0">
                <a:solidFill>
                  <a:srgbClr val="333333"/>
                </a:solidFill>
                <a:latin typeface="Calibri"/>
                <a:cs typeface="Calibri"/>
              </a:rPr>
              <a:t>Google now has end-to-end cloud security</a:t>
            </a:r>
            <a:endParaRPr lang="en-US" sz="875"/>
          </a:p>
          <a:p>
            <a:pPr indent="-342900" marL="342900">
              <a:lnSpc>
                <a:spcPct val="90000"/>
              </a:lnSpc>
              <a:buChar char="•"/>
            </a:pPr>
            <a:r>
              <a:rPr lang="en-US" sz="875" dirty="0">
                <a:solidFill>
                  <a:srgbClr val="333333"/>
                </a:solidFill>
                <a:latin typeface="Calibri"/>
                <a:cs typeface="Calibri"/>
              </a:rPr>
              <a:t>Gap: No EDR/identity/email vs MSFT/CRWD</a:t>
            </a:r>
            <a:endParaRPr lang="en-US" sz="875"/>
          </a:p>
        </p:txBody>
      </p:sp>
      <p:sp>
        <p:nvSpPr>
          <p:cNvPr id="10" name="Border"/>
          <p:cNvSpPr/>
          <p:nvPr/>
        </p:nvSpPr>
        <p:spPr>
          <a:xfrm>
            <a:off x="3230880" y="1842347"/>
            <a:ext cx="2682240" cy="1484715"/>
          </a:xfrm>
          <a:prstGeom prst="rect">
            <a:avLst/>
          </a:prstGeom>
          <a:noFill/>
          <a:ln w="9525">
            <a:solidFill>
              <a:srgbClr val="CCCCCC"/>
            </a:solidFill>
          </a:ln>
        </p:spPr>
      </p:sp>
      <p:sp>
        <p:nvSpPr>
          <p:cNvPr id="11" name="Text Block"/>
          <p:cNvSpPr txBox="1"/>
          <p:nvPr/>
        </p:nvSpPr>
        <p:spPr>
          <a:xfrm>
            <a:off x="3322320" y="1933787"/>
            <a:ext cx="2499360" cy="201733"/>
          </a:xfrm>
          <a:prstGeom prst="rect">
            <a:avLst/>
          </a:prstGeom>
          <a:noFill/>
        </p:spPr>
        <p:txBody>
          <a:bodyPr wrap="square" lIns="91440" tIns="45720" rIns="91440" bIns="45720" anchor="t"/>
          <a:lstStyle/>
          <a:p>
            <a:pPr>
              <a:buNone/>
            </a:pPr>
            <a:r>
              <a:rPr lang="en-US" sz="1100" b="1" dirty="0">
                <a:solidFill>
                  <a:srgbClr val="193338"/>
                </a:solidFill>
                <a:latin typeface="Calibri"/>
                <a:cs typeface="Calibri"/>
              </a:rPr>
              <a:t>Palo Alto Networks Platformization</a:t>
            </a:r>
            <a:endParaRPr lang="en-US" sz="1100"/>
          </a:p>
        </p:txBody>
      </p:sp>
      <p:sp>
        <p:nvSpPr>
          <p:cNvPr id="12" name="Text Block"/>
          <p:cNvSpPr txBox="1"/>
          <p:nvPr/>
        </p:nvSpPr>
        <p:spPr>
          <a:xfrm>
            <a:off x="3322320" y="2181240"/>
            <a:ext cx="2499360" cy="201733"/>
          </a:xfrm>
          <a:prstGeom prst="rect">
            <a:avLst/>
          </a:prstGeom>
          <a:noFill/>
        </p:spPr>
        <p:txBody>
          <a:bodyPr wrap="square" lIns="91440" tIns="45720" rIns="91440" bIns="45720" anchor="t"/>
          <a:lstStyle/>
          <a:p>
            <a:pPr>
              <a:buNone/>
            </a:pPr>
            <a:r>
              <a:rPr lang="en-US" sz="900" dirty="0">
                <a:solidFill>
                  <a:srgbClr val="555555"/>
                </a:solidFill>
                <a:latin typeface="Calibri"/>
                <a:cs typeface="Calibri"/>
              </a:rPr>
              <a:t>25+ acquisitions, $25B+ deployed</a:t>
            </a:r>
            <a:endParaRPr lang="en-US" sz="900"/>
          </a:p>
        </p:txBody>
      </p:sp>
      <p:sp>
        <p:nvSpPr>
          <p:cNvPr id="13" name="Bullet List"/>
          <p:cNvSpPr txBox="1"/>
          <p:nvPr/>
        </p:nvSpPr>
        <p:spPr>
          <a:xfrm>
            <a:off x="3322320" y="2428693"/>
            <a:ext cx="2499360" cy="806930"/>
          </a:xfrm>
          <a:prstGeom prst="rect">
            <a:avLst/>
          </a:prstGeom>
          <a:noFill/>
        </p:spPr>
        <p:txBody>
          <a:bodyPr wrap="square" lIns="91440" tIns="45720" rIns="91440" bIns="45720" anchor="t"/>
          <a:lstStyle/>
          <a:p>
            <a:pPr indent="-342900" marL="342900">
              <a:lnSpc>
                <a:spcPct val="90000"/>
              </a:lnSpc>
              <a:buChar char="•"/>
            </a:pPr>
            <a:r>
              <a:rPr lang="en-US" sz="875" dirty="0">
                <a:solidFill>
                  <a:srgbClr val="333333"/>
                </a:solidFill>
                <a:latin typeface="Calibri"/>
                <a:cs typeface="Calibri"/>
              </a:rPr>
              <a:t>Free bundles to displace point solutions</a:t>
            </a:r>
            <a:endParaRPr lang="en-US" sz="875"/>
          </a:p>
          <a:p>
            <a:pPr indent="-342900" marL="342900">
              <a:lnSpc>
                <a:spcPct val="90000"/>
              </a:lnSpc>
              <a:buChar char="•"/>
            </a:pPr>
            <a:r>
              <a:rPr lang="en-US" sz="875" dirty="0">
                <a:solidFill>
                  <a:srgbClr val="333333"/>
                </a:solidFill>
                <a:latin typeface="Calibri"/>
                <a:cs typeface="Calibri"/>
              </a:rPr>
              <a:t>Billings growth slowed 22% to 7% on discounts</a:t>
            </a:r>
            <a:endParaRPr lang="en-US" sz="875"/>
          </a:p>
          <a:p>
            <a:pPr indent="-342900" marL="342900">
              <a:lnSpc>
                <a:spcPct val="90000"/>
              </a:lnSpc>
              <a:buChar char="•"/>
            </a:pPr>
            <a:r>
              <a:rPr lang="en-US" sz="875" dirty="0">
                <a:solidFill>
                  <a:srgbClr val="333333"/>
                </a:solidFill>
                <a:latin typeface="Calibri"/>
                <a:cs typeface="Calibri"/>
              </a:rPr>
              <a:t>Prisma/Cortex: broad but shallow coverage</a:t>
            </a:r>
            <a:endParaRPr lang="en-US" sz="875"/>
          </a:p>
          <a:p>
            <a:pPr indent="-342900" marL="342900">
              <a:lnSpc>
                <a:spcPct val="90000"/>
              </a:lnSpc>
              <a:buChar char="•"/>
            </a:pPr>
            <a:r>
              <a:rPr lang="en-US" sz="875" dirty="0">
                <a:solidFill>
                  <a:srgbClr val="333333"/>
                </a:solidFill>
                <a:latin typeface="Calibri"/>
                <a:cs typeface="Calibri"/>
              </a:rPr>
              <a:t>Gap: Customers choose simplicity over efficacy</a:t>
            </a:r>
            <a:endParaRPr lang="en-US" sz="875"/>
          </a:p>
        </p:txBody>
      </p:sp>
      <p:sp>
        <p:nvSpPr>
          <p:cNvPr id="14" name="Border"/>
          <p:cNvSpPr/>
          <p:nvPr/>
        </p:nvSpPr>
        <p:spPr>
          <a:xfrm>
            <a:off x="6004560" y="1842347"/>
            <a:ext cx="2682240" cy="1484715"/>
          </a:xfrm>
          <a:prstGeom prst="rect">
            <a:avLst/>
          </a:prstGeom>
          <a:noFill/>
          <a:ln w="9525">
            <a:solidFill>
              <a:srgbClr val="CCCCCC"/>
            </a:solidFill>
          </a:ln>
        </p:spPr>
      </p:sp>
      <p:sp>
        <p:nvSpPr>
          <p:cNvPr id="15" name="Text Block"/>
          <p:cNvSpPr txBox="1"/>
          <p:nvPr/>
        </p:nvSpPr>
        <p:spPr>
          <a:xfrm>
            <a:off x="6096000" y="1933787"/>
            <a:ext cx="2499360" cy="201733"/>
          </a:xfrm>
          <a:prstGeom prst="rect">
            <a:avLst/>
          </a:prstGeom>
          <a:noFill/>
        </p:spPr>
        <p:txBody>
          <a:bodyPr wrap="square" lIns="91440" tIns="45720" rIns="91440" bIns="45720" anchor="t"/>
          <a:lstStyle/>
          <a:p>
            <a:pPr>
              <a:buNone/>
            </a:pPr>
            <a:r>
              <a:rPr lang="en-US" sz="1100" b="1" dirty="0">
                <a:solidFill>
                  <a:srgbClr val="193338"/>
                </a:solidFill>
                <a:latin typeface="Calibri"/>
                <a:cs typeface="Calibri"/>
              </a:rPr>
              <a:t>CrowdStrike Outage (Jul 2024)</a:t>
            </a:r>
            <a:endParaRPr lang="en-US" sz="1100"/>
          </a:p>
        </p:txBody>
      </p:sp>
      <p:sp>
        <p:nvSpPr>
          <p:cNvPr id="16" name="Text Block"/>
          <p:cNvSpPr txBox="1"/>
          <p:nvPr/>
        </p:nvSpPr>
        <p:spPr>
          <a:xfrm>
            <a:off x="6096000" y="2181240"/>
            <a:ext cx="2499360" cy="201733"/>
          </a:xfrm>
          <a:prstGeom prst="rect">
            <a:avLst/>
          </a:prstGeom>
          <a:noFill/>
        </p:spPr>
        <p:txBody>
          <a:bodyPr wrap="square" lIns="91440" tIns="45720" rIns="91440" bIns="45720" anchor="t"/>
          <a:lstStyle/>
          <a:p>
            <a:pPr>
              <a:buNone/>
            </a:pPr>
            <a:r>
              <a:rPr lang="en-US" sz="900" dirty="0">
                <a:solidFill>
                  <a:srgbClr val="555555"/>
                </a:solidFill>
                <a:latin typeface="Calibri"/>
                <a:cs typeface="Calibri"/>
              </a:rPr>
              <a:t>8.5M machines, $5.4B insured loss</a:t>
            </a:r>
            <a:endParaRPr lang="en-US" sz="900"/>
          </a:p>
        </p:txBody>
      </p:sp>
      <p:sp>
        <p:nvSpPr>
          <p:cNvPr id="17" name="Bullet List"/>
          <p:cNvSpPr txBox="1"/>
          <p:nvPr/>
        </p:nvSpPr>
        <p:spPr>
          <a:xfrm>
            <a:off x="6096000" y="2428693"/>
            <a:ext cx="2499360" cy="806930"/>
          </a:xfrm>
          <a:prstGeom prst="rect">
            <a:avLst/>
          </a:prstGeom>
          <a:noFill/>
        </p:spPr>
        <p:txBody>
          <a:bodyPr wrap="square" lIns="91440" tIns="45720" rIns="91440" bIns="45720" anchor="t"/>
          <a:lstStyle/>
          <a:p>
            <a:pPr indent="-342900" marL="342900">
              <a:lnSpc>
                <a:spcPct val="90000"/>
              </a:lnSpc>
              <a:buChar char="•"/>
            </a:pPr>
            <a:r>
              <a:rPr lang="en-US" sz="875" dirty="0">
                <a:solidFill>
                  <a:srgbClr val="333333"/>
                </a:solidFill>
                <a:latin typeface="Calibri"/>
                <a:cs typeface="Calibri"/>
              </a:rPr>
              <a:t>Kernel update caused global BSOD in critical sectors</a:t>
            </a:r>
            <a:endParaRPr lang="en-US" sz="875"/>
          </a:p>
          <a:p>
            <a:pPr indent="-342900" marL="342900">
              <a:lnSpc>
                <a:spcPct val="90000"/>
              </a:lnSpc>
              <a:buChar char="•"/>
            </a:pPr>
            <a:r>
              <a:rPr lang="en-US" sz="875" dirty="0">
                <a:solidFill>
                  <a:srgbClr val="333333"/>
                </a:solidFill>
                <a:latin typeface="Calibri"/>
                <a:cs typeface="Calibri"/>
              </a:rPr>
              <a:t>8.5M failures exposed monoculture risk</a:t>
            </a:r>
            <a:endParaRPr lang="en-US" sz="875"/>
          </a:p>
          <a:p>
            <a:pPr indent="-342900" marL="342900">
              <a:lnSpc>
                <a:spcPct val="90000"/>
              </a:lnSpc>
              <a:buChar char="•"/>
            </a:pPr>
            <a:r>
              <a:rPr lang="en-US" sz="875" dirty="0">
                <a:solidFill>
                  <a:srgbClr val="333333"/>
                </a:solidFill>
                <a:latin typeface="Calibri"/>
                <a:cs typeface="Calibri"/>
              </a:rPr>
              <a:t>CSRB cited poor testing/QA processes</a:t>
            </a:r>
            <a:endParaRPr lang="en-US" sz="875"/>
          </a:p>
          <a:p>
            <a:pPr indent="-342900" marL="342900">
              <a:lnSpc>
                <a:spcPct val="90000"/>
              </a:lnSpc>
              <a:buChar char="•"/>
            </a:pPr>
            <a:r>
              <a:rPr lang="en-US" sz="875" dirty="0">
                <a:solidFill>
                  <a:srgbClr val="333333"/>
                </a:solidFill>
                <a:latin typeface="Calibri"/>
                <a:cs typeface="Calibri"/>
              </a:rPr>
              <a:t>Enterprises evaluating secondary EDR options</a:t>
            </a:r>
            <a:endParaRPr lang="en-US" sz="875"/>
          </a:p>
        </p:txBody>
      </p:sp>
      <p:sp>
        <p:nvSpPr>
          <p:cNvPr id="18" name="Header Bar"/>
          <p:cNvSpPr txBox="1"/>
          <p:nvPr/>
        </p:nvSpPr>
        <p:spPr>
          <a:xfrm>
            <a:off x="457200" y="3436790"/>
            <a:ext cx="822960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Strategic Position by Vendor</a:t>
            </a:r>
            <a:endParaRPr lang="en-US" sz="1200"/>
          </a:p>
        </p:txBody>
      </p:sp>
      <p:graphicFrame>
        <p:nvGraphicFramePr>
          <p:cNvPr id="19" name="Zone Table"/>
          <p:cNvGraphicFramePr>
            <a:graphicFrameLocks noGrp="1"/>
          </p:cNvGraphicFramePr>
          <p:nvPr/>
        </p:nvGraphicFramePr>
        <p:xfrm>
          <a:off x="457200" y="3829982"/>
          <a:ext cx="8229600" cy="2185416"/>
        </p:xfrm>
        <a:graphic>
          <a:graphicData uri="http://schemas.openxmlformats.org/drawingml/2006/table">
            <a:tbl>
              <a:tblPr bandRow="1" firstRow="1"/>
              <a:tblGrid>
                <a:gridCol w="1371600"/>
                <a:gridCol w="2057400"/>
                <a:gridCol w="2743200"/>
                <a:gridCol w="2057400"/>
              </a:tblGrid>
              <a:tr h="320040">
                <a:tc>
                  <a:txBody>
                    <a:bodyPr/>
                    <a:lstStyle/>
                    <a:p>
                      <a:pPr>
                        <a:buNone/>
                      </a:pPr>
                      <a:r>
                        <a:rPr lang="en-US" sz="900" b="1" dirty="0">
                          <a:solidFill>
                            <a:srgbClr val="FFFFFF"/>
                          </a:solidFill>
                          <a:latin typeface="Calibri"/>
                          <a:cs typeface="Calibri"/>
                        </a:rPr>
                        <a:t>Vendor</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buNone/>
                      </a:pPr>
                      <a:r>
                        <a:rPr lang="en-US" sz="900" b="1" dirty="0">
                          <a:solidFill>
                            <a:srgbClr val="FFFFFF"/>
                          </a:solidFill>
                          <a:latin typeface="Calibri"/>
                          <a:cs typeface="Calibri"/>
                        </a:rPr>
                        <a:t>Strategic Bet</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buNone/>
                      </a:pPr>
                      <a:r>
                        <a:rPr lang="en-US" sz="900" b="1" dirty="0">
                          <a:solidFill>
                            <a:srgbClr val="FFFFFF"/>
                          </a:solidFill>
                          <a:latin typeface="Calibri"/>
                          <a:cs typeface="Calibri"/>
                        </a:rPr>
                        <a:t>Strength</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buNone/>
                      </a:pPr>
                      <a:r>
                        <a:rPr lang="en-US" sz="900" b="1" dirty="0">
                          <a:solidFill>
                            <a:srgbClr val="FFFFFF"/>
                          </a:solidFill>
                          <a:latin typeface="Calibri"/>
                          <a:cs typeface="Calibri"/>
                        </a:rPr>
                        <a:t>Gap / Vulnerability</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r>
              <a:tr h="310896">
                <a:tc>
                  <a:txBody>
                    <a:bodyPr/>
                    <a:lstStyle/>
                    <a:p>
                      <a:pPr>
                        <a:buNone/>
                      </a:pPr>
                      <a:r>
                        <a:rPr lang="en-US" sz="900" dirty="0">
                          <a:solidFill>
                            <a:srgbClr val="333333"/>
                          </a:solidFill>
                          <a:latin typeface="Calibri"/>
                          <a:cs typeface="Calibri"/>
                        </a:rPr>
                        <a:t>Microsoft</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E5 bundle dominance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Ubiquity, Entra identity, Defender suite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Known leader; CSRB reputational damage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310896">
                <a:tc>
                  <a:txBody>
                    <a:bodyPr/>
                    <a:lstStyle/>
                    <a:p>
                      <a:pPr>
                        <a:buNone/>
                      </a:pPr>
                      <a:r>
                        <a:rPr lang="en-US" sz="900" dirty="0">
                          <a:solidFill>
                            <a:srgbClr val="333333"/>
                          </a:solidFill>
                          <a:latin typeface="Calibri"/>
                          <a:cs typeface="Calibri"/>
                        </a:rPr>
                        <a:t>CrowdStrike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AI-native EDR platform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Falcon efficacy, threat intel, Charlotte AI</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Outage trust deficit; kernel risk</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310896">
                <a:tc>
                  <a:txBody>
                    <a:bodyPr/>
                    <a:lstStyle/>
                    <a:p>
                      <a:pPr>
                        <a:buNone/>
                      </a:pPr>
                      <a:r>
                        <a:rPr lang="en-US" sz="900" dirty="0">
                          <a:solidFill>
                            <a:srgbClr val="333333"/>
                          </a:solidFill>
                          <a:latin typeface="Calibri"/>
                          <a:cs typeface="Calibri"/>
                        </a:rPr>
                        <a:t>Palo Alto Ntwks</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Platformization via M&amp;A</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Network + cloud breadth, Cortex XSIAM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Margin pressure; shallow vs. specialists</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310896">
                <a:tc>
                  <a:txBody>
                    <a:bodyPr/>
                    <a:lstStyle/>
                    <a:p>
                      <a:pPr>
                        <a:buNone/>
                      </a:pPr>
                      <a:r>
                        <a:rPr lang="en-US" sz="900" dirty="0">
                          <a:solidFill>
                            <a:srgbClr val="333333"/>
                          </a:solidFill>
                          <a:latin typeface="Calibri"/>
                          <a:cs typeface="Calibri"/>
                        </a:rPr>
                        <a:t>Google / Chronicle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Cloud-native + Wiz CNAPP</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Wiz posture, Mandiant IR, GCP integration</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No endpoint; limited identity play</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310896">
                <a:tc>
                  <a:txBody>
                    <a:bodyPr/>
                    <a:lstStyle/>
                    <a:p>
                      <a:pPr>
                        <a:buNone/>
                      </a:pPr>
                      <a:r>
                        <a:rPr lang="en-US" sz="900" dirty="0">
                          <a:solidFill>
                            <a:srgbClr val="333333"/>
                          </a:solidFill>
                          <a:latin typeface="Calibri"/>
                          <a:cs typeface="Calibri"/>
                        </a:rPr>
                        <a:t>SentinelOne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AI-driven autonomous response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Purple AI, hyperscale data ingest</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Subscale vs. CRWD; limited non-EDR</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310896">
                <a:tc>
                  <a:txBody>
                    <a:bodyPr/>
                    <a:lstStyle/>
                    <a:p>
                      <a:pPr>
                        <a:buNone/>
                      </a:pPr>
                      <a:r>
                        <a:rPr lang="en-US" sz="900" dirty="0">
                          <a:solidFill>
                            <a:srgbClr val="333333"/>
                          </a:solidFill>
                          <a:latin typeface="Calibri"/>
                          <a:cs typeface="Calibri"/>
                        </a:rPr>
                        <a:t>Cisco</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Network-anchored XDR</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Hypershield, network telemetry depth</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Cloud-native credibility gap</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bl>
          </a:graphicData>
        </a:graphic>
      </p:graphicFrame>
      <p:sp>
        <p:nvSpPr>
          <p:cNvPr id="20"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23</a:t>
            </a:r>
            <a:endParaRPr lang="en-US" sz="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AI LANDSCAPE</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Vendor AI: What's Shipping vs. What's Marketed</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 Company announcements and product documentation, 2023-2025</a:t>
            </a:r>
            <a:endParaRPr lang="en-US" sz="800"/>
          </a:p>
        </p:txBody>
      </p:sp>
      <p:sp>
        <p:nvSpPr>
          <p:cNvPr id="5" name="Text Block"/>
          <p:cNvSpPr txBox="1"/>
          <p:nvPr/>
        </p:nvSpPr>
        <p:spPr>
          <a:xfrm>
            <a:off x="457200" y="1361440"/>
            <a:ext cx="8229600" cy="380323"/>
          </a:xfrm>
          <a:prstGeom prst="rect">
            <a:avLst/>
          </a:prstGeom>
          <a:noFill/>
        </p:spPr>
        <p:txBody>
          <a:bodyPr wrap="square" lIns="91440" tIns="45720" rIns="91440" bIns="45720" anchor="t"/>
          <a:lstStyle/>
          <a:p>
            <a:pPr>
              <a:buNone/>
            </a:pPr>
            <a:r>
              <a:rPr lang="en-US" sz="1000" dirty="0">
                <a:solidFill>
                  <a:srgbClr val="193338"/>
                </a:solidFill>
                <a:latin typeface="Calibri"/>
                <a:cs typeface="Calibri"/>
              </a:rPr>
              <a:t>Every major vendor claims 'AI-native' — the operational reality is far more uneven, and the gaps define where specialists capture durable share</a:t>
            </a:r>
            <a:endParaRPr lang="en-US" sz="1000"/>
          </a:p>
        </p:txBody>
      </p:sp>
      <p:graphicFrame>
        <p:nvGraphicFramePr>
          <p:cNvPr id="6" name="Zone Table"/>
          <p:cNvGraphicFramePr>
            <a:graphicFrameLocks noGrp="1"/>
          </p:cNvGraphicFramePr>
          <p:nvPr/>
        </p:nvGraphicFramePr>
        <p:xfrm>
          <a:off x="457200" y="1851491"/>
          <a:ext cx="6103620" cy="3291840"/>
        </p:xfrm>
        <a:graphic>
          <a:graphicData uri="http://schemas.openxmlformats.org/drawingml/2006/table">
            <a:tbl>
              <a:tblPr bandRow="1" firstRow="1"/>
              <a:tblGrid>
                <a:gridCol w="1017270"/>
                <a:gridCol w="1017270"/>
                <a:gridCol w="2034540"/>
                <a:gridCol w="2034540"/>
              </a:tblGrid>
              <a:tr h="320040">
                <a:tc>
                  <a:txBody>
                    <a:bodyPr/>
                    <a:lstStyle/>
                    <a:p>
                      <a:pPr>
                        <a:buNone/>
                      </a:pPr>
                      <a:r>
                        <a:rPr lang="en-US" sz="900" b="1" dirty="0">
                          <a:solidFill>
                            <a:srgbClr val="FFFFFF"/>
                          </a:solidFill>
                          <a:latin typeface="Calibri"/>
                          <a:cs typeface="Calibri"/>
                        </a:rPr>
                        <a:t>Vendor</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buNone/>
                      </a:pPr>
                      <a:r>
                        <a:rPr lang="en-US" sz="900" b="1" dirty="0">
                          <a:solidFill>
                            <a:srgbClr val="FFFFFF"/>
                          </a:solidFill>
                          <a:latin typeface="Calibri"/>
                          <a:cs typeface="Calibri"/>
                        </a:rPr>
                        <a:t>AI Product (GA Year)</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buNone/>
                      </a:pPr>
                      <a:r>
                        <a:rPr lang="en-US" sz="900" b="1" dirty="0">
                          <a:solidFill>
                            <a:srgbClr val="FFFFFF"/>
                          </a:solidFill>
                          <a:latin typeface="Calibri"/>
                          <a:cs typeface="Calibri"/>
                        </a:rPr>
                        <a:t>What It Actually Does</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c>
                  <a:txBody>
                    <a:bodyPr/>
                    <a:lstStyle/>
                    <a:p>
                      <a:pPr>
                        <a:buNone/>
                      </a:pPr>
                      <a:r>
                        <a:rPr lang="en-US" sz="900" b="1" dirty="0">
                          <a:solidFill>
                            <a:srgbClr val="FFFFFF"/>
                          </a:solidFill>
                          <a:latin typeface="Calibri"/>
                          <a:cs typeface="Calibri"/>
                        </a:rPr>
                        <a:t>Competitive Reality</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375B81"/>
                    </a:solidFill>
                  </a:tcPr>
                </a:tc>
              </a:tr>
              <a:tr h="594360">
                <a:tc>
                  <a:txBody>
                    <a:bodyPr/>
                    <a:lstStyle/>
                    <a:p>
                      <a:pPr>
                        <a:buNone/>
                      </a:pPr>
                      <a:r>
                        <a:rPr lang="en-US" sz="900" dirty="0">
                          <a:solidFill>
                            <a:srgbClr val="333333"/>
                          </a:solidFill>
                          <a:latin typeface="Calibri"/>
                          <a:cs typeface="Calibri"/>
                        </a:rPr>
                        <a:t>Microsoft</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Security Copilot (2024)</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Incident summaries, KQL generation, alert explanation across Defender + Sentinel</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Widest M365 distribution; limited autonomous action; quality tied to data</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594360">
                <a:tc>
                  <a:txBody>
                    <a:bodyPr/>
                    <a:lstStyle/>
                    <a:p>
                      <a:pPr>
                        <a:buNone/>
                      </a:pPr>
                      <a:r>
                        <a:rPr lang="en-US" sz="900" dirty="0">
                          <a:solidFill>
                            <a:srgbClr val="333333"/>
                          </a:solidFill>
                          <a:latin typeface="Calibri"/>
                          <a:cs typeface="Calibri"/>
                        </a:rPr>
                        <a:t>CrowdStrike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Charlotte AI (2023)</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NL threat hunting, case summaries, analyst Q&amp;A on Falcon telemetry</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25T+ weekly events; no autonomous remediation yet; best-in-class threat context</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594360">
                <a:tc>
                  <a:txBody>
                    <a:bodyPr/>
                    <a:lstStyle/>
                    <a:p>
                      <a:pPr>
                        <a:buNone/>
                      </a:pPr>
                      <a:r>
                        <a:rPr lang="en-US" sz="900" dirty="0">
                          <a:solidFill>
                            <a:srgbClr val="333333"/>
                          </a:solidFill>
                          <a:latin typeface="Calibri"/>
                          <a:cs typeface="Calibri"/>
                        </a:rPr>
                        <a:t>Palo Alto Ntwks</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Copilot XSIAM (2023)</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SOC automation, alert triage, playbook generation in Cortex XSIAM</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Compelling in XSIAM; limited to PANW data; platformization limits openness</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594360">
                <a:tc>
                  <a:txBody>
                    <a:bodyPr/>
                    <a:lstStyle/>
                    <a:p>
                      <a:pPr>
                        <a:buNone/>
                      </a:pPr>
                      <a:r>
                        <a:rPr lang="en-US" sz="900" dirty="0">
                          <a:solidFill>
                            <a:srgbClr val="333333"/>
                          </a:solidFill>
                          <a:latin typeface="Calibri"/>
                          <a:cs typeface="Calibri"/>
                        </a:rPr>
                        <a:t>SentinelOne</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Purple AI (2023)</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Autonomous threat hunting, one-click remediation, cross-platform NL queries</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Only GA vendor with autonomous remediation; strongest open-data (Singularity DL)</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r h="594360">
                <a:tc>
                  <a:txBody>
                    <a:bodyPr/>
                    <a:lstStyle/>
                    <a:p>
                      <a:pPr>
                        <a:buNone/>
                      </a:pPr>
                      <a:r>
                        <a:rPr lang="en-US" sz="900" dirty="0">
                          <a:solidFill>
                            <a:srgbClr val="333333"/>
                          </a:solidFill>
                          <a:latin typeface="Calibri"/>
                          <a:cs typeface="Calibri"/>
                        </a:rPr>
                        <a:t>Google / Mandiant</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Threat Intel + SecLM (2024)</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AI threat reports, malware reverse engineering (MAGIKA), Gemini-in-Security</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c>
                  <a:txBody>
                    <a:bodyPr/>
                    <a:lstStyle/>
                    <a:p>
                      <a:pPr>
                        <a:buNone/>
                      </a:pPr>
                      <a:r>
                        <a:rPr lang="en-US" sz="900" dirty="0">
                          <a:solidFill>
                            <a:srgbClr val="333333"/>
                          </a:solidFill>
                          <a:latin typeface="Calibri"/>
                          <a:cs typeface="Calibri"/>
                        </a:rPr>
                        <a:t>Mandiant IR + Gemini LLM differentiated; still unifying product post-Wiz</a:t>
                      </a:r>
                      <a:endParaRPr lang="en-US" sz="900"/>
                    </a:p>
                  </a:txBody>
                  <a:tcPr marL="91440" marR="91440" marT="45720" marB="45720">
                    <a:lnL w="25400">
                      <a:solidFill>
                        <a:srgbClr val="FFFFFF"/>
                      </a:solidFill>
                    </a:lnL>
                    <a:lnR w="25400">
                      <a:solidFill>
                        <a:srgbClr val="FFFFFF"/>
                      </a:solidFill>
                    </a:lnR>
                    <a:lnT w="25400">
                      <a:solidFill>
                        <a:srgbClr val="FFFFFF"/>
                      </a:solidFill>
                    </a:lnT>
                    <a:lnB w="25400">
                      <a:solidFill>
                        <a:srgbClr val="FFFFFF"/>
                      </a:solidFill>
                    </a:lnB>
                    <a:solidFill>
                      <a:srgbClr val="EBF5FF"/>
                    </a:solidFill>
                  </a:tcPr>
                </a:tc>
              </a:tr>
            </a:tbl>
          </a:graphicData>
        </a:graphic>
      </p:graphicFrame>
      <p:sp>
        <p:nvSpPr>
          <p:cNvPr id="7" name="Header Bar"/>
          <p:cNvSpPr txBox="1"/>
          <p:nvPr/>
        </p:nvSpPr>
        <p:spPr>
          <a:xfrm>
            <a:off x="6652260" y="1851491"/>
            <a:ext cx="203454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AI Autonomy by Vendor</a:t>
            </a:r>
            <a:endParaRPr lang="en-US" sz="1200"/>
          </a:p>
        </p:txBody>
      </p:sp>
      <p:pic>
        <p:nvPicPr>
          <p:cNvPr id="8" name="Image"/>
          <p:cNvPicPr>
            <a:picLocks noChangeAspect="1"/>
          </p:cNvPicPr>
          <p:nvPr/>
        </p:nvPicPr>
        <p:blipFill>
          <a:blip r:embed="rId2"/>
          <a:srcRect l="0" t="42" r="0" b="42"/>
          <a:stretch>
            <a:fillRect/>
          </a:stretch>
        </p:blipFill>
        <p:spPr>
          <a:xfrm>
            <a:off x="6652260" y="2244683"/>
            <a:ext cx="2034540" cy="1652863"/>
          </a:xfrm>
          <a:prstGeom prst="rect">
            <a:avLst/>
          </a:prstGeom>
        </p:spPr>
      </p:pic>
      <p:sp>
        <p:nvSpPr>
          <p:cNvPr id="9" name="Subheader"/>
          <p:cNvSpPr txBox="1"/>
          <p:nvPr/>
        </p:nvSpPr>
        <p:spPr>
          <a:xfrm>
            <a:off x="6652260" y="3988986"/>
            <a:ext cx="2034540" cy="181864"/>
          </a:xfrm>
          <a:prstGeom prst="rect">
            <a:avLst/>
          </a:prstGeom>
          <a:noFill/>
        </p:spPr>
        <p:txBody>
          <a:bodyPr wrap="square" lIns="91440" tIns="45720" rIns="91440" bIns="0" anchor="b"/>
          <a:lstStyle/>
          <a:p>
            <a:pPr algn="ctr">
              <a:buNone/>
            </a:pPr>
            <a:r>
              <a:rPr lang="en-US" sz="1200" b="1" dirty="0">
                <a:solidFill>
                  <a:srgbClr val="595959"/>
                </a:solidFill>
                <a:latin typeface="Calibri"/>
                <a:cs typeface="Calibri"/>
              </a:rPr>
              <a:t>Key Differentiators</a:t>
            </a:r>
            <a:endParaRPr lang="en-US" sz="1200"/>
          </a:p>
        </p:txBody>
      </p:sp>
      <p:cxnSp>
        <p:nvCxnSpPr>
          <p:cNvPr id="10" name="Subheader Line"/>
          <p:cNvCxnSpPr/>
          <p:nvPr/>
        </p:nvCxnSpPr>
        <p:spPr>
          <a:xfrm>
            <a:off x="6652260" y="4189138"/>
            <a:ext cx="2034540" cy="0"/>
          </a:xfrm>
          <a:prstGeom prst="straightConnector1">
            <a:avLst/>
          </a:prstGeom>
          <a:ln w="9525">
            <a:solidFill>
              <a:srgbClr val="595959"/>
            </a:solidFill>
          </a:ln>
        </p:spPr>
      </p:cxnSp>
      <p:sp>
        <p:nvSpPr>
          <p:cNvPr id="11" name="Bullet List"/>
          <p:cNvSpPr txBox="1"/>
          <p:nvPr/>
        </p:nvSpPr>
        <p:spPr>
          <a:xfrm>
            <a:off x="6652260" y="4244002"/>
            <a:ext cx="2034540" cy="1791039"/>
          </a:xfrm>
          <a:prstGeom prst="rect">
            <a:avLst/>
          </a:prstGeom>
          <a:noFill/>
        </p:spPr>
        <p:txBody>
          <a:bodyPr wrap="square" lIns="91440" tIns="45720" rIns="91440" bIns="45720" anchor="t"/>
          <a:lstStyle/>
          <a:p>
            <a:pPr indent="-342900" marL="342900">
              <a:lnSpc>
                <a:spcPct val="90000"/>
              </a:lnSpc>
              <a:buChar char="•"/>
            </a:pPr>
            <a:r>
              <a:rPr lang="en-US" sz="950" dirty="0">
                <a:solidFill>
                  <a:srgbClr val="333333"/>
                </a:solidFill>
                <a:latin typeface="Calibri"/>
                <a:cs typeface="Calibri"/>
              </a:rPr>
              <a:t>Only SentinelOne ships autonomous remediation GA</a:t>
            </a:r>
            <a:endParaRPr lang="en-US" sz="950"/>
          </a:p>
          <a:p>
            <a:pPr indent="-342900" marL="342900">
              <a:lnSpc>
                <a:spcPct val="90000"/>
              </a:lnSpc>
              <a:buChar char="•"/>
            </a:pPr>
            <a:r>
              <a:rPr lang="en-US" sz="950" dirty="0">
                <a:solidFill>
                  <a:srgbClr val="333333"/>
                </a:solidFill>
                <a:latin typeface="Calibri"/>
                <a:cs typeface="Calibri"/>
              </a:rPr>
              <a:t>Open data lakes vs. closed ecosystems define extensibility</a:t>
            </a:r>
            <a:endParaRPr lang="en-US" sz="950"/>
          </a:p>
          <a:p>
            <a:pPr indent="-342900" marL="342900">
              <a:lnSpc>
                <a:spcPct val="90000"/>
              </a:lnSpc>
              <a:buChar char="•"/>
            </a:pPr>
            <a:r>
              <a:rPr lang="en-US" sz="950" dirty="0">
                <a:solidFill>
                  <a:srgbClr val="333333"/>
                </a:solidFill>
                <a:latin typeface="Calibri"/>
                <a:cs typeface="Calibri"/>
              </a:rPr>
              <a:t>Microsoft wins on reach; CrowdStrike on depth; specialists on action</a:t>
            </a:r>
            <a:endParaRPr lang="en-US" sz="950"/>
          </a:p>
          <a:p>
            <a:pPr indent="-342900" marL="342900">
              <a:lnSpc>
                <a:spcPct val="90000"/>
              </a:lnSpc>
              <a:buChar char="•"/>
            </a:pPr>
            <a:r>
              <a:rPr lang="en-US" sz="950" dirty="0">
                <a:solidFill>
                  <a:srgbClr val="333333"/>
                </a:solidFill>
                <a:latin typeface="Calibri"/>
                <a:cs typeface="Calibri"/>
              </a:rPr>
              <a:t>Cisco: Hypershield is novel but AI layer remains early-stage</a:t>
            </a:r>
            <a:endParaRPr lang="en-US" sz="950"/>
          </a:p>
        </p:txBody>
      </p:sp>
      <p:sp>
        <p:nvSpPr>
          <p:cNvPr id="12"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24</a:t>
            </a:r>
            <a:endParaRPr lang="en-US" sz="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AI LANDSCAPE</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4 AI Blue Oceans Incumbents Can't Capture</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 Gartner, OWASP, IDC, CISA/NSA advisories, and company disclosures, 2024-2025</a:t>
            </a:r>
            <a:endParaRPr lang="en-US" sz="800"/>
          </a:p>
        </p:txBody>
      </p:sp>
      <p:sp>
        <p:nvSpPr>
          <p:cNvPr id="5" name="Text Block"/>
          <p:cNvSpPr txBox="1"/>
          <p:nvPr/>
        </p:nvSpPr>
        <p:spPr>
          <a:xfrm>
            <a:off x="457200" y="1361440"/>
            <a:ext cx="8229600" cy="380323"/>
          </a:xfrm>
          <a:prstGeom prst="rect">
            <a:avLst/>
          </a:prstGeom>
          <a:noFill/>
        </p:spPr>
        <p:txBody>
          <a:bodyPr wrap="square" lIns="91440" tIns="45720" rIns="91440" bIns="45720" anchor="t"/>
          <a:lstStyle/>
          <a:p>
            <a:pPr>
              <a:buNone/>
            </a:pPr>
            <a:r>
              <a:rPr lang="en-US" sz="1000" dirty="0">
                <a:solidFill>
                  <a:srgbClr val="193338"/>
                </a:solidFill>
                <a:latin typeface="Calibri"/>
                <a:cs typeface="Calibri"/>
              </a:rPr>
              <a:t>Platform vendors bolt AI onto products. Four structural gaps exist where AI-native specialists build defensible, durable positions</a:t>
            </a:r>
            <a:endParaRPr lang="en-US" sz="1000"/>
          </a:p>
        </p:txBody>
      </p:sp>
      <p:sp>
        <p:nvSpPr>
          <p:cNvPr id="6" name="Border"/>
          <p:cNvSpPr/>
          <p:nvPr/>
        </p:nvSpPr>
        <p:spPr>
          <a:xfrm>
            <a:off x="457200" y="1851491"/>
            <a:ext cx="1988820" cy="4183549"/>
          </a:xfrm>
          <a:prstGeom prst="rect">
            <a:avLst/>
          </a:prstGeom>
          <a:noFill/>
          <a:ln w="9525">
            <a:solidFill>
              <a:srgbClr val="CCCCCC"/>
            </a:solidFill>
          </a:ln>
        </p:spPr>
      </p:sp>
      <p:sp>
        <p:nvSpPr>
          <p:cNvPr id="7" name="Header Bar"/>
          <p:cNvSpPr txBox="1"/>
          <p:nvPr/>
        </p:nvSpPr>
        <p:spPr>
          <a:xfrm>
            <a:off x="457200" y="1851491"/>
            <a:ext cx="19888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Autonomous SOC</a:t>
            </a:r>
            <a:endParaRPr lang="en-US" sz="1200"/>
          </a:p>
        </p:txBody>
      </p:sp>
      <p:sp>
        <p:nvSpPr>
          <p:cNvPr id="8" name="Text Block"/>
          <p:cNvSpPr txBox="1"/>
          <p:nvPr/>
        </p:nvSpPr>
        <p:spPr>
          <a:xfrm>
            <a:off x="548640" y="2336123"/>
            <a:ext cx="1805940" cy="288431"/>
          </a:xfrm>
          <a:prstGeom prst="rect">
            <a:avLst/>
          </a:prstGeom>
          <a:noFill/>
        </p:spPr>
        <p:txBody>
          <a:bodyPr wrap="square" lIns="91440" tIns="45720" rIns="91440" bIns="45720" anchor="t"/>
          <a:lstStyle/>
          <a:p>
            <a:pPr>
              <a:buNone/>
            </a:pPr>
            <a:r>
              <a:rPr lang="en-US" sz="875" b="1" dirty="0">
                <a:solidFill>
                  <a:srgbClr val="193338"/>
                </a:solidFill>
                <a:latin typeface="Calibri"/>
                <a:cs typeface="Calibri"/>
              </a:rPr>
              <a:t>$24B TAM (SIEM + SOAR + MDR)</a:t>
            </a:r>
            <a:endParaRPr lang="en-US" sz="875"/>
          </a:p>
        </p:txBody>
      </p:sp>
      <p:pic>
        <p:nvPicPr>
          <p:cNvPr id="9" name="Image"/>
          <p:cNvPicPr>
            <a:picLocks noChangeAspect="1"/>
          </p:cNvPicPr>
          <p:nvPr/>
        </p:nvPicPr>
        <p:blipFill>
          <a:blip r:embed="rId2"/>
          <a:srcRect l="240" t="0" r="240" b="0"/>
          <a:stretch>
            <a:fillRect/>
          </a:stretch>
        </p:blipFill>
        <p:spPr>
          <a:xfrm>
            <a:off x="548640" y="2697706"/>
            <a:ext cx="1805940" cy="1442155"/>
          </a:xfrm>
          <a:prstGeom prst="rect">
            <a:avLst/>
          </a:prstGeom>
        </p:spPr>
      </p:pic>
      <p:sp>
        <p:nvSpPr>
          <p:cNvPr id="10" name="Bullet List"/>
          <p:cNvSpPr txBox="1"/>
          <p:nvPr/>
        </p:nvSpPr>
        <p:spPr>
          <a:xfrm>
            <a:off x="548640" y="4213013"/>
            <a:ext cx="1805940" cy="1730587"/>
          </a:xfrm>
          <a:prstGeom prst="rect">
            <a:avLst/>
          </a:prstGeom>
          <a:noFill/>
        </p:spPr>
        <p:txBody>
          <a:bodyPr wrap="square" lIns="91440" tIns="45720" rIns="91440" bIns="45720" anchor="t"/>
          <a:lstStyle/>
          <a:p>
            <a:pPr indent="-342900" marL="342900">
              <a:lnSpc>
                <a:spcPct val="90000"/>
              </a:lnSpc>
              <a:buChar char="•"/>
            </a:pPr>
            <a:r>
              <a:rPr lang="en-US" sz="875" dirty="0">
                <a:solidFill>
                  <a:srgbClr val="333333"/>
                </a:solidFill>
                <a:latin typeface="Calibri"/>
                <a:cs typeface="Calibri"/>
              </a:rPr>
              <a:t>Incumbents sell AI as analyst assistant, not replacement</a:t>
            </a:r>
            <a:endParaRPr lang="en-US" sz="875"/>
          </a:p>
          <a:p>
            <a:pPr indent="-342900" marL="342900">
              <a:lnSpc>
                <a:spcPct val="90000"/>
              </a:lnSpc>
              <a:buChar char="•"/>
            </a:pPr>
            <a:r>
              <a:rPr lang="en-US" sz="875" dirty="0">
                <a:solidFill>
                  <a:srgbClr val="333333"/>
                </a:solidFill>
                <a:latin typeface="Calibri"/>
                <a:cs typeface="Calibri"/>
              </a:rPr>
              <a:t>Dropzone AI, Torq, Intezer: Tier-1 triage with zero humans</a:t>
            </a:r>
            <a:endParaRPr lang="en-US" sz="875"/>
          </a:p>
          <a:p>
            <a:pPr indent="-342900" marL="342900">
              <a:lnSpc>
                <a:spcPct val="90000"/>
              </a:lnSpc>
              <a:buChar char="•"/>
            </a:pPr>
            <a:r>
              <a:rPr lang="en-US" sz="875" dirty="0">
                <a:solidFill>
                  <a:srgbClr val="333333"/>
                </a:solidFill>
                <a:latin typeface="Calibri"/>
                <a:cs typeface="Calibri"/>
              </a:rPr>
              <a:t>Platforms can't cannibalize own SIEM/SOAR revenue streams</a:t>
            </a:r>
            <a:endParaRPr lang="en-US" sz="875"/>
          </a:p>
          <a:p>
            <a:pPr indent="-342900" marL="342900">
              <a:lnSpc>
                <a:spcPct val="90000"/>
              </a:lnSpc>
              <a:buChar char="•"/>
            </a:pPr>
            <a:r>
              <a:rPr lang="en-US" sz="875" dirty="0">
                <a:solidFill>
                  <a:srgbClr val="333333"/>
                </a:solidFill>
                <a:latin typeface="Calibri"/>
                <a:cs typeface="Calibri"/>
              </a:rPr>
              <a:t>Logical acqui-hire for any of the 6 major platform vendors</a:t>
            </a:r>
            <a:endParaRPr lang="en-US" sz="875"/>
          </a:p>
        </p:txBody>
      </p:sp>
      <p:sp>
        <p:nvSpPr>
          <p:cNvPr id="11" name="Border"/>
          <p:cNvSpPr/>
          <p:nvPr/>
        </p:nvSpPr>
        <p:spPr>
          <a:xfrm>
            <a:off x="2537460" y="1851491"/>
            <a:ext cx="1988820" cy="4183549"/>
          </a:xfrm>
          <a:prstGeom prst="rect">
            <a:avLst/>
          </a:prstGeom>
          <a:noFill/>
          <a:ln w="9525">
            <a:solidFill>
              <a:srgbClr val="CCCCCC"/>
            </a:solidFill>
          </a:ln>
        </p:spPr>
      </p:sp>
      <p:sp>
        <p:nvSpPr>
          <p:cNvPr id="12" name="Header Bar"/>
          <p:cNvSpPr txBox="1"/>
          <p:nvPr/>
        </p:nvSpPr>
        <p:spPr>
          <a:xfrm>
            <a:off x="2537460" y="1851491"/>
            <a:ext cx="19888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Non-Human Identity</a:t>
            </a:r>
            <a:endParaRPr lang="en-US" sz="1200"/>
          </a:p>
        </p:txBody>
      </p:sp>
      <p:sp>
        <p:nvSpPr>
          <p:cNvPr id="13" name="Text Block"/>
          <p:cNvSpPr txBox="1"/>
          <p:nvPr/>
        </p:nvSpPr>
        <p:spPr>
          <a:xfrm>
            <a:off x="2628900" y="2336123"/>
            <a:ext cx="1805940" cy="288431"/>
          </a:xfrm>
          <a:prstGeom prst="rect">
            <a:avLst/>
          </a:prstGeom>
          <a:noFill/>
        </p:spPr>
        <p:txBody>
          <a:bodyPr wrap="square" lIns="91440" tIns="45720" rIns="91440" bIns="45720" anchor="t"/>
          <a:lstStyle/>
          <a:p>
            <a:pPr>
              <a:buNone/>
            </a:pPr>
            <a:r>
              <a:rPr lang="en-US" sz="875" b="1" dirty="0">
                <a:solidFill>
                  <a:srgbClr val="193338"/>
                </a:solidFill>
                <a:latin typeface="Calibri"/>
                <a:cs typeface="Calibri"/>
              </a:rPr>
              <a:t>45:1 — AI agents vs. human IDs</a:t>
            </a:r>
            <a:endParaRPr lang="en-US" sz="875"/>
          </a:p>
        </p:txBody>
      </p:sp>
      <p:pic>
        <p:nvPicPr>
          <p:cNvPr id="14" name="Image"/>
          <p:cNvPicPr>
            <a:picLocks noChangeAspect="1"/>
          </p:cNvPicPr>
          <p:nvPr/>
        </p:nvPicPr>
        <p:blipFill>
          <a:blip r:embed="rId3"/>
          <a:srcRect l="240" t="0" r="240" b="0"/>
          <a:stretch>
            <a:fillRect/>
          </a:stretch>
        </p:blipFill>
        <p:spPr>
          <a:xfrm>
            <a:off x="2628900" y="2697706"/>
            <a:ext cx="1805940" cy="1442155"/>
          </a:xfrm>
          <a:prstGeom prst="rect">
            <a:avLst/>
          </a:prstGeom>
        </p:spPr>
      </p:pic>
      <p:sp>
        <p:nvSpPr>
          <p:cNvPr id="15" name="Bullet List"/>
          <p:cNvSpPr txBox="1"/>
          <p:nvPr/>
        </p:nvSpPr>
        <p:spPr>
          <a:xfrm>
            <a:off x="2628900" y="4213013"/>
            <a:ext cx="1805940" cy="1730587"/>
          </a:xfrm>
          <a:prstGeom prst="rect">
            <a:avLst/>
          </a:prstGeom>
          <a:noFill/>
        </p:spPr>
        <p:txBody>
          <a:bodyPr wrap="square" lIns="91440" tIns="45720" rIns="91440" bIns="45720" anchor="t"/>
          <a:lstStyle/>
          <a:p>
            <a:pPr indent="-342900" marL="342900">
              <a:lnSpc>
                <a:spcPct val="90000"/>
              </a:lnSpc>
              <a:buChar char="•"/>
            </a:pPr>
            <a:r>
              <a:rPr lang="en-US" sz="875" dirty="0">
                <a:solidFill>
                  <a:srgbClr val="333333"/>
                </a:solidFill>
                <a:latin typeface="Calibri"/>
                <a:cs typeface="Calibri"/>
              </a:rPr>
              <a:t>AI agents and API keys outnumber humans 45:1 in enterprises</a:t>
            </a:r>
            <a:endParaRPr lang="en-US" sz="875"/>
          </a:p>
          <a:p>
            <a:pPr indent="-342900" marL="342900">
              <a:lnSpc>
                <a:spcPct val="90000"/>
              </a:lnSpc>
              <a:buChar char="•"/>
            </a:pPr>
            <a:r>
              <a:rPr lang="en-US" sz="875" dirty="0">
                <a:solidFill>
                  <a:srgbClr val="333333"/>
                </a:solidFill>
                <a:latin typeface="Calibri"/>
                <a:cs typeface="Calibri"/>
              </a:rPr>
              <a:t>CyberArk and Okta built for human IAM — no NHI governance</a:t>
            </a:r>
            <a:endParaRPr lang="en-US" sz="875"/>
          </a:p>
          <a:p>
            <a:pPr indent="-342900" marL="342900">
              <a:lnSpc>
                <a:spcPct val="90000"/>
              </a:lnSpc>
              <a:buChar char="•"/>
            </a:pPr>
            <a:r>
              <a:rPr lang="en-US" sz="875" dirty="0">
                <a:solidFill>
                  <a:srgbClr val="333333"/>
                </a:solidFill>
                <a:latin typeface="Calibri"/>
                <a:cs typeface="Calibri"/>
              </a:rPr>
              <a:t>Astrix, Entro, Clutch: purpose-built for machine credentials</a:t>
            </a:r>
            <a:endParaRPr lang="en-US" sz="875"/>
          </a:p>
          <a:p>
            <a:pPr indent="-342900" marL="342900">
              <a:lnSpc>
                <a:spcPct val="90000"/>
              </a:lnSpc>
              <a:buChar char="•"/>
            </a:pPr>
            <a:r>
              <a:rPr lang="en-US" sz="875" dirty="0">
                <a:solidFill>
                  <a:srgbClr val="333333"/>
                </a:solidFill>
                <a:latin typeface="Calibri"/>
                <a:cs typeface="Calibri"/>
              </a:rPr>
              <a:t>Adjacent to $20B+ PAM/IAM market — no incumbent owner</a:t>
            </a:r>
            <a:endParaRPr lang="en-US" sz="875"/>
          </a:p>
        </p:txBody>
      </p:sp>
      <p:sp>
        <p:nvSpPr>
          <p:cNvPr id="16" name="Border"/>
          <p:cNvSpPr/>
          <p:nvPr/>
        </p:nvSpPr>
        <p:spPr>
          <a:xfrm>
            <a:off x="4617720" y="1851491"/>
            <a:ext cx="1988820" cy="4183549"/>
          </a:xfrm>
          <a:prstGeom prst="rect">
            <a:avLst/>
          </a:prstGeom>
          <a:noFill/>
          <a:ln w="9525">
            <a:solidFill>
              <a:srgbClr val="CCCCCC"/>
            </a:solidFill>
          </a:ln>
        </p:spPr>
      </p:sp>
      <p:sp>
        <p:nvSpPr>
          <p:cNvPr id="17" name="Header Bar"/>
          <p:cNvSpPr txBox="1"/>
          <p:nvPr/>
        </p:nvSpPr>
        <p:spPr>
          <a:xfrm>
            <a:off x="4617720" y="1851491"/>
            <a:ext cx="19888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AI Attack Surface</a:t>
            </a:r>
            <a:endParaRPr lang="en-US" sz="1200"/>
          </a:p>
        </p:txBody>
      </p:sp>
      <p:sp>
        <p:nvSpPr>
          <p:cNvPr id="18" name="Text Block"/>
          <p:cNvSpPr txBox="1"/>
          <p:nvPr/>
        </p:nvSpPr>
        <p:spPr>
          <a:xfrm>
            <a:off x="4709160" y="2336123"/>
            <a:ext cx="1805940" cy="288431"/>
          </a:xfrm>
          <a:prstGeom prst="rect">
            <a:avLst/>
          </a:prstGeom>
          <a:noFill/>
        </p:spPr>
        <p:txBody>
          <a:bodyPr wrap="square" lIns="91440" tIns="45720" rIns="91440" bIns="45720" anchor="t"/>
          <a:lstStyle/>
          <a:p>
            <a:pPr>
              <a:buNone/>
            </a:pPr>
            <a:r>
              <a:rPr lang="en-US" sz="875" b="1" dirty="0">
                <a:solidFill>
                  <a:srgbClr val="D9534F"/>
                </a:solidFill>
                <a:latin typeface="Calibri"/>
                <a:cs typeface="Calibri"/>
              </a:rPr>
              <a:t>No LLM attack class tools exist</a:t>
            </a:r>
            <a:endParaRPr lang="en-US" sz="875"/>
          </a:p>
        </p:txBody>
      </p:sp>
      <p:pic>
        <p:nvPicPr>
          <p:cNvPr id="19" name="Image"/>
          <p:cNvPicPr>
            <a:picLocks noChangeAspect="1"/>
          </p:cNvPicPr>
          <p:nvPr/>
        </p:nvPicPr>
        <p:blipFill>
          <a:blip r:embed="rId4"/>
          <a:srcRect l="240" t="0" r="240" b="0"/>
          <a:stretch>
            <a:fillRect/>
          </a:stretch>
        </p:blipFill>
        <p:spPr>
          <a:xfrm>
            <a:off x="4709160" y="2697706"/>
            <a:ext cx="1805940" cy="1442155"/>
          </a:xfrm>
          <a:prstGeom prst="rect">
            <a:avLst/>
          </a:prstGeom>
        </p:spPr>
      </p:pic>
      <p:sp>
        <p:nvSpPr>
          <p:cNvPr id="20" name="Bullet List"/>
          <p:cNvSpPr txBox="1"/>
          <p:nvPr/>
        </p:nvSpPr>
        <p:spPr>
          <a:xfrm>
            <a:off x="4709160" y="4213013"/>
            <a:ext cx="1805940" cy="1730587"/>
          </a:xfrm>
          <a:prstGeom prst="rect">
            <a:avLst/>
          </a:prstGeom>
          <a:noFill/>
        </p:spPr>
        <p:txBody>
          <a:bodyPr wrap="square" lIns="91440" tIns="45720" rIns="91440" bIns="45720" anchor="t"/>
          <a:lstStyle/>
          <a:p>
            <a:pPr indent="-342900" marL="342900">
              <a:lnSpc>
                <a:spcPct val="90000"/>
              </a:lnSpc>
              <a:buChar char="•"/>
            </a:pPr>
            <a:r>
              <a:rPr lang="en-US" sz="875" dirty="0">
                <a:solidFill>
                  <a:srgbClr val="333333"/>
                </a:solidFill>
                <a:latin typeface="Calibri"/>
                <a:cs typeface="Calibri"/>
              </a:rPr>
              <a:t>LLM prompt injection, model poisoning unaddressed today</a:t>
            </a:r>
            <a:endParaRPr lang="en-US" sz="875"/>
          </a:p>
          <a:p>
            <a:pPr indent="-342900" marL="342900">
              <a:lnSpc>
                <a:spcPct val="90000"/>
              </a:lnSpc>
              <a:buChar char="•"/>
            </a:pPr>
            <a:r>
              <a:rPr lang="en-US" sz="875" dirty="0">
                <a:solidFill>
                  <a:srgbClr val="333333"/>
                </a:solidFill>
                <a:latin typeface="Calibri"/>
                <a:cs typeface="Calibri"/>
              </a:rPr>
              <a:t>Enterprises with AI copilots lack DLP for model interactions</a:t>
            </a:r>
            <a:endParaRPr lang="en-US" sz="875"/>
          </a:p>
          <a:p>
            <a:pPr indent="-342900" marL="342900">
              <a:lnSpc>
                <a:spcPct val="90000"/>
              </a:lnSpc>
              <a:buChar char="•"/>
            </a:pPr>
            <a:r>
              <a:rPr lang="en-US" sz="875" dirty="0">
                <a:solidFill>
                  <a:srgbClr val="333333"/>
                </a:solidFill>
                <a:latin typeface="Calibri"/>
                <a:cs typeface="Calibri"/>
              </a:rPr>
              <a:t>HiddenLayer, Protect AI, CalypsoAI: purpose-built AI/ML</a:t>
            </a:r>
            <a:endParaRPr lang="en-US" sz="875"/>
          </a:p>
          <a:p>
            <a:pPr indent="-342900" marL="342900">
              <a:lnSpc>
                <a:spcPct val="90000"/>
              </a:lnSpc>
              <a:buChar char="•"/>
            </a:pPr>
            <a:r>
              <a:rPr lang="en-US" sz="875" dirty="0">
                <a:solidFill>
                  <a:srgbClr val="333333"/>
                </a:solidFill>
                <a:latin typeface="Calibri"/>
                <a:cs typeface="Calibri"/>
              </a:rPr>
              <a:t>OWASP LLM Top 10 formalizing taxonomy — regulation imminent</a:t>
            </a:r>
            <a:endParaRPr lang="en-US" sz="875"/>
          </a:p>
        </p:txBody>
      </p:sp>
      <p:sp>
        <p:nvSpPr>
          <p:cNvPr id="21" name="Border"/>
          <p:cNvSpPr/>
          <p:nvPr/>
        </p:nvSpPr>
        <p:spPr>
          <a:xfrm>
            <a:off x="6697980" y="1851491"/>
            <a:ext cx="1988820" cy="4183549"/>
          </a:xfrm>
          <a:prstGeom prst="rect">
            <a:avLst/>
          </a:prstGeom>
          <a:noFill/>
          <a:ln w="9525">
            <a:solidFill>
              <a:srgbClr val="CCCCCC"/>
            </a:solidFill>
          </a:ln>
        </p:spPr>
      </p:sp>
      <p:sp>
        <p:nvSpPr>
          <p:cNvPr id="22" name="Header Bar"/>
          <p:cNvSpPr txBox="1"/>
          <p:nvPr/>
        </p:nvSpPr>
        <p:spPr>
          <a:xfrm>
            <a:off x="6697980" y="1851491"/>
            <a:ext cx="19888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AI Threat Intel</a:t>
            </a:r>
            <a:endParaRPr lang="en-US" sz="1200"/>
          </a:p>
        </p:txBody>
      </p:sp>
      <p:sp>
        <p:nvSpPr>
          <p:cNvPr id="23" name="Text Block"/>
          <p:cNvSpPr txBox="1"/>
          <p:nvPr/>
        </p:nvSpPr>
        <p:spPr>
          <a:xfrm>
            <a:off x="6789420" y="2336123"/>
            <a:ext cx="1805940" cy="288431"/>
          </a:xfrm>
          <a:prstGeom prst="rect">
            <a:avLst/>
          </a:prstGeom>
          <a:noFill/>
        </p:spPr>
        <p:txBody>
          <a:bodyPr wrap="square" lIns="91440" tIns="45720" rIns="91440" bIns="45720" anchor="t"/>
          <a:lstStyle/>
          <a:p>
            <a:pPr>
              <a:buNone/>
            </a:pPr>
            <a:r>
              <a:rPr lang="en-US" sz="875" b="1" dirty="0">
                <a:solidFill>
                  <a:srgbClr val="193338"/>
                </a:solidFill>
                <a:latin typeface="Calibri"/>
                <a:cs typeface="Calibri"/>
              </a:rPr>
              <a:t>100x scale vs. human analyst teams</a:t>
            </a:r>
            <a:endParaRPr lang="en-US" sz="875"/>
          </a:p>
        </p:txBody>
      </p:sp>
      <p:pic>
        <p:nvPicPr>
          <p:cNvPr id="24" name="Image"/>
          <p:cNvPicPr>
            <a:picLocks noChangeAspect="1"/>
          </p:cNvPicPr>
          <p:nvPr/>
        </p:nvPicPr>
        <p:blipFill>
          <a:blip r:embed="rId5"/>
          <a:srcRect l="240" t="0" r="240" b="0"/>
          <a:stretch>
            <a:fillRect/>
          </a:stretch>
        </p:blipFill>
        <p:spPr>
          <a:xfrm>
            <a:off x="6789420" y="2697706"/>
            <a:ext cx="1805940" cy="1442155"/>
          </a:xfrm>
          <a:prstGeom prst="rect">
            <a:avLst/>
          </a:prstGeom>
        </p:spPr>
      </p:pic>
      <p:sp>
        <p:nvSpPr>
          <p:cNvPr id="25" name="Bullet List"/>
          <p:cNvSpPr txBox="1"/>
          <p:nvPr/>
        </p:nvSpPr>
        <p:spPr>
          <a:xfrm>
            <a:off x="6789420" y="4213013"/>
            <a:ext cx="1805940" cy="1730587"/>
          </a:xfrm>
          <a:prstGeom prst="rect">
            <a:avLst/>
          </a:prstGeom>
          <a:noFill/>
        </p:spPr>
        <p:txBody>
          <a:bodyPr wrap="square" lIns="91440" tIns="45720" rIns="91440" bIns="45720" anchor="t"/>
          <a:lstStyle/>
          <a:p>
            <a:pPr indent="-342900" marL="342900">
              <a:lnSpc>
                <a:spcPct val="90000"/>
              </a:lnSpc>
              <a:buChar char="•"/>
            </a:pPr>
            <a:r>
              <a:rPr lang="en-US" sz="875" dirty="0">
                <a:solidFill>
                  <a:srgbClr val="333333"/>
                </a:solidFill>
                <a:latin typeface="Calibri"/>
                <a:cs typeface="Calibri"/>
              </a:rPr>
              <a:t>Mandiant/Recorded Future need large teams; AI scales 100x</a:t>
            </a:r>
            <a:endParaRPr lang="en-US" sz="875"/>
          </a:p>
          <a:p>
            <a:pPr indent="-342900" marL="342900">
              <a:lnSpc>
                <a:spcPct val="90000"/>
              </a:lnSpc>
              <a:buChar char="•"/>
            </a:pPr>
            <a:r>
              <a:rPr lang="en-US" sz="875" dirty="0">
                <a:solidFill>
                  <a:srgbClr val="333333"/>
                </a:solidFill>
                <a:latin typeface="Calibri"/>
                <a:cs typeface="Calibri"/>
              </a:rPr>
              <a:t>Attribution, campaign correlation, IOC gen are automatable</a:t>
            </a:r>
            <a:endParaRPr lang="en-US" sz="875"/>
          </a:p>
          <a:p>
            <a:pPr indent="-342900" marL="342900">
              <a:lnSpc>
                <a:spcPct val="90000"/>
              </a:lnSpc>
              <a:buChar char="•"/>
            </a:pPr>
            <a:r>
              <a:rPr lang="en-US" sz="875" dirty="0">
                <a:solidFill>
                  <a:srgbClr val="333333"/>
                </a:solidFill>
                <a:latin typeface="Calibri"/>
                <a:cs typeface="Calibri"/>
              </a:rPr>
              <a:t>Flare, Flashpoint, Cyberint: LLMs for OSINT and dark web</a:t>
            </a:r>
            <a:endParaRPr lang="en-US" sz="875"/>
          </a:p>
          <a:p>
            <a:pPr indent="-342900" marL="342900">
              <a:lnSpc>
                <a:spcPct val="90000"/>
              </a:lnSpc>
              <a:buChar char="•"/>
            </a:pPr>
            <a:r>
              <a:rPr lang="en-US" sz="875" dirty="0">
                <a:solidFill>
                  <a:srgbClr val="333333"/>
                </a:solidFill>
                <a:latin typeface="Calibri"/>
                <a:cs typeface="Calibri"/>
              </a:rPr>
              <a:t>CISA/NSA sharing mandates create compliance demand floor</a:t>
            </a:r>
            <a:endParaRPr lang="en-US" sz="875"/>
          </a:p>
        </p:txBody>
      </p:sp>
      <p:sp>
        <p:nvSpPr>
          <p:cNvPr id="26"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25</a:t>
            </a:r>
            <a:endParaRPr lang="en-US" sz="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MARKET LANDSCAPE</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Cybersecurity Startup Landscape</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Sources: Crunchbase, PitchBook, company press releases, SecurityWeek, TechCrunch. Funding figures reflect total disclosed capital as of Feb 2026. Private companies only.</a:t>
            </a:r>
            <a:endParaRPr lang="en-US" sz="800"/>
          </a:p>
        </p:txBody>
      </p:sp>
      <p:sp>
        <p:nvSpPr>
          <p:cNvPr id="5" name="Background"/>
          <p:cNvSpPr/>
          <p:nvPr/>
        </p:nvSpPr>
        <p:spPr>
          <a:xfrm>
            <a:off x="457200" y="1361440"/>
            <a:ext cx="1152144" cy="898144"/>
          </a:xfrm>
          <a:prstGeom prst="rect">
            <a:avLst/>
          </a:prstGeom>
          <a:solidFill>
            <a:srgbClr val="193338"/>
          </a:solidFill>
        </p:spPr>
      </p:sp>
      <p:sp>
        <p:nvSpPr>
          <p:cNvPr id="6" name="Text Block"/>
          <p:cNvSpPr txBox="1"/>
          <p:nvPr/>
        </p:nvSpPr>
        <p:spPr>
          <a:xfrm>
            <a:off x="457200" y="1361440"/>
            <a:ext cx="1152144" cy="898144"/>
          </a:xfrm>
          <a:prstGeom prst="rect">
            <a:avLst/>
          </a:prstGeom>
          <a:noFill/>
        </p:spPr>
        <p:txBody>
          <a:bodyPr wrap="square" lIns="91440" tIns="45720" rIns="91440" bIns="45720" anchor="ctr"/>
          <a:lstStyle/>
          <a:p>
            <a:pPr algn="ctr">
              <a:buNone/>
            </a:pPr>
            <a:r>
              <a:rPr lang="en-US" sz="750" b="1" dirty="0">
                <a:solidFill>
                  <a:srgbClr val="FFFFFF"/>
                </a:solidFill>
                <a:latin typeface="Calibri"/>
                <a:cs typeface="Calibri"/>
              </a:rPr>
              <a:t>EDR / XDR</a:t>
            </a:r>
            <a:endParaRPr lang="en-US" sz="750"/>
          </a:p>
        </p:txBody>
      </p:sp>
      <p:sp>
        <p:nvSpPr>
          <p:cNvPr id="7" name="Border"/>
          <p:cNvSpPr/>
          <p:nvPr/>
        </p:nvSpPr>
        <p:spPr>
          <a:xfrm>
            <a:off x="1664208" y="1361440"/>
            <a:ext cx="2304288" cy="898144"/>
          </a:xfrm>
          <a:prstGeom prst="rect">
            <a:avLst/>
          </a:prstGeom>
          <a:noFill/>
          <a:ln w="9525">
            <a:solidFill>
              <a:srgbClr val="E0E0E0"/>
            </a:solidFill>
          </a:ln>
        </p:spPr>
      </p:sp>
      <p:pic>
        <p:nvPicPr>
          <p:cNvPr id="8" name="Image"/>
          <p:cNvPicPr>
            <a:picLocks noChangeAspect="1"/>
          </p:cNvPicPr>
          <p:nvPr/>
        </p:nvPicPr>
        <p:blipFill>
          <a:blip r:embed="rId2"/>
          <a:stretch>
            <a:fillRect/>
          </a:stretch>
        </p:blipFill>
        <p:spPr>
          <a:xfrm>
            <a:off x="1719072" y="1493430"/>
            <a:ext cx="899160" cy="221668"/>
          </a:xfrm>
          <a:prstGeom prst="rect">
            <a:avLst/>
          </a:prstGeom>
        </p:spPr>
      </p:pic>
      <p:sp>
        <p:nvSpPr>
          <p:cNvPr id="9" name="Text Block"/>
          <p:cNvSpPr txBox="1"/>
          <p:nvPr/>
        </p:nvSpPr>
        <p:spPr>
          <a:xfrm>
            <a:off x="2654808" y="1416304"/>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$210M raised</a:t>
            </a:r>
            <a:endParaRPr lang="en-US" sz="850"/>
          </a:p>
        </p:txBody>
      </p:sp>
      <p:sp>
        <p:nvSpPr>
          <p:cNvPr id="10" name="Text Block"/>
          <p:cNvSpPr txBox="1"/>
          <p:nvPr/>
        </p:nvSpPr>
        <p:spPr>
          <a:xfrm>
            <a:off x="2654808" y="1613408"/>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C, $150M, Apr 2024</a:t>
            </a:r>
            <a:endParaRPr lang="en-US" sz="650"/>
          </a:p>
        </p:txBody>
      </p:sp>
      <p:sp>
        <p:nvSpPr>
          <p:cNvPr id="11" name="Text Block"/>
          <p:cNvSpPr txBox="1"/>
          <p:nvPr/>
        </p:nvSpPr>
        <p:spPr>
          <a:xfrm>
            <a:off x="1719072" y="1828800"/>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Managed EDR/MDR for SMBs and MSPs; founded by ex-NSA operators; Deloitte Fast 500.</a:t>
            </a:r>
            <a:endParaRPr lang="en-US" sz="700"/>
          </a:p>
        </p:txBody>
      </p:sp>
      <p:sp>
        <p:nvSpPr>
          <p:cNvPr id="12" name="Border"/>
          <p:cNvSpPr/>
          <p:nvPr/>
        </p:nvSpPr>
        <p:spPr>
          <a:xfrm>
            <a:off x="4023360" y="1361440"/>
            <a:ext cx="2304288" cy="898144"/>
          </a:xfrm>
          <a:prstGeom prst="rect">
            <a:avLst/>
          </a:prstGeom>
          <a:noFill/>
          <a:ln w="9525">
            <a:solidFill>
              <a:srgbClr val="E0E0E0"/>
            </a:solidFill>
          </a:ln>
        </p:spPr>
      </p:sp>
      <p:pic>
        <p:nvPicPr>
          <p:cNvPr id="13" name="Image"/>
          <p:cNvPicPr>
            <a:picLocks noChangeAspect="1"/>
          </p:cNvPicPr>
          <p:nvPr/>
        </p:nvPicPr>
        <p:blipFill>
          <a:blip r:embed="rId3"/>
          <a:stretch>
            <a:fillRect/>
          </a:stretch>
        </p:blipFill>
        <p:spPr>
          <a:xfrm>
            <a:off x="4078224" y="1482104"/>
            <a:ext cx="899160" cy="244320"/>
          </a:xfrm>
          <a:prstGeom prst="rect">
            <a:avLst/>
          </a:prstGeom>
        </p:spPr>
      </p:pic>
      <p:sp>
        <p:nvSpPr>
          <p:cNvPr id="14" name="Text Block"/>
          <p:cNvSpPr txBox="1"/>
          <p:nvPr/>
        </p:nvSpPr>
        <p:spPr>
          <a:xfrm>
            <a:off x="5013960" y="1416304"/>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$300M raised</a:t>
            </a:r>
            <a:endParaRPr lang="en-US" sz="850"/>
          </a:p>
        </p:txBody>
      </p:sp>
      <p:sp>
        <p:nvSpPr>
          <p:cNvPr id="15" name="Text Block"/>
          <p:cNvSpPr txBox="1"/>
          <p:nvPr/>
        </p:nvSpPr>
        <p:spPr>
          <a:xfrm>
            <a:off x="5013960" y="1613408"/>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C, $190M, Aug 2023</a:t>
            </a:r>
            <a:endParaRPr lang="en-US" sz="650"/>
          </a:p>
        </p:txBody>
      </p:sp>
      <p:sp>
        <p:nvSpPr>
          <p:cNvPr id="16" name="Text Block"/>
          <p:cNvSpPr txBox="1"/>
          <p:nvPr/>
        </p:nvSpPr>
        <p:spPr>
          <a:xfrm>
            <a:off x="4078224" y="1828800"/>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AI-powered MDR with 24/7 SOC services delivered through MSP channel; Vista-backed.</a:t>
            </a:r>
            <a:endParaRPr lang="en-US" sz="700"/>
          </a:p>
        </p:txBody>
      </p:sp>
      <p:sp>
        <p:nvSpPr>
          <p:cNvPr id="17" name="Border"/>
          <p:cNvSpPr/>
          <p:nvPr/>
        </p:nvSpPr>
        <p:spPr>
          <a:xfrm>
            <a:off x="6382512" y="1361440"/>
            <a:ext cx="2304288" cy="898144"/>
          </a:xfrm>
          <a:prstGeom prst="rect">
            <a:avLst/>
          </a:prstGeom>
          <a:noFill/>
          <a:ln w="9525">
            <a:solidFill>
              <a:srgbClr val="E0E0E0"/>
            </a:solidFill>
          </a:ln>
        </p:spPr>
      </p:sp>
      <p:pic>
        <p:nvPicPr>
          <p:cNvPr id="18" name="Image"/>
          <p:cNvPicPr>
            <a:picLocks noChangeAspect="1"/>
          </p:cNvPicPr>
          <p:nvPr/>
        </p:nvPicPr>
        <p:blipFill>
          <a:blip r:embed="rId4"/>
          <a:stretch>
            <a:fillRect/>
          </a:stretch>
        </p:blipFill>
        <p:spPr>
          <a:xfrm>
            <a:off x="6500296" y="1416304"/>
            <a:ext cx="773321" cy="375920"/>
          </a:xfrm>
          <a:prstGeom prst="rect">
            <a:avLst/>
          </a:prstGeom>
        </p:spPr>
      </p:pic>
      <p:sp>
        <p:nvSpPr>
          <p:cNvPr id="19" name="Text Block"/>
          <p:cNvSpPr txBox="1"/>
          <p:nvPr/>
        </p:nvSpPr>
        <p:spPr>
          <a:xfrm>
            <a:off x="7373112" y="1416304"/>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$190M raised</a:t>
            </a:r>
            <a:endParaRPr lang="en-US" sz="850"/>
          </a:p>
        </p:txBody>
      </p:sp>
      <p:sp>
        <p:nvSpPr>
          <p:cNvPr id="20" name="Text Block"/>
          <p:cNvSpPr txBox="1"/>
          <p:nvPr/>
        </p:nvSpPr>
        <p:spPr>
          <a:xfrm>
            <a:off x="7373112" y="1613408"/>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B, $100M, Sep 2024</a:t>
            </a:r>
            <a:endParaRPr lang="en-US" sz="650"/>
          </a:p>
        </p:txBody>
      </p:sp>
      <p:sp>
        <p:nvSpPr>
          <p:cNvPr id="21" name="Text Block"/>
          <p:cNvSpPr txBox="1"/>
          <p:nvPr/>
        </p:nvSpPr>
        <p:spPr>
          <a:xfrm>
            <a:off x="6437376" y="1828800"/>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Anti-ransomware platform combining EDR with automated resilience and recovery.</a:t>
            </a:r>
            <a:endParaRPr lang="en-US" sz="700"/>
          </a:p>
        </p:txBody>
      </p:sp>
      <p:sp>
        <p:nvSpPr>
          <p:cNvPr id="22" name="Background"/>
          <p:cNvSpPr/>
          <p:nvPr/>
        </p:nvSpPr>
        <p:spPr>
          <a:xfrm>
            <a:off x="457200" y="2305304"/>
            <a:ext cx="1152144" cy="898144"/>
          </a:xfrm>
          <a:prstGeom prst="rect">
            <a:avLst/>
          </a:prstGeom>
          <a:solidFill>
            <a:srgbClr val="193338"/>
          </a:solidFill>
        </p:spPr>
      </p:sp>
      <p:sp>
        <p:nvSpPr>
          <p:cNvPr id="23" name="Text Block"/>
          <p:cNvSpPr txBox="1"/>
          <p:nvPr/>
        </p:nvSpPr>
        <p:spPr>
          <a:xfrm>
            <a:off x="457200" y="2305304"/>
            <a:ext cx="1152144" cy="898144"/>
          </a:xfrm>
          <a:prstGeom prst="rect">
            <a:avLst/>
          </a:prstGeom>
          <a:noFill/>
        </p:spPr>
        <p:txBody>
          <a:bodyPr wrap="square" lIns="91440" tIns="45720" rIns="91440" bIns="45720" anchor="ctr"/>
          <a:lstStyle/>
          <a:p>
            <a:pPr algn="ctr">
              <a:buNone/>
            </a:pPr>
            <a:r>
              <a:rPr lang="en-US" sz="750" b="1" dirty="0">
                <a:solidFill>
                  <a:srgbClr val="FFFFFF"/>
                </a:solidFill>
                <a:latin typeface="Calibri"/>
                <a:cs typeface="Calibri"/>
              </a:rPr>
              <a:t>Identity &amp; PAM</a:t>
            </a:r>
            <a:endParaRPr lang="en-US" sz="750"/>
          </a:p>
        </p:txBody>
      </p:sp>
      <p:sp>
        <p:nvSpPr>
          <p:cNvPr id="24" name="Border"/>
          <p:cNvSpPr/>
          <p:nvPr/>
        </p:nvSpPr>
        <p:spPr>
          <a:xfrm>
            <a:off x="1664208" y="2305304"/>
            <a:ext cx="2304288" cy="898144"/>
          </a:xfrm>
          <a:prstGeom prst="rect">
            <a:avLst/>
          </a:prstGeom>
          <a:noFill/>
          <a:ln w="9525">
            <a:solidFill>
              <a:srgbClr val="E0E0E0"/>
            </a:solidFill>
          </a:ln>
        </p:spPr>
      </p:sp>
      <p:pic>
        <p:nvPicPr>
          <p:cNvPr id="25" name="Image"/>
          <p:cNvPicPr>
            <a:picLocks noChangeAspect="1"/>
          </p:cNvPicPr>
          <p:nvPr/>
        </p:nvPicPr>
        <p:blipFill>
          <a:blip r:embed="rId5"/>
          <a:stretch>
            <a:fillRect/>
          </a:stretch>
        </p:blipFill>
        <p:spPr>
          <a:xfrm>
            <a:off x="1719072" y="2413254"/>
            <a:ext cx="899160" cy="269748"/>
          </a:xfrm>
          <a:prstGeom prst="rect">
            <a:avLst/>
          </a:prstGeom>
        </p:spPr>
      </p:pic>
      <p:sp>
        <p:nvSpPr>
          <p:cNvPr id="26" name="Text Block"/>
          <p:cNvSpPr txBox="1"/>
          <p:nvPr/>
        </p:nvSpPr>
        <p:spPr>
          <a:xfrm>
            <a:off x="2654808" y="2360168"/>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$230M raised</a:t>
            </a:r>
            <a:endParaRPr lang="en-US" sz="850"/>
          </a:p>
        </p:txBody>
      </p:sp>
      <p:sp>
        <p:nvSpPr>
          <p:cNvPr id="27" name="Text Block"/>
          <p:cNvSpPr txBox="1"/>
          <p:nvPr/>
        </p:nvSpPr>
        <p:spPr>
          <a:xfrm>
            <a:off x="2654808" y="2557272"/>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D, $110M, 2023</a:t>
            </a:r>
            <a:endParaRPr lang="en-US" sz="650"/>
          </a:p>
        </p:txBody>
      </p:sp>
      <p:sp>
        <p:nvSpPr>
          <p:cNvPr id="28" name="Text Block"/>
          <p:cNvSpPr txBox="1"/>
          <p:nvPr/>
        </p:nvSpPr>
        <p:spPr>
          <a:xfrm>
            <a:off x="1719072" y="2772664"/>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Identity threat protection using recaptured criminal underground data to prevent ATO.</a:t>
            </a:r>
            <a:endParaRPr lang="en-US" sz="700"/>
          </a:p>
        </p:txBody>
      </p:sp>
      <p:sp>
        <p:nvSpPr>
          <p:cNvPr id="29" name="Border"/>
          <p:cNvSpPr/>
          <p:nvPr/>
        </p:nvSpPr>
        <p:spPr>
          <a:xfrm>
            <a:off x="4023360" y="2305304"/>
            <a:ext cx="2304288" cy="898144"/>
          </a:xfrm>
          <a:prstGeom prst="rect">
            <a:avLst/>
          </a:prstGeom>
          <a:noFill/>
          <a:ln w="9525">
            <a:solidFill>
              <a:srgbClr val="E0E0E0"/>
            </a:solidFill>
          </a:ln>
        </p:spPr>
      </p:sp>
      <p:pic>
        <p:nvPicPr>
          <p:cNvPr id="30" name="Image"/>
          <p:cNvPicPr>
            <a:picLocks noChangeAspect="1"/>
          </p:cNvPicPr>
          <p:nvPr/>
        </p:nvPicPr>
        <p:blipFill>
          <a:blip r:embed="rId6"/>
          <a:stretch>
            <a:fillRect/>
          </a:stretch>
        </p:blipFill>
        <p:spPr>
          <a:xfrm>
            <a:off x="4078224" y="2411300"/>
            <a:ext cx="899160" cy="273657"/>
          </a:xfrm>
          <a:prstGeom prst="rect">
            <a:avLst/>
          </a:prstGeom>
        </p:spPr>
      </p:pic>
      <p:sp>
        <p:nvSpPr>
          <p:cNvPr id="31" name="Text Block"/>
          <p:cNvSpPr txBox="1"/>
          <p:nvPr/>
        </p:nvSpPr>
        <p:spPr>
          <a:xfrm>
            <a:off x="5013960" y="2360168"/>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$320M raised</a:t>
            </a:r>
            <a:endParaRPr lang="en-US" sz="850"/>
          </a:p>
        </p:txBody>
      </p:sp>
      <p:sp>
        <p:nvSpPr>
          <p:cNvPr id="32" name="Text Block"/>
          <p:cNvSpPr txBox="1"/>
          <p:nvPr/>
        </p:nvSpPr>
        <p:spPr>
          <a:xfrm>
            <a:off x="5013960" y="2557272"/>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C, $205M, 2023</a:t>
            </a:r>
            <a:endParaRPr lang="en-US" sz="650"/>
          </a:p>
        </p:txBody>
      </p:sp>
      <p:sp>
        <p:nvSpPr>
          <p:cNvPr id="33" name="Text Block"/>
          <p:cNvSpPr txBox="1"/>
          <p:nvPr/>
        </p:nvSpPr>
        <p:spPr>
          <a:xfrm>
            <a:off x="4078224" y="2772664"/>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Cloud-native IGA and PAM platform managing 100M+ identities for enterprise customers.</a:t>
            </a:r>
            <a:endParaRPr lang="en-US" sz="700"/>
          </a:p>
        </p:txBody>
      </p:sp>
      <p:sp>
        <p:nvSpPr>
          <p:cNvPr id="34" name="Border"/>
          <p:cNvSpPr/>
          <p:nvPr/>
        </p:nvSpPr>
        <p:spPr>
          <a:xfrm>
            <a:off x="6382512" y="2305304"/>
            <a:ext cx="2304288" cy="898144"/>
          </a:xfrm>
          <a:prstGeom prst="rect">
            <a:avLst/>
          </a:prstGeom>
          <a:noFill/>
          <a:ln w="9525">
            <a:solidFill>
              <a:srgbClr val="E0E0E0"/>
            </a:solidFill>
          </a:ln>
        </p:spPr>
      </p:sp>
      <p:pic>
        <p:nvPicPr>
          <p:cNvPr id="35" name="Image"/>
          <p:cNvPicPr>
            <a:picLocks noChangeAspect="1"/>
          </p:cNvPicPr>
          <p:nvPr/>
        </p:nvPicPr>
        <p:blipFill>
          <a:blip r:embed="rId7"/>
          <a:stretch>
            <a:fillRect/>
          </a:stretch>
        </p:blipFill>
        <p:spPr>
          <a:xfrm>
            <a:off x="6747239" y="2360168"/>
            <a:ext cx="279434" cy="375920"/>
          </a:xfrm>
          <a:prstGeom prst="rect">
            <a:avLst/>
          </a:prstGeom>
        </p:spPr>
      </p:pic>
      <p:sp>
        <p:nvSpPr>
          <p:cNvPr id="36" name="Text Block"/>
          <p:cNvSpPr txBox="1"/>
          <p:nvPr/>
        </p:nvSpPr>
        <p:spPr>
          <a:xfrm>
            <a:off x="7373112" y="2360168"/>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$33M raised</a:t>
            </a:r>
            <a:endParaRPr lang="en-US" sz="850"/>
          </a:p>
        </p:txBody>
      </p:sp>
      <p:sp>
        <p:nvSpPr>
          <p:cNvPr id="37" name="Text Block"/>
          <p:cNvSpPr txBox="1"/>
          <p:nvPr/>
        </p:nvSpPr>
        <p:spPr>
          <a:xfrm>
            <a:off x="7373112" y="2557272"/>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A, $25M, Feb 2026</a:t>
            </a:r>
            <a:endParaRPr lang="en-US" sz="650"/>
          </a:p>
        </p:txBody>
      </p:sp>
      <p:sp>
        <p:nvSpPr>
          <p:cNvPr id="38" name="Text Block"/>
          <p:cNvSpPr txBox="1"/>
          <p:nvPr/>
        </p:nvSpPr>
        <p:spPr>
          <a:xfrm>
            <a:off x="6437376" y="2772664"/>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Agentless just-in-time PAM across cloud, on-prem, and SaaS; IVP and Index-backed.</a:t>
            </a:r>
            <a:endParaRPr lang="en-US" sz="700"/>
          </a:p>
        </p:txBody>
      </p:sp>
      <p:sp>
        <p:nvSpPr>
          <p:cNvPr id="39" name="Background"/>
          <p:cNvSpPr/>
          <p:nvPr/>
        </p:nvSpPr>
        <p:spPr>
          <a:xfrm>
            <a:off x="457200" y="3249168"/>
            <a:ext cx="1152144" cy="898144"/>
          </a:xfrm>
          <a:prstGeom prst="rect">
            <a:avLst/>
          </a:prstGeom>
          <a:solidFill>
            <a:srgbClr val="193338"/>
          </a:solidFill>
        </p:spPr>
      </p:sp>
      <p:sp>
        <p:nvSpPr>
          <p:cNvPr id="40" name="Text Block"/>
          <p:cNvSpPr txBox="1"/>
          <p:nvPr/>
        </p:nvSpPr>
        <p:spPr>
          <a:xfrm>
            <a:off x="457200" y="3249168"/>
            <a:ext cx="1152144" cy="898144"/>
          </a:xfrm>
          <a:prstGeom prst="rect">
            <a:avLst/>
          </a:prstGeom>
          <a:noFill/>
        </p:spPr>
        <p:txBody>
          <a:bodyPr wrap="square" lIns="91440" tIns="45720" rIns="91440" bIns="45720" anchor="ctr"/>
          <a:lstStyle/>
          <a:p>
            <a:pPr algn="ctr">
              <a:buNone/>
            </a:pPr>
            <a:r>
              <a:rPr lang="en-US" sz="750" b="1" dirty="0">
                <a:solidFill>
                  <a:srgbClr val="FFFFFF"/>
                </a:solidFill>
                <a:latin typeface="Calibri"/>
                <a:cs typeface="Calibri"/>
              </a:rPr>
              <a:t>Cloud / CNAPP</a:t>
            </a:r>
            <a:endParaRPr lang="en-US" sz="750"/>
          </a:p>
        </p:txBody>
      </p:sp>
      <p:sp>
        <p:nvSpPr>
          <p:cNvPr id="41" name="Border"/>
          <p:cNvSpPr/>
          <p:nvPr/>
        </p:nvSpPr>
        <p:spPr>
          <a:xfrm>
            <a:off x="1664208" y="3249168"/>
            <a:ext cx="2304288" cy="898144"/>
          </a:xfrm>
          <a:prstGeom prst="rect">
            <a:avLst/>
          </a:prstGeom>
          <a:noFill/>
          <a:ln w="9525">
            <a:solidFill>
              <a:srgbClr val="E0E0E0"/>
            </a:solidFill>
          </a:ln>
        </p:spPr>
      </p:sp>
      <p:pic>
        <p:nvPicPr>
          <p:cNvPr id="42" name="Image"/>
          <p:cNvPicPr>
            <a:picLocks noChangeAspect="1"/>
          </p:cNvPicPr>
          <p:nvPr/>
        </p:nvPicPr>
        <p:blipFill>
          <a:blip r:embed="rId8"/>
          <a:stretch>
            <a:fillRect/>
          </a:stretch>
        </p:blipFill>
        <p:spPr>
          <a:xfrm>
            <a:off x="1789795" y="3304032"/>
            <a:ext cx="757714" cy="375920"/>
          </a:xfrm>
          <a:prstGeom prst="rect">
            <a:avLst/>
          </a:prstGeom>
        </p:spPr>
      </p:pic>
      <p:sp>
        <p:nvSpPr>
          <p:cNvPr id="43" name="Text Block"/>
          <p:cNvSpPr txBox="1"/>
          <p:nvPr/>
        </p:nvSpPr>
        <p:spPr>
          <a:xfrm>
            <a:off x="2654808" y="3304032"/>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$1.9B raised</a:t>
            </a:r>
            <a:endParaRPr lang="en-US" sz="850"/>
          </a:p>
        </p:txBody>
      </p:sp>
      <p:sp>
        <p:nvSpPr>
          <p:cNvPr id="44" name="Text Block"/>
          <p:cNvSpPr txBox="1"/>
          <p:nvPr/>
        </p:nvSpPr>
        <p:spPr>
          <a:xfrm>
            <a:off x="2654808" y="3501136"/>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E, $1B, May 2024</a:t>
            </a:r>
            <a:endParaRPr lang="en-US" sz="650"/>
          </a:p>
        </p:txBody>
      </p:sp>
      <p:sp>
        <p:nvSpPr>
          <p:cNvPr id="45" name="Text Block"/>
          <p:cNvSpPr txBox="1"/>
          <p:nvPr/>
        </p:nvSpPr>
        <p:spPr>
          <a:xfrm>
            <a:off x="1719072" y="3716528"/>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Agentless CNAPP covering CSPM, CIEM, and CWPP; $500M+ ARR; rejected $23B Google offer.</a:t>
            </a:r>
            <a:endParaRPr lang="en-US" sz="700"/>
          </a:p>
        </p:txBody>
      </p:sp>
      <p:sp>
        <p:nvSpPr>
          <p:cNvPr id="46" name="Border"/>
          <p:cNvSpPr/>
          <p:nvPr/>
        </p:nvSpPr>
        <p:spPr>
          <a:xfrm>
            <a:off x="4023360" y="3249168"/>
            <a:ext cx="2304288" cy="898144"/>
          </a:xfrm>
          <a:prstGeom prst="rect">
            <a:avLst/>
          </a:prstGeom>
          <a:noFill/>
          <a:ln w="9525">
            <a:solidFill>
              <a:srgbClr val="E0E0E0"/>
            </a:solidFill>
          </a:ln>
        </p:spPr>
      </p:sp>
      <p:pic>
        <p:nvPicPr>
          <p:cNvPr id="47" name="Image"/>
          <p:cNvPicPr>
            <a:picLocks noChangeAspect="1"/>
          </p:cNvPicPr>
          <p:nvPr/>
        </p:nvPicPr>
        <p:blipFill>
          <a:blip r:embed="rId9"/>
          <a:stretch>
            <a:fillRect/>
          </a:stretch>
        </p:blipFill>
        <p:spPr>
          <a:xfrm>
            <a:off x="4339844" y="3304032"/>
            <a:ext cx="375920" cy="375920"/>
          </a:xfrm>
          <a:prstGeom prst="rect">
            <a:avLst/>
          </a:prstGeom>
        </p:spPr>
      </p:pic>
      <p:sp>
        <p:nvSpPr>
          <p:cNvPr id="48" name="Text Block"/>
          <p:cNvSpPr txBox="1"/>
          <p:nvPr/>
        </p:nvSpPr>
        <p:spPr>
          <a:xfrm>
            <a:off x="5013960" y="3304032"/>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$430M raised</a:t>
            </a:r>
            <a:endParaRPr lang="en-US" sz="850"/>
          </a:p>
        </p:txBody>
      </p:sp>
      <p:sp>
        <p:nvSpPr>
          <p:cNvPr id="49" name="Text Block"/>
          <p:cNvSpPr txBox="1"/>
          <p:nvPr/>
        </p:nvSpPr>
        <p:spPr>
          <a:xfrm>
            <a:off x="5013960" y="3501136"/>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B, $250M, Jan 2026</a:t>
            </a:r>
            <a:endParaRPr lang="en-US" sz="650"/>
          </a:p>
        </p:txBody>
      </p:sp>
      <p:sp>
        <p:nvSpPr>
          <p:cNvPr id="50" name="Text Block"/>
          <p:cNvSpPr txBox="1"/>
          <p:nvPr/>
        </p:nvSpPr>
        <p:spPr>
          <a:xfrm>
            <a:off x="4078224" y="3716528"/>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Runtime-native CNAPP for real-time cloud and AI workload security; $1.5B valuation.</a:t>
            </a:r>
            <a:endParaRPr lang="en-US" sz="700"/>
          </a:p>
        </p:txBody>
      </p:sp>
      <p:sp>
        <p:nvSpPr>
          <p:cNvPr id="51" name="Border"/>
          <p:cNvSpPr/>
          <p:nvPr/>
        </p:nvSpPr>
        <p:spPr>
          <a:xfrm>
            <a:off x="6382512" y="3249168"/>
            <a:ext cx="2304288" cy="898144"/>
          </a:xfrm>
          <a:prstGeom prst="rect">
            <a:avLst/>
          </a:prstGeom>
          <a:noFill/>
          <a:ln w="9525">
            <a:solidFill>
              <a:srgbClr val="E0E0E0"/>
            </a:solidFill>
          </a:ln>
        </p:spPr>
      </p:sp>
      <p:pic>
        <p:nvPicPr>
          <p:cNvPr id="52" name="Image"/>
          <p:cNvPicPr>
            <a:picLocks noChangeAspect="1"/>
          </p:cNvPicPr>
          <p:nvPr/>
        </p:nvPicPr>
        <p:blipFill>
          <a:blip r:embed="rId10"/>
          <a:stretch>
            <a:fillRect/>
          </a:stretch>
        </p:blipFill>
        <p:spPr>
          <a:xfrm>
            <a:off x="6437376" y="3321824"/>
            <a:ext cx="899160" cy="340336"/>
          </a:xfrm>
          <a:prstGeom prst="rect">
            <a:avLst/>
          </a:prstGeom>
        </p:spPr>
      </p:pic>
      <p:sp>
        <p:nvSpPr>
          <p:cNvPr id="53" name="Text Block"/>
          <p:cNvSpPr txBox="1"/>
          <p:nvPr/>
        </p:nvSpPr>
        <p:spPr>
          <a:xfrm>
            <a:off x="7373112" y="3304032"/>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$620M raised</a:t>
            </a:r>
            <a:endParaRPr lang="en-US" sz="850"/>
          </a:p>
        </p:txBody>
      </p:sp>
      <p:sp>
        <p:nvSpPr>
          <p:cNvPr id="54" name="Text Block"/>
          <p:cNvSpPr txBox="1"/>
          <p:nvPr/>
        </p:nvSpPr>
        <p:spPr>
          <a:xfrm>
            <a:off x="7373112" y="3501136"/>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D, $150M, Oct 2022</a:t>
            </a:r>
            <a:endParaRPr lang="en-US" sz="650"/>
          </a:p>
        </p:txBody>
      </p:sp>
      <p:sp>
        <p:nvSpPr>
          <p:cNvPr id="55" name="Text Block"/>
          <p:cNvSpPr txBox="1"/>
          <p:nvPr/>
        </p:nvSpPr>
        <p:spPr>
          <a:xfrm>
            <a:off x="6437376" y="3716528"/>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Agentless CNAPP using SideScanning for full cloud estate visibility; $100M+ ARR.</a:t>
            </a:r>
            <a:endParaRPr lang="en-US" sz="700"/>
          </a:p>
        </p:txBody>
      </p:sp>
      <p:sp>
        <p:nvSpPr>
          <p:cNvPr id="56" name="Background"/>
          <p:cNvSpPr/>
          <p:nvPr/>
        </p:nvSpPr>
        <p:spPr>
          <a:xfrm>
            <a:off x="457200" y="4193032"/>
            <a:ext cx="1152144" cy="898144"/>
          </a:xfrm>
          <a:prstGeom prst="rect">
            <a:avLst/>
          </a:prstGeom>
          <a:solidFill>
            <a:srgbClr val="193338"/>
          </a:solidFill>
        </p:spPr>
      </p:sp>
      <p:sp>
        <p:nvSpPr>
          <p:cNvPr id="57" name="Text Block"/>
          <p:cNvSpPr txBox="1"/>
          <p:nvPr/>
        </p:nvSpPr>
        <p:spPr>
          <a:xfrm>
            <a:off x="457200" y="4193032"/>
            <a:ext cx="1152144" cy="898144"/>
          </a:xfrm>
          <a:prstGeom prst="rect">
            <a:avLst/>
          </a:prstGeom>
          <a:noFill/>
        </p:spPr>
        <p:txBody>
          <a:bodyPr wrap="square" lIns="91440" tIns="45720" rIns="91440" bIns="45720" anchor="ctr"/>
          <a:lstStyle/>
          <a:p>
            <a:pPr algn="ctr">
              <a:buNone/>
            </a:pPr>
            <a:r>
              <a:rPr lang="en-US" sz="750" b="1" dirty="0">
                <a:solidFill>
                  <a:srgbClr val="FFFFFF"/>
                </a:solidFill>
                <a:latin typeface="Calibri"/>
                <a:cs typeface="Calibri"/>
              </a:rPr>
              <a:t>Network / SASE</a:t>
            </a:r>
            <a:endParaRPr lang="en-US" sz="750"/>
          </a:p>
        </p:txBody>
      </p:sp>
      <p:sp>
        <p:nvSpPr>
          <p:cNvPr id="58" name="Border"/>
          <p:cNvSpPr/>
          <p:nvPr/>
        </p:nvSpPr>
        <p:spPr>
          <a:xfrm>
            <a:off x="1664208" y="4193032"/>
            <a:ext cx="2304288" cy="898144"/>
          </a:xfrm>
          <a:prstGeom prst="rect">
            <a:avLst/>
          </a:prstGeom>
          <a:noFill/>
          <a:ln w="9525">
            <a:solidFill>
              <a:srgbClr val="E0E0E0"/>
            </a:solidFill>
          </a:ln>
        </p:spPr>
      </p:sp>
      <p:pic>
        <p:nvPicPr>
          <p:cNvPr id="59" name="Image"/>
          <p:cNvPicPr>
            <a:picLocks noChangeAspect="1"/>
          </p:cNvPicPr>
          <p:nvPr/>
        </p:nvPicPr>
        <p:blipFill>
          <a:blip r:embed="rId11"/>
          <a:stretch>
            <a:fillRect/>
          </a:stretch>
        </p:blipFill>
        <p:spPr>
          <a:xfrm>
            <a:off x="1719072" y="4249549"/>
            <a:ext cx="899160" cy="372614"/>
          </a:xfrm>
          <a:prstGeom prst="rect">
            <a:avLst/>
          </a:prstGeom>
        </p:spPr>
      </p:pic>
      <p:sp>
        <p:nvSpPr>
          <p:cNvPr id="60" name="Text Block"/>
          <p:cNvSpPr txBox="1"/>
          <p:nvPr/>
        </p:nvSpPr>
        <p:spPr>
          <a:xfrm>
            <a:off x="2654808" y="4247896"/>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$1B+ raised</a:t>
            </a:r>
            <a:endParaRPr lang="en-US" sz="850"/>
          </a:p>
        </p:txBody>
      </p:sp>
      <p:sp>
        <p:nvSpPr>
          <p:cNvPr id="61" name="Text Block"/>
          <p:cNvSpPr txBox="1"/>
          <p:nvPr/>
        </p:nvSpPr>
        <p:spPr>
          <a:xfrm>
            <a:off x="2654808" y="4445000"/>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G, $359M, Jun 2025</a:t>
            </a:r>
            <a:endParaRPr lang="en-US" sz="650"/>
          </a:p>
        </p:txBody>
      </p:sp>
      <p:sp>
        <p:nvSpPr>
          <p:cNvPr id="62" name="Text Block"/>
          <p:cNvSpPr txBox="1"/>
          <p:nvPr/>
        </p:nvSpPr>
        <p:spPr>
          <a:xfrm>
            <a:off x="1719072" y="4660392"/>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Converged SASE platform integrating SD-WAN, SSE, and XDR; 3,500+ customers; $4.8B val.</a:t>
            </a:r>
            <a:endParaRPr lang="en-US" sz="700"/>
          </a:p>
        </p:txBody>
      </p:sp>
      <p:sp>
        <p:nvSpPr>
          <p:cNvPr id="63" name="Border"/>
          <p:cNvSpPr/>
          <p:nvPr/>
        </p:nvSpPr>
        <p:spPr>
          <a:xfrm>
            <a:off x="4023360" y="4193032"/>
            <a:ext cx="2304288" cy="898144"/>
          </a:xfrm>
          <a:prstGeom prst="rect">
            <a:avLst/>
          </a:prstGeom>
          <a:noFill/>
          <a:ln w="9525">
            <a:solidFill>
              <a:srgbClr val="E0E0E0"/>
            </a:solidFill>
          </a:ln>
        </p:spPr>
      </p:sp>
      <p:pic>
        <p:nvPicPr>
          <p:cNvPr id="64" name="Image"/>
          <p:cNvPicPr>
            <a:picLocks noChangeAspect="1"/>
          </p:cNvPicPr>
          <p:nvPr/>
        </p:nvPicPr>
        <p:blipFill>
          <a:blip r:embed="rId12"/>
          <a:stretch>
            <a:fillRect/>
          </a:stretch>
        </p:blipFill>
        <p:spPr>
          <a:xfrm>
            <a:off x="4078224" y="4252611"/>
            <a:ext cx="899160" cy="366491"/>
          </a:xfrm>
          <a:prstGeom prst="rect">
            <a:avLst/>
          </a:prstGeom>
        </p:spPr>
      </p:pic>
      <p:sp>
        <p:nvSpPr>
          <p:cNvPr id="65" name="Text Block"/>
          <p:cNvSpPr txBox="1"/>
          <p:nvPr/>
        </p:nvSpPr>
        <p:spPr>
          <a:xfrm>
            <a:off x="5013960" y="4247896"/>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$1.47B raised</a:t>
            </a:r>
            <a:endParaRPr lang="en-US" sz="850"/>
          </a:p>
        </p:txBody>
      </p:sp>
      <p:sp>
        <p:nvSpPr>
          <p:cNvPr id="66" name="Text Block"/>
          <p:cNvSpPr txBox="1"/>
          <p:nvPr/>
        </p:nvSpPr>
        <p:spPr>
          <a:xfrm>
            <a:off x="5013960" y="4445000"/>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H, $401M, 2023</a:t>
            </a:r>
            <a:endParaRPr lang="en-US" sz="650"/>
          </a:p>
        </p:txBody>
      </p:sp>
      <p:sp>
        <p:nvSpPr>
          <p:cNvPr id="67" name="Text Block"/>
          <p:cNvSpPr txBox="1"/>
          <p:nvPr/>
        </p:nvSpPr>
        <p:spPr>
          <a:xfrm>
            <a:off x="4078224" y="4660392"/>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Cloud-native SSE/SASE with inline DLP, CASB, and ZTNA; ~$200M ARR range.</a:t>
            </a:r>
            <a:endParaRPr lang="en-US" sz="700"/>
          </a:p>
        </p:txBody>
      </p:sp>
      <p:sp>
        <p:nvSpPr>
          <p:cNvPr id="68" name="Border"/>
          <p:cNvSpPr/>
          <p:nvPr/>
        </p:nvSpPr>
        <p:spPr>
          <a:xfrm>
            <a:off x="6382512" y="4193032"/>
            <a:ext cx="2304288" cy="898144"/>
          </a:xfrm>
          <a:prstGeom prst="rect">
            <a:avLst/>
          </a:prstGeom>
          <a:noFill/>
          <a:ln w="9525">
            <a:solidFill>
              <a:srgbClr val="E0E0E0"/>
            </a:solidFill>
          </a:ln>
        </p:spPr>
      </p:sp>
      <p:pic>
        <p:nvPicPr>
          <p:cNvPr id="69" name="Image"/>
          <p:cNvPicPr>
            <a:picLocks noChangeAspect="1"/>
          </p:cNvPicPr>
          <p:nvPr/>
        </p:nvPicPr>
        <p:blipFill>
          <a:blip r:embed="rId13"/>
          <a:stretch>
            <a:fillRect/>
          </a:stretch>
        </p:blipFill>
        <p:spPr>
          <a:xfrm>
            <a:off x="6437376" y="4286774"/>
            <a:ext cx="899160" cy="298164"/>
          </a:xfrm>
          <a:prstGeom prst="rect">
            <a:avLst/>
          </a:prstGeom>
        </p:spPr>
      </p:pic>
      <p:sp>
        <p:nvSpPr>
          <p:cNvPr id="70" name="Text Block"/>
          <p:cNvSpPr txBox="1"/>
          <p:nvPr/>
        </p:nvSpPr>
        <p:spPr>
          <a:xfrm>
            <a:off x="7373112" y="4247896"/>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$155M raised</a:t>
            </a:r>
            <a:endParaRPr lang="en-US" sz="850"/>
          </a:p>
        </p:txBody>
      </p:sp>
      <p:sp>
        <p:nvSpPr>
          <p:cNvPr id="71" name="Text Block"/>
          <p:cNvSpPr txBox="1"/>
          <p:nvPr/>
        </p:nvSpPr>
        <p:spPr>
          <a:xfrm>
            <a:off x="7373112" y="4445000"/>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D, $75M, 2023</a:t>
            </a:r>
            <a:endParaRPr lang="en-US" sz="650"/>
          </a:p>
        </p:txBody>
      </p:sp>
      <p:sp>
        <p:nvSpPr>
          <p:cNvPr id="72" name="Text Block"/>
          <p:cNvSpPr txBox="1"/>
          <p:nvPr/>
        </p:nvSpPr>
        <p:spPr>
          <a:xfrm>
            <a:off x="6437376" y="4660392"/>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Multi-vector cyber platform for mid-market combining network, email, and endpoint.</a:t>
            </a:r>
            <a:endParaRPr lang="en-US" sz="700"/>
          </a:p>
        </p:txBody>
      </p:sp>
      <p:sp>
        <p:nvSpPr>
          <p:cNvPr id="73" name="Background"/>
          <p:cNvSpPr/>
          <p:nvPr/>
        </p:nvSpPr>
        <p:spPr>
          <a:xfrm>
            <a:off x="457200" y="5136896"/>
            <a:ext cx="1152144" cy="898144"/>
          </a:xfrm>
          <a:prstGeom prst="rect">
            <a:avLst/>
          </a:prstGeom>
          <a:solidFill>
            <a:srgbClr val="193338"/>
          </a:solidFill>
        </p:spPr>
      </p:sp>
      <p:sp>
        <p:nvSpPr>
          <p:cNvPr id="74" name="Text Block"/>
          <p:cNvSpPr txBox="1"/>
          <p:nvPr/>
        </p:nvSpPr>
        <p:spPr>
          <a:xfrm>
            <a:off x="457200" y="5136896"/>
            <a:ext cx="1152144" cy="898144"/>
          </a:xfrm>
          <a:prstGeom prst="rect">
            <a:avLst/>
          </a:prstGeom>
          <a:noFill/>
        </p:spPr>
        <p:txBody>
          <a:bodyPr wrap="square" lIns="91440" tIns="45720" rIns="91440" bIns="45720" anchor="ctr"/>
          <a:lstStyle/>
          <a:p>
            <a:pPr algn="ctr">
              <a:buNone/>
            </a:pPr>
            <a:r>
              <a:rPr lang="en-US" sz="750" b="1" dirty="0">
                <a:solidFill>
                  <a:srgbClr val="FFFFFF"/>
                </a:solidFill>
                <a:latin typeface="Calibri"/>
                <a:cs typeface="Calibri"/>
              </a:rPr>
              <a:t>Email Security</a:t>
            </a:r>
            <a:endParaRPr lang="en-US" sz="750"/>
          </a:p>
        </p:txBody>
      </p:sp>
      <p:sp>
        <p:nvSpPr>
          <p:cNvPr id="75" name="Border"/>
          <p:cNvSpPr/>
          <p:nvPr/>
        </p:nvSpPr>
        <p:spPr>
          <a:xfrm>
            <a:off x="1664208" y="5136896"/>
            <a:ext cx="2304288" cy="898144"/>
          </a:xfrm>
          <a:prstGeom prst="rect">
            <a:avLst/>
          </a:prstGeom>
          <a:noFill/>
          <a:ln w="9525">
            <a:solidFill>
              <a:srgbClr val="E0E0E0"/>
            </a:solidFill>
          </a:ln>
        </p:spPr>
      </p:sp>
      <p:pic>
        <p:nvPicPr>
          <p:cNvPr id="76" name="Image"/>
          <p:cNvPicPr>
            <a:picLocks noChangeAspect="1"/>
          </p:cNvPicPr>
          <p:nvPr/>
        </p:nvPicPr>
        <p:blipFill>
          <a:blip r:embed="rId14"/>
          <a:stretch>
            <a:fillRect/>
          </a:stretch>
        </p:blipFill>
        <p:spPr>
          <a:xfrm>
            <a:off x="1987459" y="5191760"/>
            <a:ext cx="362387" cy="375920"/>
          </a:xfrm>
          <a:prstGeom prst="rect">
            <a:avLst/>
          </a:prstGeom>
        </p:spPr>
      </p:pic>
      <p:sp>
        <p:nvSpPr>
          <p:cNvPr id="77" name="Text Block"/>
          <p:cNvSpPr txBox="1"/>
          <p:nvPr/>
        </p:nvSpPr>
        <p:spPr>
          <a:xfrm>
            <a:off x="2654808" y="5191760"/>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$546M raised</a:t>
            </a:r>
            <a:endParaRPr lang="en-US" sz="850"/>
          </a:p>
        </p:txBody>
      </p:sp>
      <p:sp>
        <p:nvSpPr>
          <p:cNvPr id="78" name="Text Block"/>
          <p:cNvSpPr txBox="1"/>
          <p:nvPr/>
        </p:nvSpPr>
        <p:spPr>
          <a:xfrm>
            <a:off x="2654808" y="5388864"/>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D, $250M, Jun 2024</a:t>
            </a:r>
            <a:endParaRPr lang="en-US" sz="650"/>
          </a:p>
        </p:txBody>
      </p:sp>
      <p:sp>
        <p:nvSpPr>
          <p:cNvPr id="79" name="Text Block"/>
          <p:cNvSpPr txBox="1"/>
          <p:nvPr/>
        </p:nvSpPr>
        <p:spPr>
          <a:xfrm>
            <a:off x="1719072" y="5604256"/>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AI-native behavioral email security; 3,000+ customers including 25% of Fortune 500.</a:t>
            </a:r>
            <a:endParaRPr lang="en-US" sz="700"/>
          </a:p>
        </p:txBody>
      </p:sp>
      <p:sp>
        <p:nvSpPr>
          <p:cNvPr id="80" name="Border"/>
          <p:cNvSpPr/>
          <p:nvPr/>
        </p:nvSpPr>
        <p:spPr>
          <a:xfrm>
            <a:off x="4023360" y="5136896"/>
            <a:ext cx="2304288" cy="898144"/>
          </a:xfrm>
          <a:prstGeom prst="rect">
            <a:avLst/>
          </a:prstGeom>
          <a:noFill/>
          <a:ln w="9525">
            <a:solidFill>
              <a:srgbClr val="E0E0E0"/>
            </a:solidFill>
          </a:ln>
        </p:spPr>
      </p:sp>
      <p:pic>
        <p:nvPicPr>
          <p:cNvPr id="81" name="Image"/>
          <p:cNvPicPr>
            <a:picLocks noChangeAspect="1"/>
          </p:cNvPicPr>
          <p:nvPr/>
        </p:nvPicPr>
        <p:blipFill>
          <a:blip r:embed="rId15"/>
          <a:stretch>
            <a:fillRect/>
          </a:stretch>
        </p:blipFill>
        <p:spPr>
          <a:xfrm>
            <a:off x="4169305" y="5191760"/>
            <a:ext cx="716999" cy="375920"/>
          </a:xfrm>
          <a:prstGeom prst="rect">
            <a:avLst/>
          </a:prstGeom>
        </p:spPr>
      </p:pic>
      <p:sp>
        <p:nvSpPr>
          <p:cNvPr id="82" name="Text Block"/>
          <p:cNvSpPr txBox="1"/>
          <p:nvPr/>
        </p:nvSpPr>
        <p:spPr>
          <a:xfrm>
            <a:off x="5013960" y="5191760"/>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$60M raised</a:t>
            </a:r>
            <a:endParaRPr lang="en-US" sz="850"/>
          </a:p>
        </p:txBody>
      </p:sp>
      <p:sp>
        <p:nvSpPr>
          <p:cNvPr id="83" name="Text Block"/>
          <p:cNvSpPr txBox="1"/>
          <p:nvPr/>
        </p:nvSpPr>
        <p:spPr>
          <a:xfrm>
            <a:off x="5013960" y="5388864"/>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B, $60M, Jun 2024</a:t>
            </a:r>
            <a:endParaRPr lang="en-US" sz="650"/>
          </a:p>
        </p:txBody>
      </p:sp>
      <p:sp>
        <p:nvSpPr>
          <p:cNvPr id="84" name="Text Block"/>
          <p:cNvSpPr txBox="1"/>
          <p:nvPr/>
        </p:nvSpPr>
        <p:spPr>
          <a:xfrm>
            <a:off x="4078224" y="5604256"/>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Open-architecture email security letting teams write and deploy custom detection rules.</a:t>
            </a:r>
            <a:endParaRPr lang="en-US" sz="700"/>
          </a:p>
        </p:txBody>
      </p:sp>
      <p:sp>
        <p:nvSpPr>
          <p:cNvPr id="85" name="Border"/>
          <p:cNvSpPr/>
          <p:nvPr/>
        </p:nvSpPr>
        <p:spPr>
          <a:xfrm>
            <a:off x="6382512" y="5136896"/>
            <a:ext cx="2304288" cy="898144"/>
          </a:xfrm>
          <a:prstGeom prst="rect">
            <a:avLst/>
          </a:prstGeom>
          <a:noFill/>
          <a:ln w="9525">
            <a:solidFill>
              <a:srgbClr val="E0E0E0"/>
            </a:solidFill>
          </a:ln>
        </p:spPr>
      </p:sp>
      <p:pic>
        <p:nvPicPr>
          <p:cNvPr id="86" name="Image"/>
          <p:cNvPicPr>
            <a:picLocks noChangeAspect="1"/>
          </p:cNvPicPr>
          <p:nvPr/>
        </p:nvPicPr>
        <p:blipFill>
          <a:blip r:embed="rId16"/>
          <a:stretch>
            <a:fillRect/>
          </a:stretch>
        </p:blipFill>
        <p:spPr>
          <a:xfrm>
            <a:off x="6437376" y="5231906"/>
            <a:ext cx="899160" cy="295629"/>
          </a:xfrm>
          <a:prstGeom prst="rect">
            <a:avLst/>
          </a:prstGeom>
        </p:spPr>
      </p:pic>
      <p:sp>
        <p:nvSpPr>
          <p:cNvPr id="87" name="Text Block"/>
          <p:cNvSpPr txBox="1"/>
          <p:nvPr/>
        </p:nvSpPr>
        <p:spPr>
          <a:xfrm>
            <a:off x="7373112" y="5191760"/>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$40M raised</a:t>
            </a:r>
            <a:endParaRPr lang="en-US" sz="850"/>
          </a:p>
        </p:txBody>
      </p:sp>
      <p:sp>
        <p:nvSpPr>
          <p:cNvPr id="88" name="Text Block"/>
          <p:cNvSpPr txBox="1"/>
          <p:nvPr/>
        </p:nvSpPr>
        <p:spPr>
          <a:xfrm>
            <a:off x="7373112" y="5388864"/>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B, ~$20M</a:t>
            </a:r>
            <a:endParaRPr lang="en-US" sz="650"/>
          </a:p>
        </p:txBody>
      </p:sp>
      <p:sp>
        <p:nvSpPr>
          <p:cNvPr id="89" name="Text Block"/>
          <p:cNvSpPr txBox="1"/>
          <p:nvPr/>
        </p:nvSpPr>
        <p:spPr>
          <a:xfrm>
            <a:off x="6437376" y="5604256"/>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AI email security using computer vision and NLP for real-time phishing detection.</a:t>
            </a:r>
            <a:endParaRPr lang="en-US" sz="700"/>
          </a:p>
        </p:txBody>
      </p:sp>
      <p:sp>
        <p:nvSpPr>
          <p:cNvPr id="90"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26</a:t>
            </a:r>
            <a:endParaRPr lang="en-US" sz="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MARKET LANDSCAPE</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Cybersecurity Startup Landscape Overview</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Sources: Crunchbase, PitchBook, company press releases, SecurityWeek, TechCrunch. Funding figures reflect total disclosed capital as of Feb 2026. ACQUIRED badge denotes completed M&amp;A exit.</a:t>
            </a:r>
            <a:endParaRPr lang="en-US" sz="800"/>
          </a:p>
        </p:txBody>
      </p:sp>
      <p:sp>
        <p:nvSpPr>
          <p:cNvPr id="5" name="Background"/>
          <p:cNvSpPr/>
          <p:nvPr/>
        </p:nvSpPr>
        <p:spPr>
          <a:xfrm>
            <a:off x="457200" y="1361440"/>
            <a:ext cx="1152144" cy="898144"/>
          </a:xfrm>
          <a:prstGeom prst="rect">
            <a:avLst/>
          </a:prstGeom>
          <a:solidFill>
            <a:srgbClr val="193338"/>
          </a:solidFill>
        </p:spPr>
      </p:sp>
      <p:sp>
        <p:nvSpPr>
          <p:cNvPr id="6" name="Text Block"/>
          <p:cNvSpPr txBox="1"/>
          <p:nvPr/>
        </p:nvSpPr>
        <p:spPr>
          <a:xfrm>
            <a:off x="457200" y="1361440"/>
            <a:ext cx="1152144" cy="898144"/>
          </a:xfrm>
          <a:prstGeom prst="rect">
            <a:avLst/>
          </a:prstGeom>
          <a:noFill/>
        </p:spPr>
        <p:txBody>
          <a:bodyPr wrap="square" lIns="91440" tIns="45720" rIns="91440" bIns="45720" anchor="ctr"/>
          <a:lstStyle/>
          <a:p>
            <a:pPr algn="ctr">
              <a:buNone/>
            </a:pPr>
            <a:r>
              <a:rPr lang="en-US" sz="750" b="1" dirty="0">
                <a:solidFill>
                  <a:srgbClr val="FFFFFF"/>
                </a:solidFill>
                <a:latin typeface="Calibri"/>
                <a:cs typeface="Calibri"/>
              </a:rPr>
              <a:t>SecOps / SIEM / SOAR</a:t>
            </a:r>
            <a:endParaRPr lang="en-US" sz="750"/>
          </a:p>
        </p:txBody>
      </p:sp>
      <p:sp>
        <p:nvSpPr>
          <p:cNvPr id="7" name="Border"/>
          <p:cNvSpPr/>
          <p:nvPr/>
        </p:nvSpPr>
        <p:spPr>
          <a:xfrm>
            <a:off x="1664208" y="1361440"/>
            <a:ext cx="2304288" cy="898144"/>
          </a:xfrm>
          <a:prstGeom prst="rect">
            <a:avLst/>
          </a:prstGeom>
          <a:noFill/>
          <a:ln w="9525">
            <a:solidFill>
              <a:srgbClr val="E0E0E0"/>
            </a:solidFill>
          </a:ln>
        </p:spPr>
      </p:sp>
      <p:pic>
        <p:nvPicPr>
          <p:cNvPr id="8" name="Image"/>
          <p:cNvPicPr>
            <a:picLocks noChangeAspect="1"/>
          </p:cNvPicPr>
          <p:nvPr/>
        </p:nvPicPr>
        <p:blipFill>
          <a:blip r:embed="rId2"/>
          <a:stretch>
            <a:fillRect/>
          </a:stretch>
        </p:blipFill>
        <p:spPr>
          <a:xfrm>
            <a:off x="1719072" y="1487587"/>
            <a:ext cx="899160" cy="233355"/>
          </a:xfrm>
          <a:prstGeom prst="rect">
            <a:avLst/>
          </a:prstGeom>
        </p:spPr>
      </p:pic>
      <p:sp>
        <p:nvSpPr>
          <p:cNvPr id="9" name="Text Block"/>
          <p:cNvSpPr txBox="1"/>
          <p:nvPr/>
        </p:nvSpPr>
        <p:spPr>
          <a:xfrm>
            <a:off x="2654808" y="1416304"/>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$185M raised</a:t>
            </a:r>
            <a:endParaRPr lang="en-US" sz="850"/>
          </a:p>
        </p:txBody>
      </p:sp>
      <p:sp>
        <p:nvSpPr>
          <p:cNvPr id="10" name="Text Block"/>
          <p:cNvSpPr txBox="1"/>
          <p:nvPr/>
        </p:nvSpPr>
        <p:spPr>
          <a:xfrm>
            <a:off x="2654808" y="1613408"/>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B, $120M, Feb 2026</a:t>
            </a:r>
            <a:endParaRPr lang="en-US" sz="650"/>
          </a:p>
        </p:txBody>
      </p:sp>
      <p:sp>
        <p:nvSpPr>
          <p:cNvPr id="11" name="Text Block"/>
          <p:cNvSpPr txBox="1"/>
          <p:nvPr/>
        </p:nvSpPr>
        <p:spPr>
          <a:xfrm>
            <a:off x="1719072" y="1828800"/>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AI-native SecOps platform running threat detection in-place across cloud and data lakes.</a:t>
            </a:r>
            <a:endParaRPr lang="en-US" sz="700"/>
          </a:p>
        </p:txBody>
      </p:sp>
      <p:sp>
        <p:nvSpPr>
          <p:cNvPr id="12" name="Border"/>
          <p:cNvSpPr/>
          <p:nvPr/>
        </p:nvSpPr>
        <p:spPr>
          <a:xfrm>
            <a:off x="4023360" y="1361440"/>
            <a:ext cx="2304288" cy="898144"/>
          </a:xfrm>
          <a:prstGeom prst="rect">
            <a:avLst/>
          </a:prstGeom>
          <a:noFill/>
          <a:ln w="9525">
            <a:solidFill>
              <a:srgbClr val="E0E0E0"/>
            </a:solidFill>
          </a:ln>
        </p:spPr>
      </p:sp>
      <p:pic>
        <p:nvPicPr>
          <p:cNvPr id="13" name="Image"/>
          <p:cNvPicPr>
            <a:picLocks noChangeAspect="1"/>
          </p:cNvPicPr>
          <p:nvPr/>
        </p:nvPicPr>
        <p:blipFill>
          <a:blip r:embed="rId3"/>
          <a:stretch>
            <a:fillRect/>
          </a:stretch>
        </p:blipFill>
        <p:spPr>
          <a:xfrm>
            <a:off x="4078224" y="1431873"/>
            <a:ext cx="899160" cy="344782"/>
          </a:xfrm>
          <a:prstGeom prst="rect">
            <a:avLst/>
          </a:prstGeom>
        </p:spPr>
      </p:pic>
      <p:sp>
        <p:nvSpPr>
          <p:cNvPr id="14" name="Text Block"/>
          <p:cNvSpPr txBox="1"/>
          <p:nvPr/>
        </p:nvSpPr>
        <p:spPr>
          <a:xfrm>
            <a:off x="5013960" y="1416304"/>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$110M raised</a:t>
            </a:r>
            <a:endParaRPr lang="en-US" sz="850"/>
          </a:p>
        </p:txBody>
      </p:sp>
      <p:sp>
        <p:nvSpPr>
          <p:cNvPr id="15" name="Text Block"/>
          <p:cNvSpPr txBox="1"/>
          <p:nvPr/>
        </p:nvSpPr>
        <p:spPr>
          <a:xfrm>
            <a:off x="5013960" y="1613408"/>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B, $70M, 2023</a:t>
            </a:r>
            <a:endParaRPr lang="en-US" sz="650"/>
          </a:p>
        </p:txBody>
      </p:sp>
      <p:sp>
        <p:nvSpPr>
          <p:cNvPr id="16" name="Background"/>
          <p:cNvSpPr/>
          <p:nvPr/>
        </p:nvSpPr>
        <p:spPr>
          <a:xfrm>
            <a:off x="4078224" y="1828800"/>
            <a:ext cx="719328" cy="58081"/>
          </a:xfrm>
          <a:prstGeom prst="rect">
            <a:avLst/>
          </a:prstGeom>
          <a:solidFill>
            <a:srgbClr val="C8601A"/>
          </a:solidFill>
        </p:spPr>
      </p:sp>
      <p:sp>
        <p:nvSpPr>
          <p:cNvPr id="17" name="Text Block"/>
          <p:cNvSpPr txBox="1"/>
          <p:nvPr/>
        </p:nvSpPr>
        <p:spPr>
          <a:xfrm>
            <a:off x="4078224" y="1828800"/>
            <a:ext cx="719328" cy="58081"/>
          </a:xfrm>
          <a:prstGeom prst="rect">
            <a:avLst/>
          </a:prstGeom>
          <a:noFill/>
        </p:spPr>
        <p:txBody>
          <a:bodyPr wrap="square" lIns="91440" tIns="45720" rIns="91440" bIns="45720" anchor="ctr"/>
          <a:lstStyle/>
          <a:p>
            <a:pPr algn="ctr">
              <a:buNone/>
            </a:pPr>
            <a:r>
              <a:rPr lang="en-US" sz="550" b="1" dirty="0">
                <a:solidFill>
                  <a:srgbClr val="FFFFFF"/>
                </a:solidFill>
                <a:latin typeface="Calibri"/>
                <a:cs typeface="Calibri"/>
              </a:rPr>
              <a:t>ACQUIRED</a:t>
            </a:r>
            <a:endParaRPr lang="en-US" sz="550"/>
          </a:p>
        </p:txBody>
      </p:sp>
      <p:sp>
        <p:nvSpPr>
          <p:cNvPr id="18" name="Text Block"/>
          <p:cNvSpPr txBox="1"/>
          <p:nvPr/>
        </p:nvSpPr>
        <p:spPr>
          <a:xfrm>
            <a:off x="4834128" y="1828800"/>
            <a:ext cx="1438656" cy="58081"/>
          </a:xfrm>
          <a:prstGeom prst="rect">
            <a:avLst/>
          </a:prstGeom>
          <a:noFill/>
        </p:spPr>
        <p:txBody>
          <a:bodyPr wrap="square" lIns="91440" tIns="45720" rIns="91440" bIns="45720" anchor="ctr"/>
          <a:lstStyle/>
          <a:p>
            <a:pPr>
              <a:buNone/>
            </a:pPr>
            <a:r>
              <a:rPr lang="en-US" sz="550" dirty="0">
                <a:solidFill>
                  <a:srgbClr val="888888"/>
                </a:solidFill>
                <a:latin typeface="Calibri"/>
                <a:cs typeface="Calibri"/>
              </a:rPr>
              <a:t>N-able (NYSE: NABL) · Oct 2023</a:t>
            </a:r>
            <a:endParaRPr lang="en-US" sz="550"/>
          </a:p>
        </p:txBody>
      </p:sp>
      <p:sp>
        <p:nvSpPr>
          <p:cNvPr id="19" name="Text Block"/>
          <p:cNvSpPr txBox="1"/>
          <p:nvPr/>
        </p:nvSpPr>
        <p:spPr>
          <a:xfrm>
            <a:off x="4078224" y="1914313"/>
            <a:ext cx="2194560" cy="290407"/>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SIEM, vulnerability management, and MDR platform focused on mid-market enterprises.</a:t>
            </a:r>
            <a:endParaRPr lang="en-US" sz="700"/>
          </a:p>
        </p:txBody>
      </p:sp>
      <p:sp>
        <p:nvSpPr>
          <p:cNvPr id="20" name="Border"/>
          <p:cNvSpPr/>
          <p:nvPr/>
        </p:nvSpPr>
        <p:spPr>
          <a:xfrm>
            <a:off x="6382512" y="1361440"/>
            <a:ext cx="2304288" cy="898144"/>
          </a:xfrm>
          <a:prstGeom prst="rect">
            <a:avLst/>
          </a:prstGeom>
          <a:noFill/>
          <a:ln w="9525">
            <a:solidFill>
              <a:srgbClr val="E0E0E0"/>
            </a:solidFill>
          </a:ln>
        </p:spPr>
      </p:sp>
      <p:pic>
        <p:nvPicPr>
          <p:cNvPr id="21" name="Image"/>
          <p:cNvPicPr>
            <a:picLocks noChangeAspect="1"/>
          </p:cNvPicPr>
          <p:nvPr/>
        </p:nvPicPr>
        <p:blipFill>
          <a:blip r:embed="rId4"/>
          <a:stretch>
            <a:fillRect/>
          </a:stretch>
        </p:blipFill>
        <p:spPr>
          <a:xfrm>
            <a:off x="6437376" y="1454105"/>
            <a:ext cx="899160" cy="300319"/>
          </a:xfrm>
          <a:prstGeom prst="rect">
            <a:avLst/>
          </a:prstGeom>
        </p:spPr>
      </p:pic>
      <p:sp>
        <p:nvSpPr>
          <p:cNvPr id="22" name="Text Block"/>
          <p:cNvSpPr txBox="1"/>
          <p:nvPr/>
        </p:nvSpPr>
        <p:spPr>
          <a:xfrm>
            <a:off x="7373112" y="1416304"/>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$142M raised</a:t>
            </a:r>
            <a:endParaRPr lang="en-US" sz="850"/>
          </a:p>
        </p:txBody>
      </p:sp>
      <p:sp>
        <p:nvSpPr>
          <p:cNvPr id="23" name="Text Block"/>
          <p:cNvSpPr txBox="1"/>
          <p:nvPr/>
        </p:nvSpPr>
        <p:spPr>
          <a:xfrm>
            <a:off x="7373112" y="1613408"/>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C, $70M, 2024</a:t>
            </a:r>
            <a:endParaRPr lang="en-US" sz="650"/>
          </a:p>
        </p:txBody>
      </p:sp>
      <p:sp>
        <p:nvSpPr>
          <p:cNvPr id="24" name="Text Block"/>
          <p:cNvSpPr txBox="1"/>
          <p:nvPr/>
        </p:nvSpPr>
        <p:spPr>
          <a:xfrm>
            <a:off x="6437376" y="1828800"/>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No-code AI security automation platform for hyperautomating SOC incident response.</a:t>
            </a:r>
            <a:endParaRPr lang="en-US" sz="700"/>
          </a:p>
        </p:txBody>
      </p:sp>
      <p:sp>
        <p:nvSpPr>
          <p:cNvPr id="25" name="Background"/>
          <p:cNvSpPr/>
          <p:nvPr/>
        </p:nvSpPr>
        <p:spPr>
          <a:xfrm>
            <a:off x="457200" y="2305304"/>
            <a:ext cx="1152144" cy="898144"/>
          </a:xfrm>
          <a:prstGeom prst="rect">
            <a:avLst/>
          </a:prstGeom>
          <a:solidFill>
            <a:srgbClr val="193338"/>
          </a:solidFill>
        </p:spPr>
      </p:sp>
      <p:sp>
        <p:nvSpPr>
          <p:cNvPr id="26" name="Text Block"/>
          <p:cNvSpPr txBox="1"/>
          <p:nvPr/>
        </p:nvSpPr>
        <p:spPr>
          <a:xfrm>
            <a:off x="457200" y="2305304"/>
            <a:ext cx="1152144" cy="898144"/>
          </a:xfrm>
          <a:prstGeom prst="rect">
            <a:avLst/>
          </a:prstGeom>
          <a:noFill/>
        </p:spPr>
        <p:txBody>
          <a:bodyPr wrap="square" lIns="91440" tIns="45720" rIns="91440" bIns="45720" anchor="ctr"/>
          <a:lstStyle/>
          <a:p>
            <a:pPr algn="ctr">
              <a:buNone/>
            </a:pPr>
            <a:r>
              <a:rPr lang="en-US" sz="750" b="1" dirty="0">
                <a:solidFill>
                  <a:srgbClr val="FFFFFF"/>
                </a:solidFill>
                <a:latin typeface="Calibri"/>
                <a:cs typeface="Calibri"/>
              </a:rPr>
              <a:t>Data Security / DSPM</a:t>
            </a:r>
            <a:endParaRPr lang="en-US" sz="750"/>
          </a:p>
        </p:txBody>
      </p:sp>
      <p:sp>
        <p:nvSpPr>
          <p:cNvPr id="27" name="Border"/>
          <p:cNvSpPr/>
          <p:nvPr/>
        </p:nvSpPr>
        <p:spPr>
          <a:xfrm>
            <a:off x="1664208" y="2305304"/>
            <a:ext cx="2304288" cy="898144"/>
          </a:xfrm>
          <a:prstGeom prst="rect">
            <a:avLst/>
          </a:prstGeom>
          <a:noFill/>
          <a:ln w="9525">
            <a:solidFill>
              <a:srgbClr val="E0E0E0"/>
            </a:solidFill>
          </a:ln>
        </p:spPr>
      </p:sp>
      <p:pic>
        <p:nvPicPr>
          <p:cNvPr id="28" name="Image"/>
          <p:cNvPicPr>
            <a:picLocks noChangeAspect="1"/>
          </p:cNvPicPr>
          <p:nvPr/>
        </p:nvPicPr>
        <p:blipFill>
          <a:blip r:embed="rId5"/>
          <a:stretch>
            <a:fillRect/>
          </a:stretch>
        </p:blipFill>
        <p:spPr>
          <a:xfrm>
            <a:off x="1727787" y="2360168"/>
            <a:ext cx="881730" cy="375920"/>
          </a:xfrm>
          <a:prstGeom prst="rect">
            <a:avLst/>
          </a:prstGeom>
        </p:spPr>
      </p:pic>
      <p:sp>
        <p:nvSpPr>
          <p:cNvPr id="29" name="Text Block"/>
          <p:cNvSpPr txBox="1"/>
          <p:nvPr/>
        </p:nvSpPr>
        <p:spPr>
          <a:xfrm>
            <a:off x="2654808" y="2360168"/>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$1B+ raised</a:t>
            </a:r>
            <a:endParaRPr lang="en-US" sz="850"/>
          </a:p>
        </p:txBody>
      </p:sp>
      <p:sp>
        <p:nvSpPr>
          <p:cNvPr id="30" name="Text Block"/>
          <p:cNvSpPr txBox="1"/>
          <p:nvPr/>
        </p:nvSpPr>
        <p:spPr>
          <a:xfrm>
            <a:off x="2654808" y="2557272"/>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Strat. Round, $400M, Jan 2026</a:t>
            </a:r>
            <a:endParaRPr lang="en-US" sz="650"/>
          </a:p>
        </p:txBody>
      </p:sp>
      <p:sp>
        <p:nvSpPr>
          <p:cNvPr id="31" name="Text Block"/>
          <p:cNvSpPr txBox="1"/>
          <p:nvPr/>
        </p:nvSpPr>
        <p:spPr>
          <a:xfrm>
            <a:off x="1719072" y="2772664"/>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AI-native DSPM and DLP across cloud, SaaS, and on-prem; $6B valuation; Frank Slootman-backed.</a:t>
            </a:r>
            <a:endParaRPr lang="en-US" sz="700"/>
          </a:p>
        </p:txBody>
      </p:sp>
      <p:sp>
        <p:nvSpPr>
          <p:cNvPr id="32" name="Border"/>
          <p:cNvSpPr/>
          <p:nvPr/>
        </p:nvSpPr>
        <p:spPr>
          <a:xfrm>
            <a:off x="4023360" y="2305304"/>
            <a:ext cx="2304288" cy="898144"/>
          </a:xfrm>
          <a:prstGeom prst="rect">
            <a:avLst/>
          </a:prstGeom>
          <a:noFill/>
          <a:ln w="9525">
            <a:solidFill>
              <a:srgbClr val="E0E0E0"/>
            </a:solidFill>
          </a:ln>
        </p:spPr>
      </p:sp>
      <p:pic>
        <p:nvPicPr>
          <p:cNvPr id="33" name="Image"/>
          <p:cNvPicPr>
            <a:picLocks noChangeAspect="1"/>
          </p:cNvPicPr>
          <p:nvPr/>
        </p:nvPicPr>
        <p:blipFill>
          <a:blip r:embed="rId6"/>
          <a:stretch>
            <a:fillRect/>
          </a:stretch>
        </p:blipFill>
        <p:spPr>
          <a:xfrm>
            <a:off x="4078224" y="2380304"/>
            <a:ext cx="899160" cy="335649"/>
          </a:xfrm>
          <a:prstGeom prst="rect">
            <a:avLst/>
          </a:prstGeom>
        </p:spPr>
      </p:pic>
      <p:sp>
        <p:nvSpPr>
          <p:cNvPr id="34" name="Text Block"/>
          <p:cNvSpPr txBox="1"/>
          <p:nvPr/>
        </p:nvSpPr>
        <p:spPr>
          <a:xfrm>
            <a:off x="5013960" y="2360168"/>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$405M raised</a:t>
            </a:r>
            <a:endParaRPr lang="en-US" sz="850"/>
          </a:p>
        </p:txBody>
      </p:sp>
      <p:sp>
        <p:nvSpPr>
          <p:cNvPr id="35" name="Text Block"/>
          <p:cNvSpPr txBox="1"/>
          <p:nvPr/>
        </p:nvSpPr>
        <p:spPr>
          <a:xfrm>
            <a:off x="5013960" y="2557272"/>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E, $70M, 2023</a:t>
            </a:r>
            <a:endParaRPr lang="en-US" sz="650"/>
          </a:p>
        </p:txBody>
      </p:sp>
      <p:sp>
        <p:nvSpPr>
          <p:cNvPr id="36" name="Text Block"/>
          <p:cNvSpPr txBox="1"/>
          <p:nvPr/>
        </p:nvSpPr>
        <p:spPr>
          <a:xfrm>
            <a:off x="4078224" y="2772664"/>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Data intelligence platform automating discovery, classification, and privacy compliance.</a:t>
            </a:r>
            <a:endParaRPr lang="en-US" sz="700"/>
          </a:p>
        </p:txBody>
      </p:sp>
      <p:sp>
        <p:nvSpPr>
          <p:cNvPr id="37" name="Border"/>
          <p:cNvSpPr/>
          <p:nvPr/>
        </p:nvSpPr>
        <p:spPr>
          <a:xfrm>
            <a:off x="6382512" y="2305304"/>
            <a:ext cx="2304288" cy="898144"/>
          </a:xfrm>
          <a:prstGeom prst="rect">
            <a:avLst/>
          </a:prstGeom>
          <a:noFill/>
          <a:ln w="9525">
            <a:solidFill>
              <a:srgbClr val="E0E0E0"/>
            </a:solidFill>
          </a:ln>
        </p:spPr>
      </p:sp>
      <p:pic>
        <p:nvPicPr>
          <p:cNvPr id="38" name="Image"/>
          <p:cNvPicPr>
            <a:picLocks noChangeAspect="1"/>
          </p:cNvPicPr>
          <p:nvPr/>
        </p:nvPicPr>
        <p:blipFill>
          <a:blip r:embed="rId7"/>
          <a:stretch>
            <a:fillRect/>
          </a:stretch>
        </p:blipFill>
        <p:spPr>
          <a:xfrm>
            <a:off x="6527224" y="2360168"/>
            <a:ext cx="719464" cy="375920"/>
          </a:xfrm>
          <a:prstGeom prst="rect">
            <a:avLst/>
          </a:prstGeom>
        </p:spPr>
      </p:pic>
      <p:sp>
        <p:nvSpPr>
          <p:cNvPr id="39" name="Text Block"/>
          <p:cNvSpPr txBox="1"/>
          <p:nvPr/>
        </p:nvSpPr>
        <p:spPr>
          <a:xfrm>
            <a:off x="7373112" y="2360168"/>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$220M raised</a:t>
            </a:r>
            <a:endParaRPr lang="en-US" sz="850"/>
          </a:p>
        </p:txBody>
      </p:sp>
      <p:sp>
        <p:nvSpPr>
          <p:cNvPr id="40" name="Text Block"/>
          <p:cNvSpPr txBox="1"/>
          <p:nvPr/>
        </p:nvSpPr>
        <p:spPr>
          <a:xfrm>
            <a:off x="7373112" y="2557272"/>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C, $75M, 2022</a:t>
            </a:r>
            <a:endParaRPr lang="en-US" sz="650"/>
          </a:p>
        </p:txBody>
      </p:sp>
      <p:sp>
        <p:nvSpPr>
          <p:cNvPr id="41" name="Text Block"/>
          <p:cNvSpPr txBox="1"/>
          <p:nvPr/>
        </p:nvSpPr>
        <p:spPr>
          <a:xfrm>
            <a:off x="6437376" y="2772664"/>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Unified data controls combining security, privacy, governance, and compliance automation.</a:t>
            </a:r>
            <a:endParaRPr lang="en-US" sz="700"/>
          </a:p>
        </p:txBody>
      </p:sp>
      <p:sp>
        <p:nvSpPr>
          <p:cNvPr id="42" name="Background"/>
          <p:cNvSpPr/>
          <p:nvPr/>
        </p:nvSpPr>
        <p:spPr>
          <a:xfrm>
            <a:off x="457200" y="3249168"/>
            <a:ext cx="1152144" cy="898144"/>
          </a:xfrm>
          <a:prstGeom prst="rect">
            <a:avLst/>
          </a:prstGeom>
          <a:solidFill>
            <a:srgbClr val="193338"/>
          </a:solidFill>
        </p:spPr>
      </p:sp>
      <p:sp>
        <p:nvSpPr>
          <p:cNvPr id="43" name="Text Block"/>
          <p:cNvSpPr txBox="1"/>
          <p:nvPr/>
        </p:nvSpPr>
        <p:spPr>
          <a:xfrm>
            <a:off x="457200" y="3249168"/>
            <a:ext cx="1152144" cy="898144"/>
          </a:xfrm>
          <a:prstGeom prst="rect">
            <a:avLst/>
          </a:prstGeom>
          <a:noFill/>
        </p:spPr>
        <p:txBody>
          <a:bodyPr wrap="square" lIns="91440" tIns="45720" rIns="91440" bIns="45720" anchor="ctr"/>
          <a:lstStyle/>
          <a:p>
            <a:pPr algn="ctr">
              <a:buNone/>
            </a:pPr>
            <a:r>
              <a:rPr lang="en-US" sz="750" b="1" dirty="0">
                <a:solidFill>
                  <a:srgbClr val="FFFFFF"/>
                </a:solidFill>
                <a:latin typeface="Calibri"/>
                <a:cs typeface="Calibri"/>
              </a:rPr>
              <a:t>OT / IoT Security</a:t>
            </a:r>
            <a:endParaRPr lang="en-US" sz="750"/>
          </a:p>
        </p:txBody>
      </p:sp>
      <p:sp>
        <p:nvSpPr>
          <p:cNvPr id="44" name="Border"/>
          <p:cNvSpPr/>
          <p:nvPr/>
        </p:nvSpPr>
        <p:spPr>
          <a:xfrm>
            <a:off x="1664208" y="3249168"/>
            <a:ext cx="2304288" cy="898144"/>
          </a:xfrm>
          <a:prstGeom prst="rect">
            <a:avLst/>
          </a:prstGeom>
          <a:noFill/>
          <a:ln w="9525">
            <a:solidFill>
              <a:srgbClr val="E0E0E0"/>
            </a:solidFill>
          </a:ln>
        </p:spPr>
      </p:sp>
      <p:pic>
        <p:nvPicPr>
          <p:cNvPr id="45" name="Image"/>
          <p:cNvPicPr>
            <a:picLocks noChangeAspect="1"/>
          </p:cNvPicPr>
          <p:nvPr/>
        </p:nvPicPr>
        <p:blipFill>
          <a:blip r:embed="rId8"/>
          <a:stretch>
            <a:fillRect/>
          </a:stretch>
        </p:blipFill>
        <p:spPr>
          <a:xfrm>
            <a:off x="1809747" y="3304032"/>
            <a:ext cx="717810" cy="375920"/>
          </a:xfrm>
          <a:prstGeom prst="rect">
            <a:avLst/>
          </a:prstGeom>
        </p:spPr>
      </p:pic>
      <p:sp>
        <p:nvSpPr>
          <p:cNvPr id="46" name="Text Block"/>
          <p:cNvSpPr txBox="1"/>
          <p:nvPr/>
        </p:nvSpPr>
        <p:spPr>
          <a:xfrm>
            <a:off x="2654808" y="3304032"/>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$900M raised</a:t>
            </a:r>
            <a:endParaRPr lang="en-US" sz="850"/>
          </a:p>
        </p:txBody>
      </p:sp>
      <p:sp>
        <p:nvSpPr>
          <p:cNvPr id="47" name="Text Block"/>
          <p:cNvSpPr txBox="1"/>
          <p:nvPr/>
        </p:nvSpPr>
        <p:spPr>
          <a:xfrm>
            <a:off x="2654808" y="3501136"/>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F, $150M, Jan 2026</a:t>
            </a:r>
            <a:endParaRPr lang="en-US" sz="650"/>
          </a:p>
        </p:txBody>
      </p:sp>
      <p:sp>
        <p:nvSpPr>
          <p:cNvPr id="48" name="Text Block"/>
          <p:cNvSpPr txBox="1"/>
          <p:nvPr/>
        </p:nvSpPr>
        <p:spPr>
          <a:xfrm>
            <a:off x="1719072" y="3716528"/>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Cyber-physical systems security covering OT, IoT, and IIoT; ~$3B valuation; IPO eyed 2027.</a:t>
            </a:r>
            <a:endParaRPr lang="en-US" sz="700"/>
          </a:p>
        </p:txBody>
      </p:sp>
      <p:sp>
        <p:nvSpPr>
          <p:cNvPr id="49" name="Border"/>
          <p:cNvSpPr/>
          <p:nvPr/>
        </p:nvSpPr>
        <p:spPr>
          <a:xfrm>
            <a:off x="4023360" y="3249168"/>
            <a:ext cx="2304288" cy="898144"/>
          </a:xfrm>
          <a:prstGeom prst="rect">
            <a:avLst/>
          </a:prstGeom>
          <a:noFill/>
          <a:ln w="9525">
            <a:solidFill>
              <a:srgbClr val="E0E0E0"/>
            </a:solidFill>
          </a:ln>
        </p:spPr>
      </p:sp>
      <p:pic>
        <p:nvPicPr>
          <p:cNvPr id="50" name="Image"/>
          <p:cNvPicPr>
            <a:picLocks noChangeAspect="1"/>
          </p:cNvPicPr>
          <p:nvPr/>
        </p:nvPicPr>
        <p:blipFill>
          <a:blip r:embed="rId9"/>
          <a:stretch>
            <a:fillRect/>
          </a:stretch>
        </p:blipFill>
        <p:spPr>
          <a:xfrm>
            <a:off x="4189476" y="3304032"/>
            <a:ext cx="676656" cy="375920"/>
          </a:xfrm>
          <a:prstGeom prst="rect">
            <a:avLst/>
          </a:prstGeom>
        </p:spPr>
      </p:pic>
      <p:sp>
        <p:nvSpPr>
          <p:cNvPr id="51" name="Text Block"/>
          <p:cNvSpPr txBox="1"/>
          <p:nvPr/>
        </p:nvSpPr>
        <p:spPr>
          <a:xfrm>
            <a:off x="5013960" y="3304032"/>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$440M raised</a:t>
            </a:r>
            <a:endParaRPr lang="en-US" sz="850"/>
          </a:p>
        </p:txBody>
      </p:sp>
      <p:sp>
        <p:nvSpPr>
          <p:cNvPr id="52" name="Text Block"/>
          <p:cNvSpPr txBox="1"/>
          <p:nvPr/>
        </p:nvSpPr>
        <p:spPr>
          <a:xfrm>
            <a:off x="5013960" y="3501136"/>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D, $200M, 2022</a:t>
            </a:r>
            <a:endParaRPr lang="en-US" sz="650"/>
          </a:p>
        </p:txBody>
      </p:sp>
      <p:sp>
        <p:nvSpPr>
          <p:cNvPr id="53" name="Text Block"/>
          <p:cNvSpPr txBox="1"/>
          <p:nvPr/>
        </p:nvSpPr>
        <p:spPr>
          <a:xfrm>
            <a:off x="4078224" y="3716528"/>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OT/ICS detection, threat intel, and IR; $100M+ ARR; leading ICS threat research publisher.</a:t>
            </a:r>
            <a:endParaRPr lang="en-US" sz="700"/>
          </a:p>
        </p:txBody>
      </p:sp>
      <p:sp>
        <p:nvSpPr>
          <p:cNvPr id="54" name="Border"/>
          <p:cNvSpPr/>
          <p:nvPr/>
        </p:nvSpPr>
        <p:spPr>
          <a:xfrm>
            <a:off x="6382512" y="3249168"/>
            <a:ext cx="2304288" cy="898144"/>
          </a:xfrm>
          <a:prstGeom prst="rect">
            <a:avLst/>
          </a:prstGeom>
          <a:noFill/>
          <a:ln w="9525">
            <a:solidFill>
              <a:srgbClr val="E0E0E0"/>
            </a:solidFill>
          </a:ln>
        </p:spPr>
      </p:sp>
      <p:pic>
        <p:nvPicPr>
          <p:cNvPr id="55" name="Image"/>
          <p:cNvPicPr>
            <a:picLocks noChangeAspect="1"/>
          </p:cNvPicPr>
          <p:nvPr/>
        </p:nvPicPr>
        <p:blipFill>
          <a:blip r:embed="rId10"/>
          <a:stretch>
            <a:fillRect/>
          </a:stretch>
        </p:blipFill>
        <p:spPr>
          <a:xfrm>
            <a:off x="6437376" y="3349625"/>
            <a:ext cx="899160" cy="284734"/>
          </a:xfrm>
          <a:prstGeom prst="rect">
            <a:avLst/>
          </a:prstGeom>
        </p:spPr>
      </p:pic>
      <p:sp>
        <p:nvSpPr>
          <p:cNvPr id="56" name="Text Block"/>
          <p:cNvSpPr txBox="1"/>
          <p:nvPr/>
        </p:nvSpPr>
        <p:spPr>
          <a:xfrm>
            <a:off x="7373112" y="3304032"/>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$250M raised</a:t>
            </a:r>
            <a:endParaRPr lang="en-US" sz="850"/>
          </a:p>
        </p:txBody>
      </p:sp>
      <p:sp>
        <p:nvSpPr>
          <p:cNvPr id="57" name="Text Block"/>
          <p:cNvSpPr txBox="1"/>
          <p:nvPr/>
        </p:nvSpPr>
        <p:spPr>
          <a:xfrm>
            <a:off x="7373112" y="3501136"/>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E, $100M, 2022</a:t>
            </a:r>
            <a:endParaRPr lang="en-US" sz="650"/>
          </a:p>
        </p:txBody>
      </p:sp>
      <p:sp>
        <p:nvSpPr>
          <p:cNvPr id="58" name="Text Block"/>
          <p:cNvSpPr txBox="1"/>
          <p:nvPr/>
        </p:nvSpPr>
        <p:spPr>
          <a:xfrm>
            <a:off x="6437376" y="3716528"/>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OT and IoT security with real-time visibility for critical infrastructure; 8,000+ deployments.</a:t>
            </a:r>
            <a:endParaRPr lang="en-US" sz="700"/>
          </a:p>
        </p:txBody>
      </p:sp>
      <p:sp>
        <p:nvSpPr>
          <p:cNvPr id="59" name="Background"/>
          <p:cNvSpPr/>
          <p:nvPr/>
        </p:nvSpPr>
        <p:spPr>
          <a:xfrm>
            <a:off x="457200" y="4193032"/>
            <a:ext cx="1152144" cy="898144"/>
          </a:xfrm>
          <a:prstGeom prst="rect">
            <a:avLst/>
          </a:prstGeom>
          <a:solidFill>
            <a:srgbClr val="193338"/>
          </a:solidFill>
        </p:spPr>
      </p:sp>
      <p:sp>
        <p:nvSpPr>
          <p:cNvPr id="60" name="Text Block"/>
          <p:cNvSpPr txBox="1"/>
          <p:nvPr/>
        </p:nvSpPr>
        <p:spPr>
          <a:xfrm>
            <a:off x="457200" y="4193032"/>
            <a:ext cx="1152144" cy="898144"/>
          </a:xfrm>
          <a:prstGeom prst="rect">
            <a:avLst/>
          </a:prstGeom>
          <a:noFill/>
        </p:spPr>
        <p:txBody>
          <a:bodyPr wrap="square" lIns="91440" tIns="45720" rIns="91440" bIns="45720" anchor="ctr"/>
          <a:lstStyle/>
          <a:p>
            <a:pPr algn="ctr">
              <a:buNone/>
            </a:pPr>
            <a:r>
              <a:rPr lang="en-US" sz="750" b="1" dirty="0">
                <a:solidFill>
                  <a:srgbClr val="FFFFFF"/>
                </a:solidFill>
                <a:latin typeface="Calibri"/>
                <a:cs typeface="Calibri"/>
              </a:rPr>
              <a:t>Vulnerability Mgmt</a:t>
            </a:r>
            <a:endParaRPr lang="en-US" sz="750"/>
          </a:p>
        </p:txBody>
      </p:sp>
      <p:sp>
        <p:nvSpPr>
          <p:cNvPr id="61" name="Border"/>
          <p:cNvSpPr/>
          <p:nvPr/>
        </p:nvSpPr>
        <p:spPr>
          <a:xfrm>
            <a:off x="1664208" y="4193032"/>
            <a:ext cx="2304288" cy="898144"/>
          </a:xfrm>
          <a:prstGeom prst="rect">
            <a:avLst/>
          </a:prstGeom>
          <a:noFill/>
          <a:ln w="9525">
            <a:solidFill>
              <a:srgbClr val="E0E0E0"/>
            </a:solidFill>
          </a:ln>
        </p:spPr>
      </p:sp>
      <p:pic>
        <p:nvPicPr>
          <p:cNvPr id="62" name="Image"/>
          <p:cNvPicPr>
            <a:picLocks noChangeAspect="1"/>
          </p:cNvPicPr>
          <p:nvPr/>
        </p:nvPicPr>
        <p:blipFill>
          <a:blip r:embed="rId11"/>
          <a:stretch>
            <a:fillRect/>
          </a:stretch>
        </p:blipFill>
        <p:spPr>
          <a:xfrm>
            <a:off x="1980692" y="4247896"/>
            <a:ext cx="375920" cy="375920"/>
          </a:xfrm>
          <a:prstGeom prst="rect">
            <a:avLst/>
          </a:prstGeom>
        </p:spPr>
      </p:pic>
      <p:sp>
        <p:nvSpPr>
          <p:cNvPr id="63" name="Text Block"/>
          <p:cNvSpPr txBox="1"/>
          <p:nvPr/>
        </p:nvSpPr>
        <p:spPr>
          <a:xfrm>
            <a:off x="2654808" y="4247896"/>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$53M raised</a:t>
            </a:r>
            <a:endParaRPr lang="en-US" sz="850"/>
          </a:p>
        </p:txBody>
      </p:sp>
      <p:sp>
        <p:nvSpPr>
          <p:cNvPr id="64" name="Text Block"/>
          <p:cNvSpPr txBox="1"/>
          <p:nvPr/>
        </p:nvSpPr>
        <p:spPr>
          <a:xfrm>
            <a:off x="2654808" y="4445000"/>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A, $42M, Feb 2026</a:t>
            </a:r>
            <a:endParaRPr lang="en-US" sz="650"/>
          </a:p>
        </p:txBody>
      </p:sp>
      <p:sp>
        <p:nvSpPr>
          <p:cNvPr id="65" name="Text Block"/>
          <p:cNvSpPr txBox="1"/>
          <p:nvPr/>
        </p:nvSpPr>
        <p:spPr>
          <a:xfrm>
            <a:off x="1719072" y="4660392"/>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Agentic AI automating vuln investigation, prioritization, and remediation end-to-end; Bain-backed.</a:t>
            </a:r>
            <a:endParaRPr lang="en-US" sz="700"/>
          </a:p>
        </p:txBody>
      </p:sp>
      <p:sp>
        <p:nvSpPr>
          <p:cNvPr id="66" name="Border"/>
          <p:cNvSpPr/>
          <p:nvPr/>
        </p:nvSpPr>
        <p:spPr>
          <a:xfrm>
            <a:off x="4023360" y="4193032"/>
            <a:ext cx="2304288" cy="898144"/>
          </a:xfrm>
          <a:prstGeom prst="rect">
            <a:avLst/>
          </a:prstGeom>
          <a:noFill/>
          <a:ln w="9525">
            <a:solidFill>
              <a:srgbClr val="E0E0E0"/>
            </a:solidFill>
          </a:ln>
        </p:spPr>
      </p:sp>
      <p:pic>
        <p:nvPicPr>
          <p:cNvPr id="67" name="Image"/>
          <p:cNvPicPr>
            <a:picLocks noChangeAspect="1"/>
          </p:cNvPicPr>
          <p:nvPr/>
        </p:nvPicPr>
        <p:blipFill>
          <a:blip r:embed="rId12"/>
          <a:stretch>
            <a:fillRect/>
          </a:stretch>
        </p:blipFill>
        <p:spPr>
          <a:xfrm>
            <a:off x="4078224" y="4344816"/>
            <a:ext cx="899160" cy="182080"/>
          </a:xfrm>
          <a:prstGeom prst="rect">
            <a:avLst/>
          </a:prstGeom>
        </p:spPr>
      </p:pic>
      <p:sp>
        <p:nvSpPr>
          <p:cNvPr id="68" name="Text Block"/>
          <p:cNvSpPr txBox="1"/>
          <p:nvPr/>
        </p:nvSpPr>
        <p:spPr>
          <a:xfrm>
            <a:off x="5013960" y="4247896"/>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$45M raised</a:t>
            </a:r>
            <a:endParaRPr lang="en-US" sz="850"/>
          </a:p>
        </p:txBody>
      </p:sp>
      <p:sp>
        <p:nvSpPr>
          <p:cNvPr id="69" name="Text Block"/>
          <p:cNvSpPr txBox="1"/>
          <p:nvPr/>
        </p:nvSpPr>
        <p:spPr>
          <a:xfrm>
            <a:off x="5013960" y="4445000"/>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B, $25M, Feb 2026</a:t>
            </a:r>
            <a:endParaRPr lang="en-US" sz="650"/>
          </a:p>
        </p:txBody>
      </p:sp>
      <p:sp>
        <p:nvSpPr>
          <p:cNvPr id="70" name="Text Block"/>
          <p:cNvSpPr txBox="1"/>
          <p:nvPr/>
        </p:nvSpPr>
        <p:spPr>
          <a:xfrm>
            <a:off x="4078224" y="4660392"/>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Vulnerability intelligence tracking CVE exploitation lifecycle and weaponized payloads.</a:t>
            </a:r>
            <a:endParaRPr lang="en-US" sz="700"/>
          </a:p>
        </p:txBody>
      </p:sp>
      <p:sp>
        <p:nvSpPr>
          <p:cNvPr id="71" name="Border"/>
          <p:cNvSpPr/>
          <p:nvPr/>
        </p:nvSpPr>
        <p:spPr>
          <a:xfrm>
            <a:off x="6382512" y="4193032"/>
            <a:ext cx="2304288" cy="898144"/>
          </a:xfrm>
          <a:prstGeom prst="rect">
            <a:avLst/>
          </a:prstGeom>
          <a:noFill/>
          <a:ln w="9525">
            <a:solidFill>
              <a:srgbClr val="E0E0E0"/>
            </a:solidFill>
          </a:ln>
        </p:spPr>
      </p:sp>
      <p:pic>
        <p:nvPicPr>
          <p:cNvPr id="72" name="Image"/>
          <p:cNvPicPr>
            <a:picLocks noChangeAspect="1"/>
          </p:cNvPicPr>
          <p:nvPr/>
        </p:nvPicPr>
        <p:blipFill>
          <a:blip r:embed="rId13"/>
          <a:stretch>
            <a:fillRect/>
          </a:stretch>
        </p:blipFill>
        <p:spPr>
          <a:xfrm>
            <a:off x="6437376" y="4337531"/>
            <a:ext cx="899160" cy="196650"/>
          </a:xfrm>
          <a:prstGeom prst="rect">
            <a:avLst/>
          </a:prstGeom>
        </p:spPr>
      </p:pic>
      <p:sp>
        <p:nvSpPr>
          <p:cNvPr id="73" name="Text Block"/>
          <p:cNvSpPr txBox="1"/>
          <p:nvPr/>
        </p:nvSpPr>
        <p:spPr>
          <a:xfrm>
            <a:off x="7373112" y="4247896"/>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$115M raised</a:t>
            </a:r>
            <a:endParaRPr lang="en-US" sz="850"/>
          </a:p>
        </p:txBody>
      </p:sp>
      <p:sp>
        <p:nvSpPr>
          <p:cNvPr id="74" name="Text Block"/>
          <p:cNvSpPr txBox="1"/>
          <p:nvPr/>
        </p:nvSpPr>
        <p:spPr>
          <a:xfrm>
            <a:off x="7373112" y="4445000"/>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C, $75M, 2023</a:t>
            </a:r>
            <a:endParaRPr lang="en-US" sz="650"/>
          </a:p>
        </p:txBody>
      </p:sp>
      <p:sp>
        <p:nvSpPr>
          <p:cNvPr id="75" name="Text Block"/>
          <p:cNvSpPr txBox="1"/>
          <p:nvPr/>
        </p:nvSpPr>
        <p:spPr>
          <a:xfrm>
            <a:off x="6437376" y="4660392"/>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Internet intelligence and ASM platform continuously mapping global internet exposure.</a:t>
            </a:r>
            <a:endParaRPr lang="en-US" sz="700"/>
          </a:p>
        </p:txBody>
      </p:sp>
      <p:sp>
        <p:nvSpPr>
          <p:cNvPr id="76" name="Background"/>
          <p:cNvSpPr/>
          <p:nvPr/>
        </p:nvSpPr>
        <p:spPr>
          <a:xfrm>
            <a:off x="457200" y="5136896"/>
            <a:ext cx="1152144" cy="898144"/>
          </a:xfrm>
          <a:prstGeom prst="rect">
            <a:avLst/>
          </a:prstGeom>
          <a:solidFill>
            <a:srgbClr val="193338"/>
          </a:solidFill>
        </p:spPr>
      </p:sp>
      <p:sp>
        <p:nvSpPr>
          <p:cNvPr id="77" name="Text Block"/>
          <p:cNvSpPr txBox="1"/>
          <p:nvPr/>
        </p:nvSpPr>
        <p:spPr>
          <a:xfrm>
            <a:off x="457200" y="5136896"/>
            <a:ext cx="1152144" cy="898144"/>
          </a:xfrm>
          <a:prstGeom prst="rect">
            <a:avLst/>
          </a:prstGeom>
          <a:noFill/>
        </p:spPr>
        <p:txBody>
          <a:bodyPr wrap="square" lIns="91440" tIns="45720" rIns="91440" bIns="45720" anchor="ctr"/>
          <a:lstStyle/>
          <a:p>
            <a:pPr algn="ctr">
              <a:buNone/>
            </a:pPr>
            <a:r>
              <a:rPr lang="en-US" sz="750" b="1" dirty="0">
                <a:solidFill>
                  <a:srgbClr val="FFFFFF"/>
                </a:solidFill>
                <a:latin typeface="Calibri"/>
                <a:cs typeface="Calibri"/>
              </a:rPr>
              <a:t>Security Awareness</a:t>
            </a:r>
            <a:endParaRPr lang="en-US" sz="750"/>
          </a:p>
        </p:txBody>
      </p:sp>
      <p:sp>
        <p:nvSpPr>
          <p:cNvPr id="78" name="Border"/>
          <p:cNvSpPr/>
          <p:nvPr/>
        </p:nvSpPr>
        <p:spPr>
          <a:xfrm>
            <a:off x="1664208" y="5136896"/>
            <a:ext cx="2304288" cy="898144"/>
          </a:xfrm>
          <a:prstGeom prst="rect">
            <a:avLst/>
          </a:prstGeom>
          <a:noFill/>
          <a:ln w="9525">
            <a:solidFill>
              <a:srgbClr val="E0E0E0"/>
            </a:solidFill>
          </a:ln>
        </p:spPr>
      </p:sp>
      <p:pic>
        <p:nvPicPr>
          <p:cNvPr id="79" name="Image"/>
          <p:cNvPicPr>
            <a:picLocks noChangeAspect="1"/>
          </p:cNvPicPr>
          <p:nvPr/>
        </p:nvPicPr>
        <p:blipFill>
          <a:blip r:embed="rId14"/>
          <a:stretch>
            <a:fillRect/>
          </a:stretch>
        </p:blipFill>
        <p:spPr>
          <a:xfrm>
            <a:off x="1719072" y="5240510"/>
            <a:ext cx="899160" cy="278420"/>
          </a:xfrm>
          <a:prstGeom prst="rect">
            <a:avLst/>
          </a:prstGeom>
        </p:spPr>
      </p:pic>
      <p:sp>
        <p:nvSpPr>
          <p:cNvPr id="80" name="Text Block"/>
          <p:cNvSpPr txBox="1"/>
          <p:nvPr/>
        </p:nvSpPr>
        <p:spPr>
          <a:xfrm>
            <a:off x="2654808" y="5191760"/>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$60M raised</a:t>
            </a:r>
            <a:endParaRPr lang="en-US" sz="850"/>
          </a:p>
        </p:txBody>
      </p:sp>
      <p:sp>
        <p:nvSpPr>
          <p:cNvPr id="81" name="Text Block"/>
          <p:cNvSpPr txBox="1"/>
          <p:nvPr/>
        </p:nvSpPr>
        <p:spPr>
          <a:xfrm>
            <a:off x="2654808" y="5388864"/>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Growth equity, 2022</a:t>
            </a:r>
            <a:endParaRPr lang="en-US" sz="650"/>
          </a:p>
        </p:txBody>
      </p:sp>
      <p:sp>
        <p:nvSpPr>
          <p:cNvPr id="82" name="Text Block"/>
          <p:cNvSpPr txBox="1"/>
          <p:nvPr/>
        </p:nvSpPr>
        <p:spPr>
          <a:xfrm>
            <a:off x="1719072" y="5604256"/>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Short-form animated security awareness training with episodic phishing simulations; PSG-backed.</a:t>
            </a:r>
            <a:endParaRPr lang="en-US" sz="700"/>
          </a:p>
        </p:txBody>
      </p:sp>
      <p:sp>
        <p:nvSpPr>
          <p:cNvPr id="83" name="Border"/>
          <p:cNvSpPr/>
          <p:nvPr/>
        </p:nvSpPr>
        <p:spPr>
          <a:xfrm>
            <a:off x="4023360" y="5136896"/>
            <a:ext cx="2304288" cy="898144"/>
          </a:xfrm>
          <a:prstGeom prst="rect">
            <a:avLst/>
          </a:prstGeom>
          <a:noFill/>
          <a:ln w="9525">
            <a:solidFill>
              <a:srgbClr val="E0E0E0"/>
            </a:solidFill>
          </a:ln>
        </p:spPr>
      </p:sp>
      <p:pic>
        <p:nvPicPr>
          <p:cNvPr id="84" name="Image"/>
          <p:cNvPicPr>
            <a:picLocks noChangeAspect="1"/>
          </p:cNvPicPr>
          <p:nvPr/>
        </p:nvPicPr>
        <p:blipFill>
          <a:blip r:embed="rId15"/>
          <a:stretch>
            <a:fillRect/>
          </a:stretch>
        </p:blipFill>
        <p:spPr>
          <a:xfrm>
            <a:off x="4337067" y="5191760"/>
            <a:ext cx="381475" cy="375920"/>
          </a:xfrm>
          <a:prstGeom prst="rect">
            <a:avLst/>
          </a:prstGeom>
        </p:spPr>
      </p:pic>
      <p:sp>
        <p:nvSpPr>
          <p:cNvPr id="85" name="Text Block"/>
          <p:cNvSpPr txBox="1"/>
          <p:nvPr/>
        </p:nvSpPr>
        <p:spPr>
          <a:xfrm>
            <a:off x="5013960" y="5191760"/>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$40M raised</a:t>
            </a:r>
            <a:endParaRPr lang="en-US" sz="850"/>
          </a:p>
        </p:txBody>
      </p:sp>
      <p:sp>
        <p:nvSpPr>
          <p:cNvPr id="86" name="Text Block"/>
          <p:cNvSpPr txBox="1"/>
          <p:nvPr/>
        </p:nvSpPr>
        <p:spPr>
          <a:xfrm>
            <a:off x="5013960" y="5388864"/>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B, $40M, 2023</a:t>
            </a:r>
            <a:endParaRPr lang="en-US" sz="650"/>
          </a:p>
        </p:txBody>
      </p:sp>
      <p:sp>
        <p:nvSpPr>
          <p:cNvPr id="87" name="Text Block"/>
          <p:cNvSpPr txBox="1"/>
          <p:nvPr/>
        </p:nvSpPr>
        <p:spPr>
          <a:xfrm>
            <a:off x="4078224" y="5604256"/>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Adaptive spear-phishing simulation using gamification to drive measurable behavior change.</a:t>
            </a:r>
            <a:endParaRPr lang="en-US" sz="700"/>
          </a:p>
        </p:txBody>
      </p:sp>
      <p:sp>
        <p:nvSpPr>
          <p:cNvPr id="88" name="Border"/>
          <p:cNvSpPr/>
          <p:nvPr/>
        </p:nvSpPr>
        <p:spPr>
          <a:xfrm>
            <a:off x="6382512" y="5136896"/>
            <a:ext cx="2304288" cy="898144"/>
          </a:xfrm>
          <a:prstGeom prst="rect">
            <a:avLst/>
          </a:prstGeom>
          <a:noFill/>
          <a:ln w="9525">
            <a:solidFill>
              <a:srgbClr val="E0E0E0"/>
            </a:solidFill>
          </a:ln>
        </p:spPr>
      </p:sp>
      <p:pic>
        <p:nvPicPr>
          <p:cNvPr id="89" name="Image"/>
          <p:cNvPicPr>
            <a:picLocks noChangeAspect="1"/>
          </p:cNvPicPr>
          <p:nvPr/>
        </p:nvPicPr>
        <p:blipFill>
          <a:blip r:embed="rId16"/>
          <a:stretch>
            <a:fillRect/>
          </a:stretch>
        </p:blipFill>
        <p:spPr>
          <a:xfrm>
            <a:off x="6642290" y="5191760"/>
            <a:ext cx="489333" cy="375920"/>
          </a:xfrm>
          <a:prstGeom prst="rect">
            <a:avLst/>
          </a:prstGeom>
        </p:spPr>
      </p:pic>
      <p:sp>
        <p:nvSpPr>
          <p:cNvPr id="90" name="Text Block"/>
          <p:cNvSpPr txBox="1"/>
          <p:nvPr/>
        </p:nvSpPr>
        <p:spPr>
          <a:xfrm>
            <a:off x="7373112" y="5191760"/>
            <a:ext cx="1258824" cy="178816"/>
          </a:xfrm>
          <a:prstGeom prst="rect">
            <a:avLst/>
          </a:prstGeom>
          <a:noFill/>
        </p:spPr>
        <p:txBody>
          <a:bodyPr wrap="square" lIns="91440" tIns="45720" rIns="91440" bIns="45720" anchor="b"/>
          <a:lstStyle/>
          <a:p>
            <a:pPr>
              <a:buNone/>
            </a:pPr>
            <a:r>
              <a:rPr lang="en-US" sz="850" b="1" dirty="0">
                <a:solidFill>
                  <a:srgbClr val="193338"/>
                </a:solidFill>
                <a:latin typeface="Calibri"/>
                <a:cs typeface="Calibri"/>
              </a:rPr>
              <a:t>$35M raised</a:t>
            </a:r>
            <a:endParaRPr lang="en-US" sz="850"/>
          </a:p>
        </p:txBody>
      </p:sp>
      <p:sp>
        <p:nvSpPr>
          <p:cNvPr id="91" name="Text Block"/>
          <p:cNvSpPr txBox="1"/>
          <p:nvPr/>
        </p:nvSpPr>
        <p:spPr>
          <a:xfrm>
            <a:off x="7373112" y="5388864"/>
            <a:ext cx="1258824" cy="178816"/>
          </a:xfrm>
          <a:prstGeom prst="rect">
            <a:avLst/>
          </a:prstGeom>
          <a:noFill/>
        </p:spPr>
        <p:txBody>
          <a:bodyPr wrap="square" lIns="91440" tIns="45720" rIns="91440" bIns="45720" anchor="t"/>
          <a:lstStyle/>
          <a:p>
            <a:pPr>
              <a:buNone/>
            </a:pPr>
            <a:r>
              <a:rPr lang="en-US" sz="650" dirty="0">
                <a:solidFill>
                  <a:srgbClr val="888888"/>
                </a:solidFill>
                <a:latin typeface="Calibri"/>
                <a:cs typeface="Calibri"/>
              </a:rPr>
              <a:t>Series B, ~$28M, 2022</a:t>
            </a:r>
            <a:endParaRPr lang="en-US" sz="650"/>
          </a:p>
        </p:txBody>
      </p:sp>
      <p:sp>
        <p:nvSpPr>
          <p:cNvPr id="92" name="Text Block"/>
          <p:cNvSpPr txBox="1"/>
          <p:nvPr/>
        </p:nvSpPr>
        <p:spPr>
          <a:xfrm>
            <a:off x="6437376" y="5604256"/>
            <a:ext cx="2194560" cy="375920"/>
          </a:xfrm>
          <a:prstGeom prst="rect">
            <a:avLst/>
          </a:prstGeom>
          <a:noFill/>
        </p:spPr>
        <p:txBody>
          <a:bodyPr wrap="square" lIns="91440" tIns="45720" rIns="91440" bIns="45720" anchor="t"/>
          <a:lstStyle/>
          <a:p>
            <a:pPr>
              <a:buNone/>
            </a:pPr>
            <a:r>
              <a:rPr lang="en-US" sz="700" dirty="0">
                <a:solidFill>
                  <a:srgbClr val="405363"/>
                </a:solidFill>
                <a:latin typeface="Calibri"/>
                <a:cs typeface="Calibri"/>
              </a:rPr>
              <a:t>Behavioral science-based platform measuring and reducing human cyber risk; Oxford Capital-backed.</a:t>
            </a:r>
            <a:endParaRPr lang="en-US" sz="700"/>
          </a:p>
        </p:txBody>
      </p:sp>
      <p:sp>
        <p:nvSpPr>
          <p:cNvPr id="93"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27</a:t>
            </a:r>
            <a:endParaRPr lang="en-US" sz="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Private Company Profile</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Adlumin — Company Profile (1/2)</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 Adlumin IR, N-able press releases, SEC filings, Crunchbase. Acquired by N-able August 2024 for ~$266M.</a:t>
            </a:r>
            <a:endParaRPr lang="en-US" sz="800"/>
          </a:p>
        </p:txBody>
      </p:sp>
      <p:sp>
        <p:nvSpPr>
          <p:cNvPr id="5" name="Header Bar"/>
          <p:cNvSpPr txBox="1"/>
          <p:nvPr/>
        </p:nvSpPr>
        <p:spPr>
          <a:xfrm>
            <a:off x="45720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Company Overview</a:t>
            </a:r>
            <a:endParaRPr lang="en-US" sz="1200"/>
          </a:p>
        </p:txBody>
      </p:sp>
      <p:sp>
        <p:nvSpPr>
          <p:cNvPr id="6" name="Text Block"/>
          <p:cNvSpPr txBox="1"/>
          <p:nvPr/>
        </p:nvSpPr>
        <p:spPr>
          <a:xfrm>
            <a:off x="457200" y="1754632"/>
            <a:ext cx="2966085" cy="1128099"/>
          </a:xfrm>
          <a:prstGeom prst="rect">
            <a:avLst/>
          </a:prstGeom>
          <a:noFill/>
        </p:spPr>
        <p:txBody>
          <a:bodyPr wrap="square" lIns="91440" tIns="45720" rIns="91440" bIns="45720" anchor="t"/>
          <a:lstStyle/>
          <a:p>
            <a:pPr>
              <a:buNone/>
            </a:pPr>
            <a:r>
              <a:rPr lang="en-US" sz="900" dirty="0">
                <a:solidFill>
                  <a:srgbClr val="333333"/>
                </a:solidFill>
                <a:latin typeface="Calibri"/>
                <a:cs typeface="Calibri"/>
              </a:rPr>
              <a:t>Adlumin was founded in 2016 by Robert Johnston, former Marine intelligence officer and NSA contractor. The company built a cloud-native XDR/MDR platform for mid-market and regulated industries lacking enterprise security. The platform combines SIEM, SOAR, UEBA, and MDR with compliance reporting. Adlumin served 700+ customers and ~400 MSSP partners before N-able acquired it in Aug 2024 for ~$266M.</a:t>
            </a:r>
            <a:endParaRPr lang="en-US" sz="900"/>
          </a:p>
        </p:txBody>
      </p:sp>
      <p:pic>
        <p:nvPicPr>
          <p:cNvPr id="7" name="Image"/>
          <p:cNvPicPr>
            <a:picLocks noChangeAspect="1"/>
          </p:cNvPicPr>
          <p:nvPr/>
        </p:nvPicPr>
        <p:blipFill>
          <a:blip r:embed="rId2"/>
          <a:stretch>
            <a:fillRect/>
          </a:stretch>
        </p:blipFill>
        <p:spPr>
          <a:xfrm>
            <a:off x="3514725" y="2186856"/>
            <a:ext cx="988695" cy="263652"/>
          </a:xfrm>
          <a:prstGeom prst="rect">
            <a:avLst/>
          </a:prstGeom>
        </p:spPr>
      </p:pic>
      <p:sp>
        <p:nvSpPr>
          <p:cNvPr id="8" name="Header Bar"/>
          <p:cNvSpPr txBox="1"/>
          <p:nvPr/>
        </p:nvSpPr>
        <p:spPr>
          <a:xfrm>
            <a:off x="457200" y="2992459"/>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Products &amp; Services</a:t>
            </a:r>
            <a:endParaRPr lang="en-US" sz="1200"/>
          </a:p>
        </p:txBody>
      </p:sp>
      <p:sp>
        <p:nvSpPr>
          <p:cNvPr id="9" name="Bullet List"/>
          <p:cNvSpPr txBox="1"/>
          <p:nvPr/>
        </p:nvSpPr>
        <p:spPr>
          <a:xfrm>
            <a:off x="457200" y="3385651"/>
            <a:ext cx="4046220" cy="2649389"/>
          </a:xfrm>
          <a:prstGeom prst="rect">
            <a:avLst/>
          </a:prstGeom>
          <a:noFill/>
        </p:spPr>
        <p:txBody>
          <a:bodyPr wrap="square" lIns="91440" tIns="45720" rIns="91440" bIns="45720" anchor="t"/>
          <a:lstStyle/>
          <a:p>
            <a:pPr indent="-342900" marL="342900">
              <a:lnSpc>
                <a:spcPct val="90000"/>
              </a:lnSpc>
              <a:buChar char="•"/>
            </a:pPr>
            <a:r>
              <a:rPr lang="en-US" sz="900" dirty="0">
                <a:solidFill>
                  <a:srgbClr val="333333"/>
                </a:solidFill>
                <a:latin typeface="Calibri"/>
                <a:cs typeface="Calibri"/>
              </a:rPr>
              <a:t>XDR Platform — unified telemetry ingestion, AI-powered detection, and automated response across endpoints, network, cloud, and identity</a:t>
            </a:r>
            <a:endParaRPr lang="en-US" sz="900"/>
          </a:p>
          <a:p>
            <a:pPr indent="-342900" marL="342900">
              <a:lnSpc>
                <a:spcPct val="90000"/>
              </a:lnSpc>
              <a:buChar char="•"/>
            </a:pPr>
            <a:r>
              <a:rPr lang="en-US" sz="900" dirty="0">
                <a:solidFill>
                  <a:srgbClr val="333333"/>
                </a:solidFill>
                <a:latin typeface="Calibri"/>
                <a:cs typeface="Calibri"/>
              </a:rPr>
              <a:t>MDR Service — 24/7 managed detection and response; Adlumin SOC analysts triage, investigate, and contain on customer behalf</a:t>
            </a:r>
            <a:endParaRPr lang="en-US" sz="900"/>
          </a:p>
          <a:p>
            <a:pPr indent="-342900" marL="342900">
              <a:lnSpc>
                <a:spcPct val="90000"/>
              </a:lnSpc>
              <a:buChar char="•"/>
            </a:pPr>
            <a:r>
              <a:rPr lang="en-US" sz="900" dirty="0">
                <a:solidFill>
                  <a:srgbClr val="333333"/>
                </a:solidFill>
                <a:latin typeface="Calibri"/>
                <a:cs typeface="Calibri"/>
              </a:rPr>
              <a:t>ITDR (Identity Threat Detection &amp; Response) — detects credential-based attacks, lateral movement, and Active Directory abuse</a:t>
            </a:r>
            <a:endParaRPr lang="en-US" sz="900"/>
          </a:p>
          <a:p>
            <a:pPr indent="-342900" marL="342900">
              <a:lnSpc>
                <a:spcPct val="90000"/>
              </a:lnSpc>
              <a:buChar char="•"/>
            </a:pPr>
            <a:r>
              <a:rPr lang="en-US" sz="900" dirty="0">
                <a:solidFill>
                  <a:srgbClr val="333333"/>
                </a:solidFill>
                <a:latin typeface="Calibri"/>
                <a:cs typeface="Calibri"/>
              </a:rPr>
              <a:t>SIEM — cloud-native log management and correlation; pre-built compliance reports for FFIEC, HIPAA, CMMC, PCI-DSS, and SOC 2</a:t>
            </a:r>
            <a:endParaRPr lang="en-US" sz="900"/>
          </a:p>
          <a:p>
            <a:pPr indent="-342900" marL="342900">
              <a:lnSpc>
                <a:spcPct val="90000"/>
              </a:lnSpc>
              <a:buChar char="•"/>
            </a:pPr>
            <a:r>
              <a:rPr lang="en-US" sz="900" dirty="0">
                <a:solidFill>
                  <a:srgbClr val="333333"/>
                </a:solidFill>
                <a:latin typeface="Calibri"/>
                <a:cs typeface="Calibri"/>
              </a:rPr>
              <a:t>SOAR — automated playbook execution for alert triage, threat containment, and incident response workflows</a:t>
            </a:r>
            <a:endParaRPr lang="en-US" sz="900"/>
          </a:p>
          <a:p>
            <a:pPr indent="-342900" marL="342900">
              <a:lnSpc>
                <a:spcPct val="90000"/>
              </a:lnSpc>
              <a:buChar char="•"/>
            </a:pPr>
            <a:r>
              <a:rPr lang="en-US" sz="900" dirty="0">
                <a:solidFill>
                  <a:srgbClr val="333333"/>
                </a:solidFill>
                <a:latin typeface="Calibri"/>
                <a:cs typeface="Calibri"/>
              </a:rPr>
              <a:t>UEBA — user and entity behavior analytics; baseline deviation detection for insider threats and compromised accounts</a:t>
            </a:r>
            <a:endParaRPr lang="en-US" sz="900"/>
          </a:p>
          <a:p>
            <a:pPr indent="-342900" marL="342900">
              <a:lnSpc>
                <a:spcPct val="90000"/>
              </a:lnSpc>
              <a:buChar char="•"/>
            </a:pPr>
            <a:r>
              <a:rPr lang="en-US" sz="900" dirty="0">
                <a:solidFill>
                  <a:srgbClr val="333333"/>
                </a:solidFill>
                <a:latin typeface="Calibri"/>
                <a:cs typeface="Calibri"/>
              </a:rPr>
              <a:t>Darknet Exposure Monitoring — continuous scanning of dark web for credential leaks tied to customer domains</a:t>
            </a:r>
            <a:endParaRPr lang="en-US" sz="900"/>
          </a:p>
          <a:p>
            <a:pPr indent="-342900" marL="342900">
              <a:lnSpc>
                <a:spcPct val="90000"/>
              </a:lnSpc>
              <a:buChar char="•"/>
            </a:pPr>
            <a:r>
              <a:rPr lang="en-US" sz="900" dirty="0">
                <a:solidFill>
                  <a:srgbClr val="333333"/>
                </a:solidFill>
                <a:latin typeface="Calibri"/>
                <a:cs typeface="Calibri"/>
              </a:rPr>
              <a:t>Total Ransomware Defense — add-on combining honeypots, deception technology, and automated isolation to stop ransomware spread</a:t>
            </a:r>
            <a:endParaRPr lang="en-US" sz="900"/>
          </a:p>
        </p:txBody>
      </p:sp>
      <p:sp>
        <p:nvSpPr>
          <p:cNvPr id="10" name="Header Bar"/>
          <p:cNvSpPr txBox="1"/>
          <p:nvPr/>
        </p:nvSpPr>
        <p:spPr>
          <a:xfrm>
            <a:off x="464058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Leadership</a:t>
            </a:r>
            <a:endParaRPr lang="en-US" sz="1200"/>
          </a:p>
        </p:txBody>
      </p:sp>
      <p:sp>
        <p:nvSpPr>
          <p:cNvPr id="11" name="Background"/>
          <p:cNvSpPr/>
          <p:nvPr/>
        </p:nvSpPr>
        <p:spPr>
          <a:xfrm>
            <a:off x="4640580" y="1754632"/>
            <a:ext cx="1312164" cy="441847"/>
          </a:xfrm>
          <a:prstGeom prst="rect">
            <a:avLst/>
          </a:prstGeom>
          <a:solidFill>
            <a:srgbClr val="193338"/>
          </a:solidFill>
        </p:spPr>
      </p:sp>
      <p:sp>
        <p:nvSpPr>
          <p:cNvPr id="12" name="Text Block"/>
          <p:cNvSpPr txBox="1"/>
          <p:nvPr/>
        </p:nvSpPr>
        <p:spPr>
          <a:xfrm>
            <a:off x="4640580" y="1754632"/>
            <a:ext cx="1312164" cy="44184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Robert Johnston</a:t>
            </a:r>
            <a:endParaRPr lang="en-US" sz="900"/>
          </a:p>
        </p:txBody>
      </p:sp>
      <p:sp>
        <p:nvSpPr>
          <p:cNvPr id="13" name="Background"/>
          <p:cNvSpPr/>
          <p:nvPr/>
        </p:nvSpPr>
        <p:spPr>
          <a:xfrm>
            <a:off x="6062472" y="1754632"/>
            <a:ext cx="2624328" cy="441847"/>
          </a:xfrm>
          <a:prstGeom prst="rect">
            <a:avLst/>
          </a:prstGeom>
          <a:solidFill>
            <a:srgbClr val="F0F4F8"/>
          </a:solidFill>
        </p:spPr>
      </p:sp>
      <p:sp>
        <p:nvSpPr>
          <p:cNvPr id="14" name="Text Block"/>
          <p:cNvSpPr txBox="1"/>
          <p:nvPr/>
        </p:nvSpPr>
        <p:spPr>
          <a:xfrm>
            <a:off x="6062472" y="1754632"/>
            <a:ext cx="2624328" cy="44184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Founder &amp; CEO — former USMC intel officer &amp; NSA contractor; led FBI cyber advisory post-DNC breach; built Adlumin 0 to $266M exit</a:t>
            </a:r>
            <a:endParaRPr lang="en-US" sz="900"/>
          </a:p>
        </p:txBody>
      </p:sp>
      <p:sp>
        <p:nvSpPr>
          <p:cNvPr id="15" name="Background"/>
          <p:cNvSpPr/>
          <p:nvPr/>
        </p:nvSpPr>
        <p:spPr>
          <a:xfrm>
            <a:off x="4640580" y="2287919"/>
            <a:ext cx="1312164" cy="441847"/>
          </a:xfrm>
          <a:prstGeom prst="rect">
            <a:avLst/>
          </a:prstGeom>
          <a:solidFill>
            <a:srgbClr val="193338"/>
          </a:solidFill>
        </p:spPr>
      </p:sp>
      <p:sp>
        <p:nvSpPr>
          <p:cNvPr id="16" name="Text Block"/>
          <p:cNvSpPr txBox="1"/>
          <p:nvPr/>
        </p:nvSpPr>
        <p:spPr>
          <a:xfrm>
            <a:off x="4640580" y="2287919"/>
            <a:ext cx="1312164" cy="44184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Kevin O'Brien</a:t>
            </a:r>
            <a:endParaRPr lang="en-US" sz="900"/>
          </a:p>
        </p:txBody>
      </p:sp>
      <p:sp>
        <p:nvSpPr>
          <p:cNvPr id="17" name="Background"/>
          <p:cNvSpPr/>
          <p:nvPr/>
        </p:nvSpPr>
        <p:spPr>
          <a:xfrm>
            <a:off x="6062472" y="2287919"/>
            <a:ext cx="2624328" cy="441847"/>
          </a:xfrm>
          <a:prstGeom prst="rect">
            <a:avLst/>
          </a:prstGeom>
          <a:solidFill>
            <a:srgbClr val="F0F4F8"/>
          </a:solidFill>
        </p:spPr>
      </p:sp>
      <p:sp>
        <p:nvSpPr>
          <p:cNvPr id="18" name="Text Block"/>
          <p:cNvSpPr txBox="1"/>
          <p:nvPr/>
        </p:nvSpPr>
        <p:spPr>
          <a:xfrm>
            <a:off x="6062472" y="2287919"/>
            <a:ext cx="2624328" cy="44184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Chief Revenue Officer — previously VP Sales at Optiv and IBM Security; scaled Adlumin's MSSP channel to 400+ partners</a:t>
            </a:r>
            <a:endParaRPr lang="en-US" sz="900"/>
          </a:p>
        </p:txBody>
      </p:sp>
      <p:sp>
        <p:nvSpPr>
          <p:cNvPr id="19" name="Background"/>
          <p:cNvSpPr/>
          <p:nvPr/>
        </p:nvSpPr>
        <p:spPr>
          <a:xfrm>
            <a:off x="4640580" y="2821206"/>
            <a:ext cx="1312164" cy="441847"/>
          </a:xfrm>
          <a:prstGeom prst="rect">
            <a:avLst/>
          </a:prstGeom>
          <a:solidFill>
            <a:srgbClr val="193338"/>
          </a:solidFill>
        </p:spPr>
      </p:sp>
      <p:sp>
        <p:nvSpPr>
          <p:cNvPr id="20" name="Text Block"/>
          <p:cNvSpPr txBox="1"/>
          <p:nvPr/>
        </p:nvSpPr>
        <p:spPr>
          <a:xfrm>
            <a:off x="4640580" y="2821206"/>
            <a:ext cx="1312164" cy="44184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Sherri Davidoff</a:t>
            </a:r>
            <a:endParaRPr lang="en-US" sz="900"/>
          </a:p>
        </p:txBody>
      </p:sp>
      <p:sp>
        <p:nvSpPr>
          <p:cNvPr id="21" name="Background"/>
          <p:cNvSpPr/>
          <p:nvPr/>
        </p:nvSpPr>
        <p:spPr>
          <a:xfrm>
            <a:off x="6062472" y="2821206"/>
            <a:ext cx="2624328" cy="441847"/>
          </a:xfrm>
          <a:prstGeom prst="rect">
            <a:avLst/>
          </a:prstGeom>
          <a:solidFill>
            <a:srgbClr val="F0F4F8"/>
          </a:solidFill>
        </p:spPr>
      </p:sp>
      <p:sp>
        <p:nvSpPr>
          <p:cNvPr id="22" name="Text Block"/>
          <p:cNvSpPr txBox="1"/>
          <p:nvPr/>
        </p:nvSpPr>
        <p:spPr>
          <a:xfrm>
            <a:off x="6062472" y="2821206"/>
            <a:ext cx="2624328" cy="44184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Chief Strategy Officer — cybersecurity author and forensic investigator; heads threat intelligence and compliance strategy</a:t>
            </a:r>
            <a:endParaRPr lang="en-US" sz="900"/>
          </a:p>
        </p:txBody>
      </p:sp>
      <p:sp>
        <p:nvSpPr>
          <p:cNvPr id="23" name="Header Bar"/>
          <p:cNvSpPr txBox="1"/>
          <p:nvPr/>
        </p:nvSpPr>
        <p:spPr>
          <a:xfrm>
            <a:off x="4640580" y="3372781"/>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Funding &amp; Investors</a:t>
            </a:r>
            <a:endParaRPr lang="en-US" sz="1200"/>
          </a:p>
        </p:txBody>
      </p:sp>
      <p:sp>
        <p:nvSpPr>
          <p:cNvPr id="24" name="Background"/>
          <p:cNvSpPr/>
          <p:nvPr/>
        </p:nvSpPr>
        <p:spPr>
          <a:xfrm>
            <a:off x="4640580" y="3765973"/>
            <a:ext cx="984123" cy="498687"/>
          </a:xfrm>
          <a:prstGeom prst="rect">
            <a:avLst/>
          </a:prstGeom>
          <a:solidFill>
            <a:srgbClr val="4472C4"/>
          </a:solidFill>
        </p:spPr>
      </p:sp>
      <p:sp>
        <p:nvSpPr>
          <p:cNvPr id="25" name="Text Block"/>
          <p:cNvSpPr txBox="1"/>
          <p:nvPr/>
        </p:nvSpPr>
        <p:spPr>
          <a:xfrm>
            <a:off x="4640580" y="3765973"/>
            <a:ext cx="984123" cy="49868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Series B (2023)</a:t>
            </a:r>
            <a:endParaRPr lang="en-US" sz="900"/>
          </a:p>
        </p:txBody>
      </p:sp>
      <p:sp>
        <p:nvSpPr>
          <p:cNvPr id="26" name="Background"/>
          <p:cNvSpPr/>
          <p:nvPr/>
        </p:nvSpPr>
        <p:spPr>
          <a:xfrm>
            <a:off x="5734431" y="3765973"/>
            <a:ext cx="2952369" cy="498687"/>
          </a:xfrm>
          <a:prstGeom prst="rect">
            <a:avLst/>
          </a:prstGeom>
          <a:solidFill>
            <a:srgbClr val="F0F4F8"/>
          </a:solidFill>
        </p:spPr>
      </p:sp>
      <p:sp>
        <p:nvSpPr>
          <p:cNvPr id="27" name="Text Block"/>
          <p:cNvSpPr txBox="1"/>
          <p:nvPr/>
        </p:nvSpPr>
        <p:spPr>
          <a:xfrm>
            <a:off x="5734431" y="3765973"/>
            <a:ext cx="2952369" cy="49868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$45M led by Ten Eleven Ventures — brought total funding to ~$70M; used to expand MDR team and MSSP partner program</a:t>
            </a:r>
            <a:endParaRPr lang="en-US" sz="900"/>
          </a:p>
        </p:txBody>
      </p:sp>
      <p:sp>
        <p:nvSpPr>
          <p:cNvPr id="28" name="Background"/>
          <p:cNvSpPr/>
          <p:nvPr/>
        </p:nvSpPr>
        <p:spPr>
          <a:xfrm>
            <a:off x="4640580" y="4356100"/>
            <a:ext cx="984123" cy="498687"/>
          </a:xfrm>
          <a:prstGeom prst="rect">
            <a:avLst/>
          </a:prstGeom>
          <a:solidFill>
            <a:srgbClr val="4472C4"/>
          </a:solidFill>
        </p:spPr>
      </p:sp>
      <p:sp>
        <p:nvSpPr>
          <p:cNvPr id="29" name="Text Block"/>
          <p:cNvSpPr txBox="1"/>
          <p:nvPr/>
        </p:nvSpPr>
        <p:spPr>
          <a:xfrm>
            <a:off x="4640580" y="4356100"/>
            <a:ext cx="984123" cy="49868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Series A (2021)</a:t>
            </a:r>
            <a:endParaRPr lang="en-US" sz="900"/>
          </a:p>
        </p:txBody>
      </p:sp>
      <p:sp>
        <p:nvSpPr>
          <p:cNvPr id="30" name="Background"/>
          <p:cNvSpPr/>
          <p:nvPr/>
        </p:nvSpPr>
        <p:spPr>
          <a:xfrm>
            <a:off x="5734431" y="4356100"/>
            <a:ext cx="2952369" cy="498687"/>
          </a:xfrm>
          <a:prstGeom prst="rect">
            <a:avLst/>
          </a:prstGeom>
          <a:solidFill>
            <a:srgbClr val="F0F4F8"/>
          </a:solidFill>
        </p:spPr>
      </p:sp>
      <p:sp>
        <p:nvSpPr>
          <p:cNvPr id="31" name="Text Block"/>
          <p:cNvSpPr txBox="1"/>
          <p:nvPr/>
        </p:nvSpPr>
        <p:spPr>
          <a:xfrm>
            <a:off x="5734431" y="4356100"/>
            <a:ext cx="2952369" cy="49868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$25M led by Ten Eleven Ventures with participation from Osage Venture Partners; accelerated product development</a:t>
            </a:r>
            <a:endParaRPr lang="en-US" sz="900"/>
          </a:p>
        </p:txBody>
      </p:sp>
      <p:sp>
        <p:nvSpPr>
          <p:cNvPr id="32" name="Background"/>
          <p:cNvSpPr/>
          <p:nvPr/>
        </p:nvSpPr>
        <p:spPr>
          <a:xfrm>
            <a:off x="4640580" y="4946227"/>
            <a:ext cx="984123" cy="498687"/>
          </a:xfrm>
          <a:prstGeom prst="rect">
            <a:avLst/>
          </a:prstGeom>
          <a:solidFill>
            <a:srgbClr val="4472C4"/>
          </a:solidFill>
        </p:spPr>
      </p:sp>
      <p:sp>
        <p:nvSpPr>
          <p:cNvPr id="33" name="Text Block"/>
          <p:cNvSpPr txBox="1"/>
          <p:nvPr/>
        </p:nvSpPr>
        <p:spPr>
          <a:xfrm>
            <a:off x="4640580" y="4946227"/>
            <a:ext cx="984123" cy="49868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Acquisition (2024)</a:t>
            </a:r>
            <a:endParaRPr lang="en-US" sz="900"/>
          </a:p>
        </p:txBody>
      </p:sp>
      <p:sp>
        <p:nvSpPr>
          <p:cNvPr id="34" name="Background"/>
          <p:cNvSpPr/>
          <p:nvPr/>
        </p:nvSpPr>
        <p:spPr>
          <a:xfrm>
            <a:off x="5734431" y="4946227"/>
            <a:ext cx="2952369" cy="498687"/>
          </a:xfrm>
          <a:prstGeom prst="rect">
            <a:avLst/>
          </a:prstGeom>
          <a:solidFill>
            <a:srgbClr val="F0F4F8"/>
          </a:solidFill>
        </p:spPr>
      </p:sp>
      <p:sp>
        <p:nvSpPr>
          <p:cNvPr id="35" name="Text Block"/>
          <p:cNvSpPr txBox="1"/>
          <p:nvPr/>
        </p:nvSpPr>
        <p:spPr>
          <a:xfrm>
            <a:off x="5734431" y="4946227"/>
            <a:ext cx="2952369" cy="49868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N-able (NYSE: NABL) acquired Adlumin for ~$266M in August 2024; integrated as N-able Adlumin Security Operations within the N-able Ecoverse platform</a:t>
            </a:r>
            <a:endParaRPr lang="en-US" sz="900"/>
          </a:p>
        </p:txBody>
      </p:sp>
      <p:sp>
        <p:nvSpPr>
          <p:cNvPr id="36" name="Background"/>
          <p:cNvSpPr/>
          <p:nvPr/>
        </p:nvSpPr>
        <p:spPr>
          <a:xfrm>
            <a:off x="4640580" y="5536354"/>
            <a:ext cx="984123" cy="498687"/>
          </a:xfrm>
          <a:prstGeom prst="rect">
            <a:avLst/>
          </a:prstGeom>
          <a:solidFill>
            <a:srgbClr val="4472C4"/>
          </a:solidFill>
        </p:spPr>
      </p:sp>
      <p:sp>
        <p:nvSpPr>
          <p:cNvPr id="37" name="Text Block"/>
          <p:cNvSpPr txBox="1"/>
          <p:nvPr/>
        </p:nvSpPr>
        <p:spPr>
          <a:xfrm>
            <a:off x="4640580" y="5536354"/>
            <a:ext cx="984123" cy="498687"/>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Key Investors</a:t>
            </a:r>
            <a:endParaRPr lang="en-US" sz="900"/>
          </a:p>
        </p:txBody>
      </p:sp>
      <p:sp>
        <p:nvSpPr>
          <p:cNvPr id="38" name="Background"/>
          <p:cNvSpPr/>
          <p:nvPr/>
        </p:nvSpPr>
        <p:spPr>
          <a:xfrm>
            <a:off x="5734431" y="5536354"/>
            <a:ext cx="2952369" cy="498687"/>
          </a:xfrm>
          <a:prstGeom prst="rect">
            <a:avLst/>
          </a:prstGeom>
          <a:solidFill>
            <a:srgbClr val="F0F4F8"/>
          </a:solidFill>
        </p:spPr>
      </p:sp>
      <p:sp>
        <p:nvSpPr>
          <p:cNvPr id="39" name="Text Block"/>
          <p:cNvSpPr txBox="1"/>
          <p:nvPr/>
        </p:nvSpPr>
        <p:spPr>
          <a:xfrm>
            <a:off x="5734431" y="5536354"/>
            <a:ext cx="2952369" cy="498687"/>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Ten Eleven Ventures (lead), Osage Venture Partners, SYN Ventures — all cybersecurity-specialist funds</a:t>
            </a:r>
            <a:endParaRPr lang="en-US" sz="900"/>
          </a:p>
        </p:txBody>
      </p:sp>
      <p:sp>
        <p:nvSpPr>
          <p:cNvPr id="40"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28</a:t>
            </a:r>
            <a:endParaRPr lang="en-US" sz="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Private Company Profile</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Adlumin — Company Profile (2/2)</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 Adlumin product documentation, N-able IR, press releases, G2 reviews, customer case studies.</a:t>
            </a:r>
            <a:endParaRPr lang="en-US" sz="800"/>
          </a:p>
        </p:txBody>
      </p:sp>
      <p:sp>
        <p:nvSpPr>
          <p:cNvPr id="5" name="Header Bar"/>
          <p:cNvSpPr txBox="1"/>
          <p:nvPr/>
        </p:nvSpPr>
        <p:spPr>
          <a:xfrm>
            <a:off x="45720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Strategic Focus</a:t>
            </a:r>
            <a:endParaRPr lang="en-US" sz="1200"/>
          </a:p>
        </p:txBody>
      </p:sp>
      <p:sp>
        <p:nvSpPr>
          <p:cNvPr id="6" name="Background"/>
          <p:cNvSpPr/>
          <p:nvPr/>
        </p:nvSpPr>
        <p:spPr>
          <a:xfrm>
            <a:off x="457200" y="1754632"/>
            <a:ext cx="984123" cy="637201"/>
          </a:xfrm>
          <a:prstGeom prst="rect">
            <a:avLst/>
          </a:prstGeom>
          <a:solidFill>
            <a:srgbClr val="4472C4"/>
          </a:solidFill>
        </p:spPr>
      </p:sp>
      <p:sp>
        <p:nvSpPr>
          <p:cNvPr id="7" name="Text Block"/>
          <p:cNvSpPr txBox="1"/>
          <p:nvPr/>
        </p:nvSpPr>
        <p:spPr>
          <a:xfrm>
            <a:off x="457200" y="1754632"/>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Mid-Market MDR</a:t>
            </a:r>
            <a:endParaRPr lang="en-US" sz="900"/>
          </a:p>
        </p:txBody>
      </p:sp>
      <p:sp>
        <p:nvSpPr>
          <p:cNvPr id="8" name="Background"/>
          <p:cNvSpPr/>
          <p:nvPr/>
        </p:nvSpPr>
        <p:spPr>
          <a:xfrm>
            <a:off x="1551051" y="1754632"/>
            <a:ext cx="2952369" cy="637201"/>
          </a:xfrm>
          <a:prstGeom prst="rect">
            <a:avLst/>
          </a:prstGeom>
          <a:solidFill>
            <a:srgbClr val="F0F4F8"/>
          </a:solidFill>
        </p:spPr>
      </p:sp>
      <p:sp>
        <p:nvSpPr>
          <p:cNvPr id="9" name="Text Block"/>
          <p:cNvSpPr txBox="1"/>
          <p:nvPr/>
        </p:nvSpPr>
        <p:spPr>
          <a:xfrm>
            <a:off x="1551051" y="1754632"/>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Purpose-built for organizations with 250–5,000 employees that need enterprise SOC capabilities without enterprise headcount or budget</a:t>
            </a:r>
            <a:endParaRPr lang="en-US" sz="900"/>
          </a:p>
        </p:txBody>
      </p:sp>
      <p:sp>
        <p:nvSpPr>
          <p:cNvPr id="10" name="Background"/>
          <p:cNvSpPr/>
          <p:nvPr/>
        </p:nvSpPr>
        <p:spPr>
          <a:xfrm>
            <a:off x="457200" y="2483273"/>
            <a:ext cx="984123" cy="637201"/>
          </a:xfrm>
          <a:prstGeom prst="rect">
            <a:avLst/>
          </a:prstGeom>
          <a:solidFill>
            <a:srgbClr val="4472C4"/>
          </a:solidFill>
        </p:spPr>
      </p:sp>
      <p:sp>
        <p:nvSpPr>
          <p:cNvPr id="11" name="Text Block"/>
          <p:cNvSpPr txBox="1"/>
          <p:nvPr/>
        </p:nvSpPr>
        <p:spPr>
          <a:xfrm>
            <a:off x="457200" y="2483273"/>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Compliance-First</a:t>
            </a:r>
            <a:endParaRPr lang="en-US" sz="900"/>
          </a:p>
        </p:txBody>
      </p:sp>
      <p:sp>
        <p:nvSpPr>
          <p:cNvPr id="12" name="Background"/>
          <p:cNvSpPr/>
          <p:nvPr/>
        </p:nvSpPr>
        <p:spPr>
          <a:xfrm>
            <a:off x="1551051" y="2483273"/>
            <a:ext cx="2952369" cy="637201"/>
          </a:xfrm>
          <a:prstGeom prst="rect">
            <a:avLst/>
          </a:prstGeom>
          <a:solidFill>
            <a:srgbClr val="F0F4F8"/>
          </a:solidFill>
        </p:spPr>
      </p:sp>
      <p:sp>
        <p:nvSpPr>
          <p:cNvPr id="13" name="Text Block"/>
          <p:cNvSpPr txBox="1"/>
          <p:nvPr/>
        </p:nvSpPr>
        <p:spPr>
          <a:xfrm>
            <a:off x="1551051" y="2483273"/>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Pre-built reports for FFIEC, HIPAA, CMMC, PCI-DSS, GLBA, and SOC 2 — a major wedge into regulated financial services and healthcare buyers</a:t>
            </a:r>
            <a:endParaRPr lang="en-US" sz="900"/>
          </a:p>
        </p:txBody>
      </p:sp>
      <p:sp>
        <p:nvSpPr>
          <p:cNvPr id="14" name="Background"/>
          <p:cNvSpPr/>
          <p:nvPr/>
        </p:nvSpPr>
        <p:spPr>
          <a:xfrm>
            <a:off x="457200" y="3211914"/>
            <a:ext cx="984123" cy="637201"/>
          </a:xfrm>
          <a:prstGeom prst="rect">
            <a:avLst/>
          </a:prstGeom>
          <a:solidFill>
            <a:srgbClr val="4472C4"/>
          </a:solidFill>
        </p:spPr>
      </p:sp>
      <p:sp>
        <p:nvSpPr>
          <p:cNvPr id="15" name="Text Block"/>
          <p:cNvSpPr txBox="1"/>
          <p:nvPr/>
        </p:nvSpPr>
        <p:spPr>
          <a:xfrm>
            <a:off x="457200" y="3211914"/>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MSSP Channel</a:t>
            </a:r>
            <a:endParaRPr lang="en-US" sz="900"/>
          </a:p>
        </p:txBody>
      </p:sp>
      <p:sp>
        <p:nvSpPr>
          <p:cNvPr id="16" name="Background"/>
          <p:cNvSpPr/>
          <p:nvPr/>
        </p:nvSpPr>
        <p:spPr>
          <a:xfrm>
            <a:off x="1551051" y="3211914"/>
            <a:ext cx="2952369" cy="637201"/>
          </a:xfrm>
          <a:prstGeom prst="rect">
            <a:avLst/>
          </a:prstGeom>
          <a:solidFill>
            <a:srgbClr val="F0F4F8"/>
          </a:solidFill>
        </p:spPr>
      </p:sp>
      <p:sp>
        <p:nvSpPr>
          <p:cNvPr id="17" name="Text Block"/>
          <p:cNvSpPr txBox="1"/>
          <p:nvPr/>
        </p:nvSpPr>
        <p:spPr>
          <a:xfrm>
            <a:off x="1551051" y="3211914"/>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400+ MSSP partners resell and co-deliver Adlumin MDR; white-label capability lets partners offer branded SOC services</a:t>
            </a:r>
            <a:endParaRPr lang="en-US" sz="900"/>
          </a:p>
        </p:txBody>
      </p:sp>
      <p:sp>
        <p:nvSpPr>
          <p:cNvPr id="18" name="Background"/>
          <p:cNvSpPr/>
          <p:nvPr/>
        </p:nvSpPr>
        <p:spPr>
          <a:xfrm>
            <a:off x="457200" y="3940555"/>
            <a:ext cx="984123" cy="637201"/>
          </a:xfrm>
          <a:prstGeom prst="rect">
            <a:avLst/>
          </a:prstGeom>
          <a:solidFill>
            <a:srgbClr val="4472C4"/>
          </a:solidFill>
        </p:spPr>
      </p:sp>
      <p:sp>
        <p:nvSpPr>
          <p:cNvPr id="19" name="Text Block"/>
          <p:cNvSpPr txBox="1"/>
          <p:nvPr/>
        </p:nvSpPr>
        <p:spPr>
          <a:xfrm>
            <a:off x="457200" y="3940555"/>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N-able Integration</a:t>
            </a:r>
            <a:endParaRPr lang="en-US" sz="900"/>
          </a:p>
        </p:txBody>
      </p:sp>
      <p:sp>
        <p:nvSpPr>
          <p:cNvPr id="20" name="Background"/>
          <p:cNvSpPr/>
          <p:nvPr/>
        </p:nvSpPr>
        <p:spPr>
          <a:xfrm>
            <a:off x="1551051" y="3940555"/>
            <a:ext cx="2952369" cy="637201"/>
          </a:xfrm>
          <a:prstGeom prst="rect">
            <a:avLst/>
          </a:prstGeom>
          <a:solidFill>
            <a:srgbClr val="F0F4F8"/>
          </a:solidFill>
        </p:spPr>
      </p:sp>
      <p:sp>
        <p:nvSpPr>
          <p:cNvPr id="21" name="Text Block"/>
          <p:cNvSpPr txBox="1"/>
          <p:nvPr/>
        </p:nvSpPr>
        <p:spPr>
          <a:xfrm>
            <a:off x="1551051" y="3940555"/>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Post-acquisition, Adlumin is cross-sold to N-able's 25,000+ MSP customer base globally — dramatically expanding addressable reach</a:t>
            </a:r>
            <a:endParaRPr lang="en-US" sz="900"/>
          </a:p>
        </p:txBody>
      </p:sp>
      <p:sp>
        <p:nvSpPr>
          <p:cNvPr id="22" name="Background"/>
          <p:cNvSpPr/>
          <p:nvPr/>
        </p:nvSpPr>
        <p:spPr>
          <a:xfrm>
            <a:off x="457200" y="4669196"/>
            <a:ext cx="984123" cy="637201"/>
          </a:xfrm>
          <a:prstGeom prst="rect">
            <a:avLst/>
          </a:prstGeom>
          <a:solidFill>
            <a:srgbClr val="4472C4"/>
          </a:solidFill>
        </p:spPr>
      </p:sp>
      <p:sp>
        <p:nvSpPr>
          <p:cNvPr id="23" name="Text Block"/>
          <p:cNvSpPr txBox="1"/>
          <p:nvPr/>
        </p:nvSpPr>
        <p:spPr>
          <a:xfrm>
            <a:off x="457200" y="4669196"/>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AI Detection</a:t>
            </a:r>
            <a:endParaRPr lang="en-US" sz="900"/>
          </a:p>
        </p:txBody>
      </p:sp>
      <p:sp>
        <p:nvSpPr>
          <p:cNvPr id="24" name="Background"/>
          <p:cNvSpPr/>
          <p:nvPr/>
        </p:nvSpPr>
        <p:spPr>
          <a:xfrm>
            <a:off x="1551051" y="4669196"/>
            <a:ext cx="2952369" cy="637201"/>
          </a:xfrm>
          <a:prstGeom prst="rect">
            <a:avLst/>
          </a:prstGeom>
          <a:solidFill>
            <a:srgbClr val="F0F4F8"/>
          </a:solidFill>
        </p:spPr>
      </p:sp>
      <p:sp>
        <p:nvSpPr>
          <p:cNvPr id="25" name="Text Block"/>
          <p:cNvSpPr txBox="1"/>
          <p:nvPr/>
        </p:nvSpPr>
        <p:spPr>
          <a:xfrm>
            <a:off x="1551051" y="4669196"/>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Machine learning models trained on regulated-industry threat patterns; UEBA detects insider threats and account compromise with low false-positive rates</a:t>
            </a:r>
            <a:endParaRPr lang="en-US" sz="900"/>
          </a:p>
        </p:txBody>
      </p:sp>
      <p:sp>
        <p:nvSpPr>
          <p:cNvPr id="26" name="Background"/>
          <p:cNvSpPr/>
          <p:nvPr/>
        </p:nvSpPr>
        <p:spPr>
          <a:xfrm>
            <a:off x="457200" y="5397837"/>
            <a:ext cx="984123" cy="637201"/>
          </a:xfrm>
          <a:prstGeom prst="rect">
            <a:avLst/>
          </a:prstGeom>
          <a:solidFill>
            <a:srgbClr val="4472C4"/>
          </a:solidFill>
        </p:spPr>
      </p:sp>
      <p:sp>
        <p:nvSpPr>
          <p:cNvPr id="27" name="Text Block"/>
          <p:cNvSpPr txBox="1"/>
          <p:nvPr/>
        </p:nvSpPr>
        <p:spPr>
          <a:xfrm>
            <a:off x="457200" y="5397837"/>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Deception Tech</a:t>
            </a:r>
            <a:endParaRPr lang="en-US" sz="900"/>
          </a:p>
        </p:txBody>
      </p:sp>
      <p:sp>
        <p:nvSpPr>
          <p:cNvPr id="28" name="Background"/>
          <p:cNvSpPr/>
          <p:nvPr/>
        </p:nvSpPr>
        <p:spPr>
          <a:xfrm>
            <a:off x="1551051" y="5397837"/>
            <a:ext cx="2952369" cy="637201"/>
          </a:xfrm>
          <a:prstGeom prst="rect">
            <a:avLst/>
          </a:prstGeom>
          <a:solidFill>
            <a:srgbClr val="F0F4F8"/>
          </a:solidFill>
        </p:spPr>
      </p:sp>
      <p:sp>
        <p:nvSpPr>
          <p:cNvPr id="29" name="Text Block"/>
          <p:cNvSpPr txBox="1"/>
          <p:nvPr/>
        </p:nvSpPr>
        <p:spPr>
          <a:xfrm>
            <a:off x="1551051" y="5397837"/>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Honeypots and decoy credentials deployed automatically across customer networks; high-fidelity ransomware and lateral movement detection</a:t>
            </a:r>
            <a:endParaRPr lang="en-US" sz="900"/>
          </a:p>
        </p:txBody>
      </p:sp>
      <p:sp>
        <p:nvSpPr>
          <p:cNvPr id="30" name="Header Bar"/>
          <p:cNvSpPr txBox="1"/>
          <p:nvPr/>
        </p:nvSpPr>
        <p:spPr>
          <a:xfrm>
            <a:off x="464058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Competitive Positioning</a:t>
            </a:r>
            <a:endParaRPr lang="en-US" sz="1200"/>
          </a:p>
        </p:txBody>
      </p:sp>
      <p:sp>
        <p:nvSpPr>
          <p:cNvPr id="31" name="Background"/>
          <p:cNvSpPr/>
          <p:nvPr/>
        </p:nvSpPr>
        <p:spPr>
          <a:xfrm>
            <a:off x="4640580" y="1754632"/>
            <a:ext cx="637794" cy="568621"/>
          </a:xfrm>
          <a:prstGeom prst="rect">
            <a:avLst/>
          </a:prstGeom>
          <a:solidFill>
            <a:srgbClr val="F0F4F8"/>
          </a:solidFill>
        </p:spPr>
      </p:sp>
      <p:pic>
        <p:nvPicPr>
          <p:cNvPr id="32" name="Image"/>
          <p:cNvPicPr>
            <a:picLocks noChangeAspect="1"/>
          </p:cNvPicPr>
          <p:nvPr/>
        </p:nvPicPr>
        <p:blipFill>
          <a:blip r:embed="rId2"/>
          <a:stretch>
            <a:fillRect/>
          </a:stretch>
        </p:blipFill>
        <p:spPr>
          <a:xfrm>
            <a:off x="4640580" y="1960326"/>
            <a:ext cx="637794" cy="157234"/>
          </a:xfrm>
          <a:prstGeom prst="rect">
            <a:avLst/>
          </a:prstGeom>
        </p:spPr>
      </p:pic>
      <p:sp>
        <p:nvSpPr>
          <p:cNvPr id="33" name="Background"/>
          <p:cNvSpPr/>
          <p:nvPr/>
        </p:nvSpPr>
        <p:spPr>
          <a:xfrm>
            <a:off x="5388102" y="1754632"/>
            <a:ext cx="1275588" cy="568621"/>
          </a:xfrm>
          <a:prstGeom prst="rect">
            <a:avLst/>
          </a:prstGeom>
          <a:solidFill>
            <a:srgbClr val="F0F4F8"/>
          </a:solidFill>
        </p:spPr>
      </p:sp>
      <p:sp>
        <p:nvSpPr>
          <p:cNvPr id="34" name="Text Block"/>
          <p:cNvSpPr txBox="1"/>
          <p:nvPr/>
        </p:nvSpPr>
        <p:spPr>
          <a:xfrm>
            <a:off x="5388102" y="1754632"/>
            <a:ext cx="1275588" cy="568621"/>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Huntress</a:t>
            </a:r>
            <a:endParaRPr lang="en-US" sz="900"/>
          </a:p>
        </p:txBody>
      </p:sp>
      <p:sp>
        <p:nvSpPr>
          <p:cNvPr id="35" name="Background"/>
          <p:cNvSpPr/>
          <p:nvPr/>
        </p:nvSpPr>
        <p:spPr>
          <a:xfrm>
            <a:off x="6773418" y="1754632"/>
            <a:ext cx="1913382" cy="568621"/>
          </a:xfrm>
          <a:prstGeom prst="rect">
            <a:avLst/>
          </a:prstGeom>
          <a:solidFill>
            <a:srgbClr val="F0F4F8"/>
          </a:solidFill>
        </p:spPr>
      </p:sp>
      <p:sp>
        <p:nvSpPr>
          <p:cNvPr id="36" name="Text Block"/>
          <p:cNvSpPr txBox="1"/>
          <p:nvPr/>
        </p:nvSpPr>
        <p:spPr>
          <a:xfrm>
            <a:off x="6773418" y="1754632"/>
            <a:ext cx="1913382" cy="56862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SMB-focused MDR; Adlumin differentiates on deeper compliance reporting and larger mid-market enterprise coverage</a:t>
            </a:r>
            <a:endParaRPr lang="en-US" sz="900"/>
          </a:p>
        </p:txBody>
      </p:sp>
      <p:sp>
        <p:nvSpPr>
          <p:cNvPr id="37" name="Background"/>
          <p:cNvSpPr/>
          <p:nvPr/>
        </p:nvSpPr>
        <p:spPr>
          <a:xfrm>
            <a:off x="4640580" y="2414693"/>
            <a:ext cx="637794" cy="568621"/>
          </a:xfrm>
          <a:prstGeom prst="rect">
            <a:avLst/>
          </a:prstGeom>
          <a:solidFill>
            <a:srgbClr val="F0F4F8"/>
          </a:solidFill>
        </p:spPr>
      </p:sp>
      <p:pic>
        <p:nvPicPr>
          <p:cNvPr id="38" name="Image"/>
          <p:cNvPicPr>
            <a:picLocks noChangeAspect="1"/>
          </p:cNvPicPr>
          <p:nvPr/>
        </p:nvPicPr>
        <p:blipFill>
          <a:blip r:embed="rId3"/>
          <a:stretch>
            <a:fillRect/>
          </a:stretch>
        </p:blipFill>
        <p:spPr>
          <a:xfrm>
            <a:off x="4640580" y="2574435"/>
            <a:ext cx="637794" cy="249138"/>
          </a:xfrm>
          <a:prstGeom prst="rect">
            <a:avLst/>
          </a:prstGeom>
        </p:spPr>
      </p:pic>
      <p:sp>
        <p:nvSpPr>
          <p:cNvPr id="39" name="Background"/>
          <p:cNvSpPr/>
          <p:nvPr/>
        </p:nvSpPr>
        <p:spPr>
          <a:xfrm>
            <a:off x="5388102" y="2414693"/>
            <a:ext cx="1275588" cy="568621"/>
          </a:xfrm>
          <a:prstGeom prst="rect">
            <a:avLst/>
          </a:prstGeom>
          <a:solidFill>
            <a:srgbClr val="F0F4F8"/>
          </a:solidFill>
        </p:spPr>
      </p:sp>
      <p:sp>
        <p:nvSpPr>
          <p:cNvPr id="40" name="Text Block"/>
          <p:cNvSpPr txBox="1"/>
          <p:nvPr/>
        </p:nvSpPr>
        <p:spPr>
          <a:xfrm>
            <a:off x="5388102" y="2414693"/>
            <a:ext cx="1275588" cy="568621"/>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Arctic Wolf</a:t>
            </a:r>
            <a:endParaRPr lang="en-US" sz="900"/>
          </a:p>
        </p:txBody>
      </p:sp>
      <p:sp>
        <p:nvSpPr>
          <p:cNvPr id="41" name="Background"/>
          <p:cNvSpPr/>
          <p:nvPr/>
        </p:nvSpPr>
        <p:spPr>
          <a:xfrm>
            <a:off x="6773418" y="2414693"/>
            <a:ext cx="1913382" cy="568621"/>
          </a:xfrm>
          <a:prstGeom prst="rect">
            <a:avLst/>
          </a:prstGeom>
          <a:solidFill>
            <a:srgbClr val="F0F4F8"/>
          </a:solidFill>
        </p:spPr>
      </p:sp>
      <p:sp>
        <p:nvSpPr>
          <p:cNvPr id="42" name="Text Block"/>
          <p:cNvSpPr txBox="1"/>
          <p:nvPr/>
        </p:nvSpPr>
        <p:spPr>
          <a:xfrm>
            <a:off x="6773418" y="2414693"/>
            <a:ext cx="1913382" cy="56862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Broader MDR player; Adlumin wins on MSSP white-label flexibility and built-in regulatory compliance automation</a:t>
            </a:r>
            <a:endParaRPr lang="en-US" sz="900"/>
          </a:p>
        </p:txBody>
      </p:sp>
      <p:sp>
        <p:nvSpPr>
          <p:cNvPr id="43" name="Background"/>
          <p:cNvSpPr/>
          <p:nvPr/>
        </p:nvSpPr>
        <p:spPr>
          <a:xfrm>
            <a:off x="4640580" y="3074754"/>
            <a:ext cx="637794" cy="568621"/>
          </a:xfrm>
          <a:prstGeom prst="rect">
            <a:avLst/>
          </a:prstGeom>
          <a:solidFill>
            <a:srgbClr val="F0F4F8"/>
          </a:solidFill>
        </p:spPr>
      </p:sp>
      <p:pic>
        <p:nvPicPr>
          <p:cNvPr id="44" name="Image"/>
          <p:cNvPicPr>
            <a:picLocks noChangeAspect="1"/>
          </p:cNvPicPr>
          <p:nvPr/>
        </p:nvPicPr>
        <p:blipFill>
          <a:blip r:embed="rId4"/>
          <a:stretch>
            <a:fillRect/>
          </a:stretch>
        </p:blipFill>
        <p:spPr>
          <a:xfrm>
            <a:off x="4640580" y="3207827"/>
            <a:ext cx="637794" cy="302475"/>
          </a:xfrm>
          <a:prstGeom prst="rect">
            <a:avLst/>
          </a:prstGeom>
        </p:spPr>
      </p:pic>
      <p:sp>
        <p:nvSpPr>
          <p:cNvPr id="45" name="Background"/>
          <p:cNvSpPr/>
          <p:nvPr/>
        </p:nvSpPr>
        <p:spPr>
          <a:xfrm>
            <a:off x="5388102" y="3074754"/>
            <a:ext cx="1275588" cy="568621"/>
          </a:xfrm>
          <a:prstGeom prst="rect">
            <a:avLst/>
          </a:prstGeom>
          <a:solidFill>
            <a:srgbClr val="F0F4F8"/>
          </a:solidFill>
        </p:spPr>
      </p:sp>
      <p:sp>
        <p:nvSpPr>
          <p:cNvPr id="46" name="Text Block"/>
          <p:cNvSpPr txBox="1"/>
          <p:nvPr/>
        </p:nvSpPr>
        <p:spPr>
          <a:xfrm>
            <a:off x="5388102" y="3074754"/>
            <a:ext cx="1275588" cy="568621"/>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Secureworks</a:t>
            </a:r>
            <a:endParaRPr lang="en-US" sz="900"/>
          </a:p>
        </p:txBody>
      </p:sp>
      <p:sp>
        <p:nvSpPr>
          <p:cNvPr id="47" name="Background"/>
          <p:cNvSpPr/>
          <p:nvPr/>
        </p:nvSpPr>
        <p:spPr>
          <a:xfrm>
            <a:off x="6773418" y="3074754"/>
            <a:ext cx="1913382" cy="568621"/>
          </a:xfrm>
          <a:prstGeom prst="rect">
            <a:avLst/>
          </a:prstGeom>
          <a:solidFill>
            <a:srgbClr val="F0F4F8"/>
          </a:solidFill>
        </p:spPr>
      </p:sp>
      <p:sp>
        <p:nvSpPr>
          <p:cNvPr id="48" name="Text Block"/>
          <p:cNvSpPr txBox="1"/>
          <p:nvPr/>
        </p:nvSpPr>
        <p:spPr>
          <a:xfrm>
            <a:off x="6773418" y="3074754"/>
            <a:ext cx="1913382" cy="56862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Legacy enterprise MDR; Adlumin competes with simpler onboarding, lower price point, and native MSSP channel model</a:t>
            </a:r>
            <a:endParaRPr lang="en-US" sz="900"/>
          </a:p>
        </p:txBody>
      </p:sp>
      <p:sp>
        <p:nvSpPr>
          <p:cNvPr id="49" name="Header Bar"/>
          <p:cNvSpPr txBox="1"/>
          <p:nvPr/>
        </p:nvSpPr>
        <p:spPr>
          <a:xfrm>
            <a:off x="4640580" y="3753104"/>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Customer Proof Points</a:t>
            </a:r>
            <a:endParaRPr lang="en-US" sz="1200"/>
          </a:p>
        </p:txBody>
      </p:sp>
      <p:sp>
        <p:nvSpPr>
          <p:cNvPr id="50" name="Background"/>
          <p:cNvSpPr/>
          <p:nvPr/>
        </p:nvSpPr>
        <p:spPr>
          <a:xfrm>
            <a:off x="4640580" y="4146296"/>
            <a:ext cx="984123" cy="568621"/>
          </a:xfrm>
          <a:prstGeom prst="rect">
            <a:avLst/>
          </a:prstGeom>
          <a:solidFill>
            <a:srgbClr val="4472C4"/>
          </a:solidFill>
        </p:spPr>
      </p:sp>
      <p:sp>
        <p:nvSpPr>
          <p:cNvPr id="51" name="Text Block"/>
          <p:cNvSpPr txBox="1"/>
          <p:nvPr/>
        </p:nvSpPr>
        <p:spPr>
          <a:xfrm>
            <a:off x="4640580" y="4146296"/>
            <a:ext cx="984123" cy="56862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Community Bank</a:t>
            </a:r>
            <a:endParaRPr lang="en-US" sz="900"/>
          </a:p>
        </p:txBody>
      </p:sp>
      <p:sp>
        <p:nvSpPr>
          <p:cNvPr id="52" name="Background"/>
          <p:cNvSpPr/>
          <p:nvPr/>
        </p:nvSpPr>
        <p:spPr>
          <a:xfrm>
            <a:off x="5734431" y="4146296"/>
            <a:ext cx="2952369" cy="568621"/>
          </a:xfrm>
          <a:prstGeom prst="rect">
            <a:avLst/>
          </a:prstGeom>
          <a:solidFill>
            <a:srgbClr val="F0F4F8"/>
          </a:solidFill>
        </p:spPr>
      </p:sp>
      <p:sp>
        <p:nvSpPr>
          <p:cNvPr id="53" name="Text Block"/>
          <p:cNvSpPr txBox="1"/>
          <p:nvPr/>
        </p:nvSpPr>
        <p:spPr>
          <a:xfrm>
            <a:off x="5734431" y="4146296"/>
            <a:ext cx="2952369" cy="56862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Mid-Atlantic community bank replaced legacy SIEM with Adlumin; achieved FFIEC exam-ready compliance reporting in 60 days</a:t>
            </a:r>
            <a:endParaRPr lang="en-US" sz="900"/>
          </a:p>
        </p:txBody>
      </p:sp>
      <p:sp>
        <p:nvSpPr>
          <p:cNvPr id="54" name="Background"/>
          <p:cNvSpPr/>
          <p:nvPr/>
        </p:nvSpPr>
        <p:spPr>
          <a:xfrm>
            <a:off x="4640580" y="4806357"/>
            <a:ext cx="984123" cy="568621"/>
          </a:xfrm>
          <a:prstGeom prst="rect">
            <a:avLst/>
          </a:prstGeom>
          <a:solidFill>
            <a:srgbClr val="4472C4"/>
          </a:solidFill>
        </p:spPr>
      </p:sp>
      <p:sp>
        <p:nvSpPr>
          <p:cNvPr id="55" name="Text Block"/>
          <p:cNvSpPr txBox="1"/>
          <p:nvPr/>
        </p:nvSpPr>
        <p:spPr>
          <a:xfrm>
            <a:off x="4640580" y="4806357"/>
            <a:ext cx="984123" cy="56862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Healthcare System</a:t>
            </a:r>
            <a:endParaRPr lang="en-US" sz="900"/>
          </a:p>
        </p:txBody>
      </p:sp>
      <p:sp>
        <p:nvSpPr>
          <p:cNvPr id="56" name="Background"/>
          <p:cNvSpPr/>
          <p:nvPr/>
        </p:nvSpPr>
        <p:spPr>
          <a:xfrm>
            <a:off x="5734431" y="4806357"/>
            <a:ext cx="2952369" cy="568621"/>
          </a:xfrm>
          <a:prstGeom prst="rect">
            <a:avLst/>
          </a:prstGeom>
          <a:solidFill>
            <a:srgbClr val="F0F4F8"/>
          </a:solidFill>
        </p:spPr>
      </p:sp>
      <p:sp>
        <p:nvSpPr>
          <p:cNvPr id="57" name="Text Block"/>
          <p:cNvSpPr txBox="1"/>
          <p:nvPr/>
        </p:nvSpPr>
        <p:spPr>
          <a:xfrm>
            <a:off x="5734431" y="4806357"/>
            <a:ext cx="2952369" cy="56862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Regional health system deployed Adlumin MDR across 3,000 endpoints; stopped active ransomware campaign within 12 minutes of detection</a:t>
            </a:r>
            <a:endParaRPr lang="en-US" sz="900"/>
          </a:p>
        </p:txBody>
      </p:sp>
      <p:sp>
        <p:nvSpPr>
          <p:cNvPr id="58" name="Background"/>
          <p:cNvSpPr/>
          <p:nvPr/>
        </p:nvSpPr>
        <p:spPr>
          <a:xfrm>
            <a:off x="4640580" y="5466418"/>
            <a:ext cx="984123" cy="568621"/>
          </a:xfrm>
          <a:prstGeom prst="rect">
            <a:avLst/>
          </a:prstGeom>
          <a:solidFill>
            <a:srgbClr val="4472C4"/>
          </a:solidFill>
        </p:spPr>
      </p:sp>
      <p:sp>
        <p:nvSpPr>
          <p:cNvPr id="59" name="Text Block"/>
          <p:cNvSpPr txBox="1"/>
          <p:nvPr/>
        </p:nvSpPr>
        <p:spPr>
          <a:xfrm>
            <a:off x="4640580" y="5466418"/>
            <a:ext cx="984123" cy="56862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Federal Contractor</a:t>
            </a:r>
            <a:endParaRPr lang="en-US" sz="900"/>
          </a:p>
        </p:txBody>
      </p:sp>
      <p:sp>
        <p:nvSpPr>
          <p:cNvPr id="60" name="Background"/>
          <p:cNvSpPr/>
          <p:nvPr/>
        </p:nvSpPr>
        <p:spPr>
          <a:xfrm>
            <a:off x="5734431" y="5466418"/>
            <a:ext cx="2952369" cy="568621"/>
          </a:xfrm>
          <a:prstGeom prst="rect">
            <a:avLst/>
          </a:prstGeom>
          <a:solidFill>
            <a:srgbClr val="F0F4F8"/>
          </a:solidFill>
        </p:spPr>
      </p:sp>
      <p:sp>
        <p:nvSpPr>
          <p:cNvPr id="61" name="Text Block"/>
          <p:cNvSpPr txBox="1"/>
          <p:nvPr/>
        </p:nvSpPr>
        <p:spPr>
          <a:xfrm>
            <a:off x="5734431" y="5466418"/>
            <a:ext cx="2952369" cy="56862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DoD contractor used Adlumin SIEM to achieve CMMC Level 2 certification; compliance audit completed in 30% less time vs. prior vendor</a:t>
            </a:r>
            <a:endParaRPr lang="en-US" sz="900"/>
          </a:p>
        </p:txBody>
      </p:sp>
      <p:sp>
        <p:nvSpPr>
          <p:cNvPr id="62"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29</a:t>
            </a:r>
            <a:endParaRPr lang="en-US" sz="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cNvSpPr txBox="1"/>
          <p:nvPr/>
        </p:nvSpPr>
        <p:spPr>
          <a:xfrm>
            <a:off x="457200" y="45720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Select Software and Technology Transactions</a:t>
            </a:r>
            <a:endParaRPr lang="en-US" sz="2800"/>
          </a:p>
        </p:txBody>
      </p:sp>
      <p:sp>
        <p:nvSpPr>
          <p:cNvPr id="3"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 Includes transactions completed by current employees while at previous firms.</a:t>
            </a:r>
            <a:endParaRPr lang="en-US" sz="800"/>
          </a:p>
        </p:txBody>
      </p:sp>
      <p:sp>
        <p:nvSpPr>
          <p:cNvPr id="4" name="Border"/>
          <p:cNvSpPr/>
          <p:nvPr/>
        </p:nvSpPr>
        <p:spPr>
          <a:xfrm>
            <a:off x="457200" y="1117600"/>
            <a:ext cx="1280160" cy="1565995"/>
          </a:xfrm>
          <a:prstGeom prst="rect">
            <a:avLst/>
          </a:prstGeom>
          <a:noFill/>
          <a:ln w="9525">
            <a:solidFill>
              <a:srgbClr val="999999"/>
            </a:solidFill>
          </a:ln>
        </p:spPr>
      </p:sp>
      <p:sp>
        <p:nvSpPr>
          <p:cNvPr id="5" name="Text Block"/>
          <p:cNvSpPr txBox="1"/>
          <p:nvPr/>
        </p:nvSpPr>
        <p:spPr>
          <a:xfrm>
            <a:off x="502920" y="1163320"/>
            <a:ext cx="1188720" cy="230519"/>
          </a:xfrm>
          <a:prstGeom prst="rect">
            <a:avLst/>
          </a:prstGeom>
          <a:noFill/>
        </p:spPr>
        <p:txBody>
          <a:bodyPr wrap="square" lIns="91440" tIns="45720" rIns="91440" bIns="45720" anchor="b"/>
          <a:lstStyle/>
          <a:p>
            <a:pPr algn="ctr">
              <a:buNone/>
            </a:pPr>
            <a:r>
              <a:rPr lang="en-US" sz="600" dirty="0">
                <a:solidFill>
                  <a:srgbClr val="405363"/>
                </a:solidFill>
                <a:latin typeface="Arial Bold"/>
                <a:cs typeface="Arial Bold"/>
              </a:rPr>
              <a:t>Acumatica</a:t>
            </a:r>
            <a:endParaRPr lang="en-US" sz="600"/>
          </a:p>
        </p:txBody>
      </p:sp>
      <p:cxnSp>
        <p:nvCxnSpPr>
          <p:cNvPr id="6" name="Divider Line"/>
          <p:cNvCxnSpPr/>
          <p:nvPr/>
        </p:nvCxnSpPr>
        <p:spPr>
          <a:xfrm>
            <a:off x="502920" y="1469757"/>
            <a:ext cx="1188720" cy="0"/>
          </a:xfrm>
          <a:prstGeom prst="straightConnector1">
            <a:avLst/>
          </a:prstGeom>
          <a:ln w="6350">
            <a:solidFill>
              <a:srgbClr val="999999"/>
            </a:solidFill>
          </a:ln>
        </p:spPr>
      </p:cxnSp>
      <p:pic>
        <p:nvPicPr>
          <p:cNvPr id="7" name="Image"/>
          <p:cNvPicPr>
            <a:picLocks noChangeAspect="1"/>
          </p:cNvPicPr>
          <p:nvPr/>
        </p:nvPicPr>
        <p:blipFill>
          <a:blip r:embed="rId2"/>
          <a:stretch>
            <a:fillRect/>
          </a:stretch>
        </p:blipFill>
        <p:spPr>
          <a:xfrm>
            <a:off x="502920" y="1568117"/>
            <a:ext cx="1188720" cy="300895"/>
          </a:xfrm>
          <a:prstGeom prst="rect">
            <a:avLst/>
          </a:prstGeom>
        </p:spPr>
      </p:pic>
      <p:sp>
        <p:nvSpPr>
          <p:cNvPr id="8" name="Text Block"/>
          <p:cNvSpPr txBox="1"/>
          <p:nvPr/>
        </p:nvSpPr>
        <p:spPr>
          <a:xfrm>
            <a:off x="502920" y="1909742"/>
            <a:ext cx="1188720" cy="115260"/>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9" name="Image"/>
          <p:cNvPicPr>
            <a:picLocks noChangeAspect="1"/>
          </p:cNvPicPr>
          <p:nvPr/>
        </p:nvPicPr>
        <p:blipFill>
          <a:blip r:embed="rId3"/>
          <a:stretch>
            <a:fillRect/>
          </a:stretch>
        </p:blipFill>
        <p:spPr>
          <a:xfrm>
            <a:off x="924391" y="2043290"/>
            <a:ext cx="345779" cy="345779"/>
          </a:xfrm>
          <a:prstGeom prst="rect">
            <a:avLst/>
          </a:prstGeom>
        </p:spPr>
      </p:pic>
      <p:sp>
        <p:nvSpPr>
          <p:cNvPr id="10" name="Text Block"/>
          <p:cNvSpPr txBox="1"/>
          <p:nvPr/>
        </p:nvSpPr>
        <p:spPr>
          <a:xfrm>
            <a:off x="502920" y="2407357"/>
            <a:ext cx="1188720" cy="230519"/>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2025</a:t>
            </a:r>
            <a:endParaRPr lang="en-US" sz="800"/>
          </a:p>
        </p:txBody>
      </p:sp>
      <p:sp>
        <p:nvSpPr>
          <p:cNvPr id="11" name="Border"/>
          <p:cNvSpPr/>
          <p:nvPr/>
        </p:nvSpPr>
        <p:spPr>
          <a:xfrm>
            <a:off x="457200" y="2793323"/>
            <a:ext cx="1280160" cy="1565995"/>
          </a:xfrm>
          <a:prstGeom prst="rect">
            <a:avLst/>
          </a:prstGeom>
          <a:noFill/>
          <a:ln w="9525">
            <a:solidFill>
              <a:srgbClr val="999999"/>
            </a:solidFill>
          </a:ln>
        </p:spPr>
      </p:sp>
      <p:sp>
        <p:nvSpPr>
          <p:cNvPr id="12" name="Text Block"/>
          <p:cNvSpPr txBox="1"/>
          <p:nvPr/>
        </p:nvSpPr>
        <p:spPr>
          <a:xfrm>
            <a:off x="502920" y="2839043"/>
            <a:ext cx="1188720" cy="230519"/>
          </a:xfrm>
          <a:prstGeom prst="rect">
            <a:avLst/>
          </a:prstGeom>
          <a:noFill/>
        </p:spPr>
        <p:txBody>
          <a:bodyPr wrap="square" lIns="91440" tIns="45720" rIns="91440" bIns="45720" anchor="b"/>
          <a:lstStyle/>
          <a:p>
            <a:pPr algn="ctr">
              <a:buNone/>
            </a:pPr>
            <a:r>
              <a:rPr lang="en-US" sz="600" dirty="0">
                <a:solidFill>
                  <a:srgbClr val="405363"/>
                </a:solidFill>
                <a:latin typeface="Arial Bold"/>
                <a:cs typeface="Arial Bold"/>
              </a:rPr>
              <a:t>Cvent</a:t>
            </a:r>
            <a:endParaRPr lang="en-US" sz="600"/>
          </a:p>
        </p:txBody>
      </p:sp>
      <p:cxnSp>
        <p:nvCxnSpPr>
          <p:cNvPr id="13" name="Divider Line"/>
          <p:cNvCxnSpPr/>
          <p:nvPr/>
        </p:nvCxnSpPr>
        <p:spPr>
          <a:xfrm>
            <a:off x="502920" y="3145480"/>
            <a:ext cx="1188720" cy="0"/>
          </a:xfrm>
          <a:prstGeom prst="straightConnector1">
            <a:avLst/>
          </a:prstGeom>
          <a:ln w="6350">
            <a:solidFill>
              <a:srgbClr val="999999"/>
            </a:solidFill>
          </a:ln>
        </p:spPr>
      </p:cxnSp>
      <p:pic>
        <p:nvPicPr>
          <p:cNvPr id="14" name="Image"/>
          <p:cNvPicPr>
            <a:picLocks noChangeAspect="1"/>
          </p:cNvPicPr>
          <p:nvPr/>
        </p:nvPicPr>
        <p:blipFill>
          <a:blip r:embed="rId4"/>
          <a:stretch>
            <a:fillRect/>
          </a:stretch>
        </p:blipFill>
        <p:spPr>
          <a:xfrm>
            <a:off x="764468" y="3221398"/>
            <a:ext cx="665625" cy="345779"/>
          </a:xfrm>
          <a:prstGeom prst="rect">
            <a:avLst/>
          </a:prstGeom>
        </p:spPr>
      </p:pic>
      <p:sp>
        <p:nvSpPr>
          <p:cNvPr id="15" name="Text Block"/>
          <p:cNvSpPr txBox="1"/>
          <p:nvPr/>
        </p:nvSpPr>
        <p:spPr>
          <a:xfrm>
            <a:off x="502920" y="3585465"/>
            <a:ext cx="1188720" cy="115260"/>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16" name="Image"/>
          <p:cNvPicPr>
            <a:picLocks noChangeAspect="1"/>
          </p:cNvPicPr>
          <p:nvPr/>
        </p:nvPicPr>
        <p:blipFill>
          <a:blip r:embed="rId5"/>
          <a:stretch>
            <a:fillRect/>
          </a:stretch>
        </p:blipFill>
        <p:spPr>
          <a:xfrm>
            <a:off x="656236" y="3719013"/>
            <a:ext cx="882089" cy="345779"/>
          </a:xfrm>
          <a:prstGeom prst="rect">
            <a:avLst/>
          </a:prstGeom>
        </p:spPr>
      </p:pic>
      <p:sp>
        <p:nvSpPr>
          <p:cNvPr id="17" name="Text Block"/>
          <p:cNvSpPr txBox="1"/>
          <p:nvPr/>
        </p:nvSpPr>
        <p:spPr>
          <a:xfrm>
            <a:off x="502920" y="4083080"/>
            <a:ext cx="1188720" cy="230519"/>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2025</a:t>
            </a:r>
            <a:endParaRPr lang="en-US" sz="800"/>
          </a:p>
        </p:txBody>
      </p:sp>
      <p:sp>
        <p:nvSpPr>
          <p:cNvPr id="18" name="Border"/>
          <p:cNvSpPr/>
          <p:nvPr/>
        </p:nvSpPr>
        <p:spPr>
          <a:xfrm>
            <a:off x="457200" y="4469046"/>
            <a:ext cx="1280160" cy="1565995"/>
          </a:xfrm>
          <a:prstGeom prst="rect">
            <a:avLst/>
          </a:prstGeom>
          <a:noFill/>
          <a:ln w="9525">
            <a:solidFill>
              <a:srgbClr val="999999"/>
            </a:solidFill>
          </a:ln>
        </p:spPr>
      </p:sp>
      <p:sp>
        <p:nvSpPr>
          <p:cNvPr id="19" name="Text Block"/>
          <p:cNvSpPr txBox="1"/>
          <p:nvPr/>
        </p:nvSpPr>
        <p:spPr>
          <a:xfrm>
            <a:off x="502920" y="4514766"/>
            <a:ext cx="1188720" cy="230519"/>
          </a:xfrm>
          <a:prstGeom prst="rect">
            <a:avLst/>
          </a:prstGeom>
          <a:noFill/>
        </p:spPr>
        <p:txBody>
          <a:bodyPr wrap="square" lIns="91440" tIns="45720" rIns="91440" bIns="45720" anchor="b"/>
          <a:lstStyle/>
          <a:p>
            <a:pPr algn="ctr">
              <a:buNone/>
            </a:pPr>
            <a:r>
              <a:rPr lang="en-US" sz="600" dirty="0">
                <a:solidFill>
                  <a:srgbClr val="405363"/>
                </a:solidFill>
                <a:latin typeface="Arial Bold"/>
                <a:cs typeface="Arial Bold"/>
              </a:rPr>
              <a:t>WeTransfer</a:t>
            </a:r>
            <a:endParaRPr lang="en-US" sz="600"/>
          </a:p>
        </p:txBody>
      </p:sp>
      <p:cxnSp>
        <p:nvCxnSpPr>
          <p:cNvPr id="20" name="Divider Line"/>
          <p:cNvCxnSpPr/>
          <p:nvPr/>
        </p:nvCxnSpPr>
        <p:spPr>
          <a:xfrm>
            <a:off x="502920" y="4821203"/>
            <a:ext cx="1188720" cy="0"/>
          </a:xfrm>
          <a:prstGeom prst="straightConnector1">
            <a:avLst/>
          </a:prstGeom>
          <a:ln w="6350">
            <a:solidFill>
              <a:srgbClr val="999999"/>
            </a:solidFill>
          </a:ln>
        </p:spPr>
      </p:cxnSp>
      <p:pic>
        <p:nvPicPr>
          <p:cNvPr id="21" name="Image"/>
          <p:cNvPicPr>
            <a:picLocks noChangeAspect="1"/>
          </p:cNvPicPr>
          <p:nvPr/>
        </p:nvPicPr>
        <p:blipFill>
          <a:blip r:embed="rId6"/>
          <a:stretch>
            <a:fillRect/>
          </a:stretch>
        </p:blipFill>
        <p:spPr>
          <a:xfrm>
            <a:off x="838270" y="4897121"/>
            <a:ext cx="518021" cy="345779"/>
          </a:xfrm>
          <a:prstGeom prst="rect">
            <a:avLst/>
          </a:prstGeom>
        </p:spPr>
      </p:pic>
      <p:sp>
        <p:nvSpPr>
          <p:cNvPr id="22" name="Text Block"/>
          <p:cNvSpPr txBox="1"/>
          <p:nvPr/>
        </p:nvSpPr>
        <p:spPr>
          <a:xfrm>
            <a:off x="502920" y="5261188"/>
            <a:ext cx="1188720" cy="115260"/>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23" name="Image"/>
          <p:cNvPicPr>
            <a:picLocks noChangeAspect="1"/>
          </p:cNvPicPr>
          <p:nvPr/>
        </p:nvPicPr>
        <p:blipFill>
          <a:blip r:embed="rId7"/>
          <a:stretch>
            <a:fillRect/>
          </a:stretch>
        </p:blipFill>
        <p:spPr>
          <a:xfrm>
            <a:off x="668381" y="5394736"/>
            <a:ext cx="857798" cy="345779"/>
          </a:xfrm>
          <a:prstGeom prst="rect">
            <a:avLst/>
          </a:prstGeom>
        </p:spPr>
      </p:pic>
      <p:sp>
        <p:nvSpPr>
          <p:cNvPr id="24" name="Text Block"/>
          <p:cNvSpPr txBox="1"/>
          <p:nvPr/>
        </p:nvSpPr>
        <p:spPr>
          <a:xfrm>
            <a:off x="502920" y="5758803"/>
            <a:ext cx="1188720" cy="230519"/>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2024</a:t>
            </a:r>
            <a:endParaRPr lang="en-US" sz="800"/>
          </a:p>
        </p:txBody>
      </p:sp>
      <p:sp>
        <p:nvSpPr>
          <p:cNvPr id="25" name="Border"/>
          <p:cNvSpPr/>
          <p:nvPr/>
        </p:nvSpPr>
        <p:spPr>
          <a:xfrm>
            <a:off x="1847088" y="1117600"/>
            <a:ext cx="1280160" cy="1565995"/>
          </a:xfrm>
          <a:prstGeom prst="rect">
            <a:avLst/>
          </a:prstGeom>
          <a:noFill/>
          <a:ln w="9525">
            <a:solidFill>
              <a:srgbClr val="999999"/>
            </a:solidFill>
          </a:ln>
        </p:spPr>
      </p:sp>
      <p:sp>
        <p:nvSpPr>
          <p:cNvPr id="26" name="Text Block"/>
          <p:cNvSpPr txBox="1"/>
          <p:nvPr/>
        </p:nvSpPr>
        <p:spPr>
          <a:xfrm>
            <a:off x="1892808" y="1163320"/>
            <a:ext cx="1188720" cy="230519"/>
          </a:xfrm>
          <a:prstGeom prst="rect">
            <a:avLst/>
          </a:prstGeom>
          <a:noFill/>
        </p:spPr>
        <p:txBody>
          <a:bodyPr wrap="square" lIns="91440" tIns="45720" rIns="91440" bIns="45720" anchor="b"/>
          <a:lstStyle/>
          <a:p>
            <a:pPr algn="ctr">
              <a:buNone/>
            </a:pPr>
            <a:r>
              <a:rPr lang="en-US" sz="600" dirty="0">
                <a:solidFill>
                  <a:srgbClr val="405363"/>
                </a:solidFill>
                <a:latin typeface="Arial Bold"/>
                <a:cs typeface="Arial Bold"/>
              </a:rPr>
              <a:t>Olo</a:t>
            </a:r>
            <a:endParaRPr lang="en-US" sz="600"/>
          </a:p>
        </p:txBody>
      </p:sp>
      <p:cxnSp>
        <p:nvCxnSpPr>
          <p:cNvPr id="27" name="Divider Line"/>
          <p:cNvCxnSpPr/>
          <p:nvPr/>
        </p:nvCxnSpPr>
        <p:spPr>
          <a:xfrm>
            <a:off x="1892808" y="1469757"/>
            <a:ext cx="1188720" cy="0"/>
          </a:xfrm>
          <a:prstGeom prst="straightConnector1">
            <a:avLst/>
          </a:prstGeom>
          <a:ln w="6350">
            <a:solidFill>
              <a:srgbClr val="999999"/>
            </a:solidFill>
          </a:ln>
        </p:spPr>
      </p:cxnSp>
      <p:pic>
        <p:nvPicPr>
          <p:cNvPr id="28" name="Image"/>
          <p:cNvPicPr>
            <a:picLocks noChangeAspect="1"/>
          </p:cNvPicPr>
          <p:nvPr/>
        </p:nvPicPr>
        <p:blipFill>
          <a:blip r:embed="rId8"/>
          <a:stretch>
            <a:fillRect/>
          </a:stretch>
        </p:blipFill>
        <p:spPr>
          <a:xfrm>
            <a:off x="2204682" y="1545675"/>
            <a:ext cx="564972" cy="345779"/>
          </a:xfrm>
          <a:prstGeom prst="rect">
            <a:avLst/>
          </a:prstGeom>
        </p:spPr>
      </p:pic>
      <p:sp>
        <p:nvSpPr>
          <p:cNvPr id="29" name="Text Block"/>
          <p:cNvSpPr txBox="1"/>
          <p:nvPr/>
        </p:nvSpPr>
        <p:spPr>
          <a:xfrm>
            <a:off x="1892808" y="1909742"/>
            <a:ext cx="1188720" cy="115260"/>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30" name="Image"/>
          <p:cNvPicPr>
            <a:picLocks noChangeAspect="1"/>
          </p:cNvPicPr>
          <p:nvPr/>
        </p:nvPicPr>
        <p:blipFill>
          <a:blip r:embed="rId9"/>
          <a:stretch>
            <a:fillRect/>
          </a:stretch>
        </p:blipFill>
        <p:spPr>
          <a:xfrm>
            <a:off x="1892808" y="2129812"/>
            <a:ext cx="1188720" cy="172736"/>
          </a:xfrm>
          <a:prstGeom prst="rect">
            <a:avLst/>
          </a:prstGeom>
        </p:spPr>
      </p:pic>
      <p:sp>
        <p:nvSpPr>
          <p:cNvPr id="31" name="Text Block"/>
          <p:cNvSpPr txBox="1"/>
          <p:nvPr/>
        </p:nvSpPr>
        <p:spPr>
          <a:xfrm>
            <a:off x="1892808" y="2407357"/>
            <a:ext cx="1188720" cy="230519"/>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2025</a:t>
            </a:r>
            <a:endParaRPr lang="en-US" sz="800"/>
          </a:p>
        </p:txBody>
      </p:sp>
      <p:sp>
        <p:nvSpPr>
          <p:cNvPr id="32" name="Border"/>
          <p:cNvSpPr/>
          <p:nvPr/>
        </p:nvSpPr>
        <p:spPr>
          <a:xfrm>
            <a:off x="1847088" y="2793323"/>
            <a:ext cx="1280160" cy="1565995"/>
          </a:xfrm>
          <a:prstGeom prst="rect">
            <a:avLst/>
          </a:prstGeom>
          <a:noFill/>
          <a:ln w="9525">
            <a:solidFill>
              <a:srgbClr val="999999"/>
            </a:solidFill>
          </a:ln>
        </p:spPr>
      </p:sp>
      <p:sp>
        <p:nvSpPr>
          <p:cNvPr id="33" name="Text Block"/>
          <p:cNvSpPr txBox="1"/>
          <p:nvPr/>
        </p:nvSpPr>
        <p:spPr>
          <a:xfrm>
            <a:off x="1892808" y="2839043"/>
            <a:ext cx="1188720" cy="230519"/>
          </a:xfrm>
          <a:prstGeom prst="rect">
            <a:avLst/>
          </a:prstGeom>
          <a:noFill/>
        </p:spPr>
        <p:txBody>
          <a:bodyPr wrap="square" lIns="91440" tIns="45720" rIns="91440" bIns="45720" anchor="b"/>
          <a:lstStyle/>
          <a:p>
            <a:pPr algn="ctr">
              <a:buNone/>
            </a:pPr>
            <a:r>
              <a:rPr lang="en-US" sz="600" dirty="0">
                <a:solidFill>
                  <a:srgbClr val="405363"/>
                </a:solidFill>
                <a:latin typeface="Arial Bold"/>
                <a:cs typeface="Arial Bold"/>
              </a:rPr>
              <a:t>Splunk</a:t>
            </a:r>
            <a:endParaRPr lang="en-US" sz="600"/>
          </a:p>
        </p:txBody>
      </p:sp>
      <p:cxnSp>
        <p:nvCxnSpPr>
          <p:cNvPr id="34" name="Divider Line"/>
          <p:cNvCxnSpPr/>
          <p:nvPr/>
        </p:nvCxnSpPr>
        <p:spPr>
          <a:xfrm>
            <a:off x="1892808" y="3145480"/>
            <a:ext cx="1188720" cy="0"/>
          </a:xfrm>
          <a:prstGeom prst="straightConnector1">
            <a:avLst/>
          </a:prstGeom>
          <a:ln w="6350">
            <a:solidFill>
              <a:srgbClr val="999999"/>
            </a:solidFill>
          </a:ln>
        </p:spPr>
      </p:cxnSp>
      <p:pic>
        <p:nvPicPr>
          <p:cNvPr id="35" name="Image"/>
          <p:cNvPicPr>
            <a:picLocks noChangeAspect="1"/>
          </p:cNvPicPr>
          <p:nvPr/>
        </p:nvPicPr>
        <p:blipFill>
          <a:blip r:embed="rId10"/>
          <a:stretch>
            <a:fillRect/>
          </a:stretch>
        </p:blipFill>
        <p:spPr>
          <a:xfrm>
            <a:off x="1915648" y="3221398"/>
            <a:ext cx="1143041" cy="345779"/>
          </a:xfrm>
          <a:prstGeom prst="rect">
            <a:avLst/>
          </a:prstGeom>
        </p:spPr>
      </p:pic>
      <p:sp>
        <p:nvSpPr>
          <p:cNvPr id="36" name="Text Block"/>
          <p:cNvSpPr txBox="1"/>
          <p:nvPr/>
        </p:nvSpPr>
        <p:spPr>
          <a:xfrm>
            <a:off x="1892808" y="3585465"/>
            <a:ext cx="1188720" cy="115260"/>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37" name="Image"/>
          <p:cNvPicPr>
            <a:picLocks noChangeAspect="1"/>
          </p:cNvPicPr>
          <p:nvPr/>
        </p:nvPicPr>
        <p:blipFill>
          <a:blip r:embed="rId11"/>
          <a:stretch>
            <a:fillRect/>
          </a:stretch>
        </p:blipFill>
        <p:spPr>
          <a:xfrm>
            <a:off x="2160705" y="3719013"/>
            <a:ext cx="652927" cy="345779"/>
          </a:xfrm>
          <a:prstGeom prst="rect">
            <a:avLst/>
          </a:prstGeom>
        </p:spPr>
      </p:pic>
      <p:sp>
        <p:nvSpPr>
          <p:cNvPr id="38" name="Text Block"/>
          <p:cNvSpPr txBox="1"/>
          <p:nvPr/>
        </p:nvSpPr>
        <p:spPr>
          <a:xfrm>
            <a:off x="1892808" y="4083080"/>
            <a:ext cx="1188720" cy="230519"/>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2024</a:t>
            </a:r>
            <a:endParaRPr lang="en-US" sz="800"/>
          </a:p>
        </p:txBody>
      </p:sp>
      <p:sp>
        <p:nvSpPr>
          <p:cNvPr id="39" name="Border"/>
          <p:cNvSpPr/>
          <p:nvPr/>
        </p:nvSpPr>
        <p:spPr>
          <a:xfrm>
            <a:off x="1847088" y="4469046"/>
            <a:ext cx="1280160" cy="1565995"/>
          </a:xfrm>
          <a:prstGeom prst="rect">
            <a:avLst/>
          </a:prstGeom>
          <a:noFill/>
          <a:ln w="9525">
            <a:solidFill>
              <a:srgbClr val="999999"/>
            </a:solidFill>
          </a:ln>
        </p:spPr>
      </p:sp>
      <p:sp>
        <p:nvSpPr>
          <p:cNvPr id="40" name="Text Block"/>
          <p:cNvSpPr txBox="1"/>
          <p:nvPr/>
        </p:nvSpPr>
        <p:spPr>
          <a:xfrm>
            <a:off x="1892808" y="4514766"/>
            <a:ext cx="1188720" cy="230519"/>
          </a:xfrm>
          <a:prstGeom prst="rect">
            <a:avLst/>
          </a:prstGeom>
          <a:noFill/>
        </p:spPr>
        <p:txBody>
          <a:bodyPr wrap="square" lIns="91440" tIns="45720" rIns="91440" bIns="45720" anchor="b"/>
          <a:lstStyle/>
          <a:p>
            <a:pPr algn="ctr">
              <a:buNone/>
            </a:pPr>
            <a:r>
              <a:rPr lang="en-US" sz="600" dirty="0">
                <a:solidFill>
                  <a:srgbClr val="405363"/>
                </a:solidFill>
                <a:latin typeface="Arial Bold"/>
                <a:cs typeface="Arial Bold"/>
              </a:rPr>
              <a:t>Everbridge</a:t>
            </a:r>
            <a:endParaRPr lang="en-US" sz="600"/>
          </a:p>
        </p:txBody>
      </p:sp>
      <p:cxnSp>
        <p:nvCxnSpPr>
          <p:cNvPr id="41" name="Divider Line"/>
          <p:cNvCxnSpPr/>
          <p:nvPr/>
        </p:nvCxnSpPr>
        <p:spPr>
          <a:xfrm>
            <a:off x="1892808" y="4821203"/>
            <a:ext cx="1188720" cy="0"/>
          </a:xfrm>
          <a:prstGeom prst="straightConnector1">
            <a:avLst/>
          </a:prstGeom>
          <a:ln w="6350">
            <a:solidFill>
              <a:srgbClr val="999999"/>
            </a:solidFill>
          </a:ln>
        </p:spPr>
      </p:cxnSp>
      <p:pic>
        <p:nvPicPr>
          <p:cNvPr id="42" name="Image"/>
          <p:cNvPicPr>
            <a:picLocks noChangeAspect="1"/>
          </p:cNvPicPr>
          <p:nvPr/>
        </p:nvPicPr>
        <p:blipFill>
          <a:blip r:embed="rId12"/>
          <a:stretch>
            <a:fillRect/>
          </a:stretch>
        </p:blipFill>
        <p:spPr>
          <a:xfrm>
            <a:off x="2263283" y="4897121"/>
            <a:ext cx="447771" cy="345779"/>
          </a:xfrm>
          <a:prstGeom prst="rect">
            <a:avLst/>
          </a:prstGeom>
        </p:spPr>
      </p:pic>
      <p:sp>
        <p:nvSpPr>
          <p:cNvPr id="43" name="Text Block"/>
          <p:cNvSpPr txBox="1"/>
          <p:nvPr/>
        </p:nvSpPr>
        <p:spPr>
          <a:xfrm>
            <a:off x="1892808" y="5261188"/>
            <a:ext cx="1188720" cy="115260"/>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44" name="Image"/>
          <p:cNvPicPr>
            <a:picLocks noChangeAspect="1"/>
          </p:cNvPicPr>
          <p:nvPr/>
        </p:nvPicPr>
        <p:blipFill>
          <a:blip r:embed="rId13"/>
          <a:stretch>
            <a:fillRect/>
          </a:stretch>
        </p:blipFill>
        <p:spPr>
          <a:xfrm>
            <a:off x="1892808" y="5481258"/>
            <a:ext cx="1188720" cy="172736"/>
          </a:xfrm>
          <a:prstGeom prst="rect">
            <a:avLst/>
          </a:prstGeom>
        </p:spPr>
      </p:pic>
      <p:sp>
        <p:nvSpPr>
          <p:cNvPr id="45" name="Text Block"/>
          <p:cNvSpPr txBox="1"/>
          <p:nvPr/>
        </p:nvSpPr>
        <p:spPr>
          <a:xfrm>
            <a:off x="1892808" y="5758803"/>
            <a:ext cx="1188720" cy="230519"/>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2024</a:t>
            </a:r>
            <a:endParaRPr lang="en-US" sz="800"/>
          </a:p>
        </p:txBody>
      </p:sp>
      <p:sp>
        <p:nvSpPr>
          <p:cNvPr id="46" name="Border"/>
          <p:cNvSpPr/>
          <p:nvPr/>
        </p:nvSpPr>
        <p:spPr>
          <a:xfrm>
            <a:off x="3236976" y="1117600"/>
            <a:ext cx="1280160" cy="1565995"/>
          </a:xfrm>
          <a:prstGeom prst="rect">
            <a:avLst/>
          </a:prstGeom>
          <a:noFill/>
          <a:ln w="9525">
            <a:solidFill>
              <a:srgbClr val="999999"/>
            </a:solidFill>
          </a:ln>
        </p:spPr>
      </p:sp>
      <p:sp>
        <p:nvSpPr>
          <p:cNvPr id="47" name="Text Block"/>
          <p:cNvSpPr txBox="1"/>
          <p:nvPr/>
        </p:nvSpPr>
        <p:spPr>
          <a:xfrm>
            <a:off x="3282696" y="1163320"/>
            <a:ext cx="1188720" cy="230519"/>
          </a:xfrm>
          <a:prstGeom prst="rect">
            <a:avLst/>
          </a:prstGeom>
          <a:noFill/>
        </p:spPr>
        <p:txBody>
          <a:bodyPr wrap="square" lIns="91440" tIns="45720" rIns="91440" bIns="45720" anchor="b"/>
          <a:lstStyle/>
          <a:p>
            <a:pPr algn="ctr">
              <a:buNone/>
            </a:pPr>
            <a:r>
              <a:rPr lang="en-US" sz="600" dirty="0">
                <a:solidFill>
                  <a:srgbClr val="405363"/>
                </a:solidFill>
                <a:latin typeface="Arial Bold"/>
                <a:cs typeface="Arial Bold"/>
              </a:rPr>
              <a:t>Darktrace</a:t>
            </a:r>
            <a:endParaRPr lang="en-US" sz="600"/>
          </a:p>
        </p:txBody>
      </p:sp>
      <p:cxnSp>
        <p:nvCxnSpPr>
          <p:cNvPr id="48" name="Divider Line"/>
          <p:cNvCxnSpPr/>
          <p:nvPr/>
        </p:nvCxnSpPr>
        <p:spPr>
          <a:xfrm>
            <a:off x="3282696" y="1469757"/>
            <a:ext cx="1188720" cy="0"/>
          </a:xfrm>
          <a:prstGeom prst="straightConnector1">
            <a:avLst/>
          </a:prstGeom>
          <a:ln w="6350">
            <a:solidFill>
              <a:srgbClr val="999999"/>
            </a:solidFill>
          </a:ln>
        </p:spPr>
      </p:cxnSp>
      <p:pic>
        <p:nvPicPr>
          <p:cNvPr id="49" name="Image"/>
          <p:cNvPicPr>
            <a:picLocks noChangeAspect="1"/>
          </p:cNvPicPr>
          <p:nvPr/>
        </p:nvPicPr>
        <p:blipFill>
          <a:blip r:embed="rId14"/>
          <a:stretch>
            <a:fillRect/>
          </a:stretch>
        </p:blipFill>
        <p:spPr>
          <a:xfrm>
            <a:off x="3601657" y="1545675"/>
            <a:ext cx="550798" cy="345779"/>
          </a:xfrm>
          <a:prstGeom prst="rect">
            <a:avLst/>
          </a:prstGeom>
        </p:spPr>
      </p:pic>
      <p:sp>
        <p:nvSpPr>
          <p:cNvPr id="50" name="Text Block"/>
          <p:cNvSpPr txBox="1"/>
          <p:nvPr/>
        </p:nvSpPr>
        <p:spPr>
          <a:xfrm>
            <a:off x="3282696" y="1909742"/>
            <a:ext cx="1188720" cy="115260"/>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51" name="Image"/>
          <p:cNvPicPr>
            <a:picLocks noChangeAspect="1"/>
          </p:cNvPicPr>
          <p:nvPr/>
        </p:nvPicPr>
        <p:blipFill>
          <a:blip r:embed="rId15"/>
          <a:stretch>
            <a:fillRect/>
          </a:stretch>
        </p:blipFill>
        <p:spPr>
          <a:xfrm>
            <a:off x="3546758" y="2043290"/>
            <a:ext cx="660596" cy="345779"/>
          </a:xfrm>
          <a:prstGeom prst="rect">
            <a:avLst/>
          </a:prstGeom>
        </p:spPr>
      </p:pic>
      <p:sp>
        <p:nvSpPr>
          <p:cNvPr id="52" name="Text Block"/>
          <p:cNvSpPr txBox="1"/>
          <p:nvPr/>
        </p:nvSpPr>
        <p:spPr>
          <a:xfrm>
            <a:off x="3282696" y="2407357"/>
            <a:ext cx="1188720" cy="230519"/>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2024</a:t>
            </a:r>
            <a:endParaRPr lang="en-US" sz="800"/>
          </a:p>
        </p:txBody>
      </p:sp>
      <p:sp>
        <p:nvSpPr>
          <p:cNvPr id="53" name="Border"/>
          <p:cNvSpPr/>
          <p:nvPr/>
        </p:nvSpPr>
        <p:spPr>
          <a:xfrm>
            <a:off x="3236976" y="2793323"/>
            <a:ext cx="1280160" cy="1565995"/>
          </a:xfrm>
          <a:prstGeom prst="rect">
            <a:avLst/>
          </a:prstGeom>
          <a:noFill/>
          <a:ln w="9525">
            <a:solidFill>
              <a:srgbClr val="999999"/>
            </a:solidFill>
          </a:ln>
        </p:spPr>
      </p:sp>
      <p:sp>
        <p:nvSpPr>
          <p:cNvPr id="54" name="Text Block"/>
          <p:cNvSpPr txBox="1"/>
          <p:nvPr/>
        </p:nvSpPr>
        <p:spPr>
          <a:xfrm>
            <a:off x="3282696" y="2839043"/>
            <a:ext cx="1188720" cy="230519"/>
          </a:xfrm>
          <a:prstGeom prst="rect">
            <a:avLst/>
          </a:prstGeom>
          <a:noFill/>
        </p:spPr>
        <p:txBody>
          <a:bodyPr wrap="square" lIns="91440" tIns="45720" rIns="91440" bIns="45720" anchor="b"/>
          <a:lstStyle/>
          <a:p>
            <a:pPr algn="ctr">
              <a:buNone/>
            </a:pPr>
            <a:r>
              <a:rPr lang="en-US" sz="600" dirty="0">
                <a:solidFill>
                  <a:srgbClr val="405363"/>
                </a:solidFill>
                <a:latin typeface="Arial Bold"/>
                <a:cs typeface="Arial Bold"/>
              </a:rPr>
              <a:t>Spiff</a:t>
            </a:r>
            <a:endParaRPr lang="en-US" sz="600"/>
          </a:p>
        </p:txBody>
      </p:sp>
      <p:cxnSp>
        <p:nvCxnSpPr>
          <p:cNvPr id="55" name="Divider Line"/>
          <p:cNvCxnSpPr/>
          <p:nvPr/>
        </p:nvCxnSpPr>
        <p:spPr>
          <a:xfrm>
            <a:off x="3282696" y="3145480"/>
            <a:ext cx="1188720" cy="0"/>
          </a:xfrm>
          <a:prstGeom prst="straightConnector1">
            <a:avLst/>
          </a:prstGeom>
          <a:ln w="6350">
            <a:solidFill>
              <a:srgbClr val="999999"/>
            </a:solidFill>
          </a:ln>
        </p:spPr>
      </p:cxnSp>
      <p:pic>
        <p:nvPicPr>
          <p:cNvPr id="56" name="Image"/>
          <p:cNvPicPr>
            <a:picLocks noChangeAspect="1"/>
          </p:cNvPicPr>
          <p:nvPr/>
        </p:nvPicPr>
        <p:blipFill>
          <a:blip r:embed="rId16"/>
          <a:stretch>
            <a:fillRect/>
          </a:stretch>
        </p:blipFill>
        <p:spPr>
          <a:xfrm>
            <a:off x="3410255" y="3221398"/>
            <a:ext cx="933603" cy="345779"/>
          </a:xfrm>
          <a:prstGeom prst="rect">
            <a:avLst/>
          </a:prstGeom>
        </p:spPr>
      </p:pic>
      <p:sp>
        <p:nvSpPr>
          <p:cNvPr id="57" name="Text Block"/>
          <p:cNvSpPr txBox="1"/>
          <p:nvPr/>
        </p:nvSpPr>
        <p:spPr>
          <a:xfrm>
            <a:off x="3282696" y="3585465"/>
            <a:ext cx="1188720" cy="115260"/>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58" name="Image"/>
          <p:cNvPicPr>
            <a:picLocks noChangeAspect="1"/>
          </p:cNvPicPr>
          <p:nvPr/>
        </p:nvPicPr>
        <p:blipFill>
          <a:blip r:embed="rId17"/>
          <a:stretch>
            <a:fillRect/>
          </a:stretch>
        </p:blipFill>
        <p:spPr>
          <a:xfrm>
            <a:off x="3630071" y="3719013"/>
            <a:ext cx="493970" cy="345779"/>
          </a:xfrm>
          <a:prstGeom prst="rect">
            <a:avLst/>
          </a:prstGeom>
        </p:spPr>
      </p:pic>
      <p:sp>
        <p:nvSpPr>
          <p:cNvPr id="59" name="Text Block"/>
          <p:cNvSpPr txBox="1"/>
          <p:nvPr/>
        </p:nvSpPr>
        <p:spPr>
          <a:xfrm>
            <a:off x="3282696" y="4083080"/>
            <a:ext cx="1188720" cy="230519"/>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2024</a:t>
            </a:r>
            <a:endParaRPr lang="en-US" sz="800"/>
          </a:p>
        </p:txBody>
      </p:sp>
      <p:sp>
        <p:nvSpPr>
          <p:cNvPr id="60" name="Border"/>
          <p:cNvSpPr/>
          <p:nvPr/>
        </p:nvSpPr>
        <p:spPr>
          <a:xfrm>
            <a:off x="3236976" y="4469046"/>
            <a:ext cx="1280160" cy="1565995"/>
          </a:xfrm>
          <a:prstGeom prst="rect">
            <a:avLst/>
          </a:prstGeom>
          <a:noFill/>
          <a:ln w="9525">
            <a:solidFill>
              <a:srgbClr val="999999"/>
            </a:solidFill>
          </a:ln>
        </p:spPr>
      </p:sp>
      <p:sp>
        <p:nvSpPr>
          <p:cNvPr id="61" name="Text Block"/>
          <p:cNvSpPr txBox="1"/>
          <p:nvPr/>
        </p:nvSpPr>
        <p:spPr>
          <a:xfrm>
            <a:off x="3282696" y="4514766"/>
            <a:ext cx="1188720" cy="230519"/>
          </a:xfrm>
          <a:prstGeom prst="rect">
            <a:avLst/>
          </a:prstGeom>
          <a:noFill/>
        </p:spPr>
        <p:txBody>
          <a:bodyPr wrap="square" lIns="91440" tIns="45720" rIns="91440" bIns="45720" anchor="b"/>
          <a:lstStyle/>
          <a:p>
            <a:pPr algn="ctr">
              <a:buNone/>
            </a:pPr>
            <a:r>
              <a:rPr lang="en-US" sz="600" dirty="0">
                <a:solidFill>
                  <a:srgbClr val="405363"/>
                </a:solidFill>
                <a:latin typeface="Arial Bold"/>
                <a:cs typeface="Arial Bold"/>
              </a:rPr>
              <a:t>NextGen Healthcare</a:t>
            </a:r>
            <a:endParaRPr lang="en-US" sz="600"/>
          </a:p>
        </p:txBody>
      </p:sp>
      <p:cxnSp>
        <p:nvCxnSpPr>
          <p:cNvPr id="62" name="Divider Line"/>
          <p:cNvCxnSpPr/>
          <p:nvPr/>
        </p:nvCxnSpPr>
        <p:spPr>
          <a:xfrm>
            <a:off x="3282696" y="4821203"/>
            <a:ext cx="1188720" cy="0"/>
          </a:xfrm>
          <a:prstGeom prst="straightConnector1">
            <a:avLst/>
          </a:prstGeom>
          <a:ln w="6350">
            <a:solidFill>
              <a:srgbClr val="999999"/>
            </a:solidFill>
          </a:ln>
        </p:spPr>
      </p:cxnSp>
      <p:pic>
        <p:nvPicPr>
          <p:cNvPr id="63" name="Image"/>
          <p:cNvPicPr>
            <a:picLocks noChangeAspect="1"/>
          </p:cNvPicPr>
          <p:nvPr/>
        </p:nvPicPr>
        <p:blipFill>
          <a:blip r:embed="rId18"/>
          <a:stretch>
            <a:fillRect/>
          </a:stretch>
        </p:blipFill>
        <p:spPr>
          <a:xfrm>
            <a:off x="3646612" y="4897121"/>
            <a:ext cx="460889" cy="345779"/>
          </a:xfrm>
          <a:prstGeom prst="rect">
            <a:avLst/>
          </a:prstGeom>
        </p:spPr>
      </p:pic>
      <p:sp>
        <p:nvSpPr>
          <p:cNvPr id="64" name="Text Block"/>
          <p:cNvSpPr txBox="1"/>
          <p:nvPr/>
        </p:nvSpPr>
        <p:spPr>
          <a:xfrm>
            <a:off x="3282696" y="5261188"/>
            <a:ext cx="1188720" cy="115260"/>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65" name="Image"/>
          <p:cNvPicPr>
            <a:picLocks noChangeAspect="1"/>
          </p:cNvPicPr>
          <p:nvPr/>
        </p:nvPicPr>
        <p:blipFill>
          <a:blip r:embed="rId19"/>
          <a:stretch>
            <a:fillRect/>
          </a:stretch>
        </p:blipFill>
        <p:spPr>
          <a:xfrm>
            <a:off x="3282696" y="5481258"/>
            <a:ext cx="1188720" cy="172736"/>
          </a:xfrm>
          <a:prstGeom prst="rect">
            <a:avLst/>
          </a:prstGeom>
        </p:spPr>
      </p:pic>
      <p:sp>
        <p:nvSpPr>
          <p:cNvPr id="66" name="Text Block"/>
          <p:cNvSpPr txBox="1"/>
          <p:nvPr/>
        </p:nvSpPr>
        <p:spPr>
          <a:xfrm>
            <a:off x="3282696" y="5758803"/>
            <a:ext cx="1188720" cy="230519"/>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2023</a:t>
            </a:r>
            <a:endParaRPr lang="en-US" sz="800"/>
          </a:p>
        </p:txBody>
      </p:sp>
      <p:sp>
        <p:nvSpPr>
          <p:cNvPr id="67" name="Border"/>
          <p:cNvSpPr/>
          <p:nvPr/>
        </p:nvSpPr>
        <p:spPr>
          <a:xfrm>
            <a:off x="4626864" y="1117600"/>
            <a:ext cx="1280160" cy="1565995"/>
          </a:xfrm>
          <a:prstGeom prst="rect">
            <a:avLst/>
          </a:prstGeom>
          <a:noFill/>
          <a:ln w="9525">
            <a:solidFill>
              <a:srgbClr val="999999"/>
            </a:solidFill>
          </a:ln>
        </p:spPr>
      </p:sp>
      <p:sp>
        <p:nvSpPr>
          <p:cNvPr id="68" name="Text Block"/>
          <p:cNvSpPr txBox="1"/>
          <p:nvPr/>
        </p:nvSpPr>
        <p:spPr>
          <a:xfrm>
            <a:off x="4672584" y="1163320"/>
            <a:ext cx="1188720" cy="230519"/>
          </a:xfrm>
          <a:prstGeom prst="rect">
            <a:avLst/>
          </a:prstGeom>
          <a:noFill/>
        </p:spPr>
        <p:txBody>
          <a:bodyPr wrap="square" lIns="91440" tIns="45720" rIns="91440" bIns="45720" anchor="b"/>
          <a:lstStyle/>
          <a:p>
            <a:pPr algn="ctr">
              <a:buNone/>
            </a:pPr>
            <a:r>
              <a:rPr lang="en-US" sz="600" dirty="0">
                <a:solidFill>
                  <a:srgbClr val="405363"/>
                </a:solidFill>
                <a:latin typeface="Arial Bold"/>
                <a:cs typeface="Arial Bold"/>
              </a:rPr>
              <a:t>Nexthink</a:t>
            </a:r>
            <a:endParaRPr lang="en-US" sz="600"/>
          </a:p>
        </p:txBody>
      </p:sp>
      <p:cxnSp>
        <p:nvCxnSpPr>
          <p:cNvPr id="69" name="Divider Line"/>
          <p:cNvCxnSpPr/>
          <p:nvPr/>
        </p:nvCxnSpPr>
        <p:spPr>
          <a:xfrm>
            <a:off x="4672584" y="1469757"/>
            <a:ext cx="1188720" cy="0"/>
          </a:xfrm>
          <a:prstGeom prst="straightConnector1">
            <a:avLst/>
          </a:prstGeom>
          <a:ln w="6350">
            <a:solidFill>
              <a:srgbClr val="999999"/>
            </a:solidFill>
          </a:ln>
        </p:spPr>
      </p:cxnSp>
      <p:pic>
        <p:nvPicPr>
          <p:cNvPr id="70" name="Image"/>
          <p:cNvPicPr>
            <a:picLocks noChangeAspect="1"/>
          </p:cNvPicPr>
          <p:nvPr/>
        </p:nvPicPr>
        <p:blipFill>
          <a:blip r:embed="rId20"/>
          <a:stretch>
            <a:fillRect/>
          </a:stretch>
        </p:blipFill>
        <p:spPr>
          <a:xfrm>
            <a:off x="5094055" y="1545675"/>
            <a:ext cx="345779" cy="345779"/>
          </a:xfrm>
          <a:prstGeom prst="rect">
            <a:avLst/>
          </a:prstGeom>
        </p:spPr>
      </p:pic>
      <p:sp>
        <p:nvSpPr>
          <p:cNvPr id="71" name="Text Block"/>
          <p:cNvSpPr txBox="1"/>
          <p:nvPr/>
        </p:nvSpPr>
        <p:spPr>
          <a:xfrm>
            <a:off x="4672584" y="1909742"/>
            <a:ext cx="1188720" cy="115260"/>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72" name="Image"/>
          <p:cNvPicPr>
            <a:picLocks noChangeAspect="1"/>
          </p:cNvPicPr>
          <p:nvPr/>
        </p:nvPicPr>
        <p:blipFill>
          <a:blip r:embed="rId21"/>
          <a:stretch>
            <a:fillRect/>
          </a:stretch>
        </p:blipFill>
        <p:spPr>
          <a:xfrm>
            <a:off x="4672584" y="2066661"/>
            <a:ext cx="1188720" cy="299037"/>
          </a:xfrm>
          <a:prstGeom prst="rect">
            <a:avLst/>
          </a:prstGeom>
        </p:spPr>
      </p:pic>
      <p:sp>
        <p:nvSpPr>
          <p:cNvPr id="73" name="Text Block"/>
          <p:cNvSpPr txBox="1"/>
          <p:nvPr/>
        </p:nvSpPr>
        <p:spPr>
          <a:xfrm>
            <a:off x="4672584" y="2407357"/>
            <a:ext cx="1188720" cy="230519"/>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2024</a:t>
            </a:r>
            <a:endParaRPr lang="en-US" sz="800"/>
          </a:p>
        </p:txBody>
      </p:sp>
      <p:sp>
        <p:nvSpPr>
          <p:cNvPr id="74" name="Border"/>
          <p:cNvSpPr/>
          <p:nvPr/>
        </p:nvSpPr>
        <p:spPr>
          <a:xfrm>
            <a:off x="4626864" y="2793323"/>
            <a:ext cx="1280160" cy="1565995"/>
          </a:xfrm>
          <a:prstGeom prst="rect">
            <a:avLst/>
          </a:prstGeom>
          <a:noFill/>
          <a:ln w="9525">
            <a:solidFill>
              <a:srgbClr val="999999"/>
            </a:solidFill>
          </a:ln>
        </p:spPr>
      </p:sp>
      <p:sp>
        <p:nvSpPr>
          <p:cNvPr id="75" name="Text Block"/>
          <p:cNvSpPr txBox="1"/>
          <p:nvPr/>
        </p:nvSpPr>
        <p:spPr>
          <a:xfrm>
            <a:off x="4672584" y="2839043"/>
            <a:ext cx="1188720" cy="230519"/>
          </a:xfrm>
          <a:prstGeom prst="rect">
            <a:avLst/>
          </a:prstGeom>
          <a:noFill/>
        </p:spPr>
        <p:txBody>
          <a:bodyPr wrap="square" lIns="91440" tIns="45720" rIns="91440" bIns="45720" anchor="b"/>
          <a:lstStyle/>
          <a:p>
            <a:pPr algn="ctr">
              <a:buNone/>
            </a:pPr>
            <a:r>
              <a:rPr lang="en-US" sz="600" dirty="0">
                <a:solidFill>
                  <a:srgbClr val="405363"/>
                </a:solidFill>
                <a:latin typeface="Arial Bold"/>
                <a:cs typeface="Arial Bold"/>
              </a:rPr>
              <a:t>Revelstoke</a:t>
            </a:r>
            <a:endParaRPr lang="en-US" sz="600"/>
          </a:p>
        </p:txBody>
      </p:sp>
      <p:cxnSp>
        <p:nvCxnSpPr>
          <p:cNvPr id="76" name="Divider Line"/>
          <p:cNvCxnSpPr/>
          <p:nvPr/>
        </p:nvCxnSpPr>
        <p:spPr>
          <a:xfrm>
            <a:off x="4672584" y="3145480"/>
            <a:ext cx="1188720" cy="0"/>
          </a:xfrm>
          <a:prstGeom prst="straightConnector1">
            <a:avLst/>
          </a:prstGeom>
          <a:ln w="6350">
            <a:solidFill>
              <a:srgbClr val="999999"/>
            </a:solidFill>
          </a:ln>
        </p:spPr>
      </p:cxnSp>
      <p:pic>
        <p:nvPicPr>
          <p:cNvPr id="77" name="Image"/>
          <p:cNvPicPr>
            <a:picLocks noChangeAspect="1"/>
          </p:cNvPicPr>
          <p:nvPr/>
        </p:nvPicPr>
        <p:blipFill>
          <a:blip r:embed="rId22"/>
          <a:stretch>
            <a:fillRect/>
          </a:stretch>
        </p:blipFill>
        <p:spPr>
          <a:xfrm>
            <a:off x="4955743" y="3221398"/>
            <a:ext cx="622402" cy="345779"/>
          </a:xfrm>
          <a:prstGeom prst="rect">
            <a:avLst/>
          </a:prstGeom>
        </p:spPr>
      </p:pic>
      <p:sp>
        <p:nvSpPr>
          <p:cNvPr id="78" name="Text Block"/>
          <p:cNvSpPr txBox="1"/>
          <p:nvPr/>
        </p:nvSpPr>
        <p:spPr>
          <a:xfrm>
            <a:off x="4672584" y="3585465"/>
            <a:ext cx="1188720" cy="115260"/>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79" name="Image"/>
          <p:cNvPicPr>
            <a:picLocks noChangeAspect="1"/>
          </p:cNvPicPr>
          <p:nvPr/>
        </p:nvPicPr>
        <p:blipFill>
          <a:blip r:embed="rId23"/>
          <a:stretch>
            <a:fillRect/>
          </a:stretch>
        </p:blipFill>
        <p:spPr>
          <a:xfrm>
            <a:off x="5094055" y="3719013"/>
            <a:ext cx="345779" cy="345779"/>
          </a:xfrm>
          <a:prstGeom prst="rect">
            <a:avLst/>
          </a:prstGeom>
        </p:spPr>
      </p:pic>
      <p:sp>
        <p:nvSpPr>
          <p:cNvPr id="80" name="Text Block"/>
          <p:cNvSpPr txBox="1"/>
          <p:nvPr/>
        </p:nvSpPr>
        <p:spPr>
          <a:xfrm>
            <a:off x="4672584" y="4083080"/>
            <a:ext cx="1188720" cy="230519"/>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2023</a:t>
            </a:r>
            <a:endParaRPr lang="en-US" sz="800"/>
          </a:p>
        </p:txBody>
      </p:sp>
      <p:sp>
        <p:nvSpPr>
          <p:cNvPr id="81" name="Border"/>
          <p:cNvSpPr/>
          <p:nvPr/>
        </p:nvSpPr>
        <p:spPr>
          <a:xfrm>
            <a:off x="4626864" y="4469046"/>
            <a:ext cx="1280160" cy="1565995"/>
          </a:xfrm>
          <a:prstGeom prst="rect">
            <a:avLst/>
          </a:prstGeom>
          <a:noFill/>
          <a:ln w="9525">
            <a:solidFill>
              <a:srgbClr val="999999"/>
            </a:solidFill>
          </a:ln>
        </p:spPr>
      </p:sp>
      <p:sp>
        <p:nvSpPr>
          <p:cNvPr id="82" name="Text Block"/>
          <p:cNvSpPr txBox="1"/>
          <p:nvPr/>
        </p:nvSpPr>
        <p:spPr>
          <a:xfrm>
            <a:off x="4672584" y="4514766"/>
            <a:ext cx="1188720" cy="230519"/>
          </a:xfrm>
          <a:prstGeom prst="rect">
            <a:avLst/>
          </a:prstGeom>
          <a:noFill/>
        </p:spPr>
        <p:txBody>
          <a:bodyPr wrap="square" lIns="91440" tIns="45720" rIns="91440" bIns="45720" anchor="b"/>
          <a:lstStyle/>
          <a:p>
            <a:pPr algn="ctr">
              <a:buNone/>
            </a:pPr>
            <a:r>
              <a:rPr lang="en-US" sz="600" dirty="0">
                <a:solidFill>
                  <a:srgbClr val="405363"/>
                </a:solidFill>
                <a:latin typeface="Arial Bold"/>
                <a:cs typeface="Arial Bold"/>
              </a:rPr>
              <a:t>Magnet Forensics</a:t>
            </a:r>
            <a:endParaRPr lang="en-US" sz="600"/>
          </a:p>
        </p:txBody>
      </p:sp>
      <p:cxnSp>
        <p:nvCxnSpPr>
          <p:cNvPr id="83" name="Divider Line"/>
          <p:cNvCxnSpPr/>
          <p:nvPr/>
        </p:nvCxnSpPr>
        <p:spPr>
          <a:xfrm>
            <a:off x="4672584" y="4821203"/>
            <a:ext cx="1188720" cy="0"/>
          </a:xfrm>
          <a:prstGeom prst="straightConnector1">
            <a:avLst/>
          </a:prstGeom>
          <a:ln w="6350">
            <a:solidFill>
              <a:srgbClr val="999999"/>
            </a:solidFill>
          </a:ln>
        </p:spPr>
      </p:cxnSp>
      <p:pic>
        <p:nvPicPr>
          <p:cNvPr id="84" name="Image"/>
          <p:cNvPicPr>
            <a:picLocks noChangeAspect="1"/>
          </p:cNvPicPr>
          <p:nvPr/>
        </p:nvPicPr>
        <p:blipFill>
          <a:blip r:embed="rId24"/>
          <a:stretch>
            <a:fillRect/>
          </a:stretch>
        </p:blipFill>
        <p:spPr>
          <a:xfrm>
            <a:off x="4828237" y="4897121"/>
            <a:ext cx="877414" cy="345779"/>
          </a:xfrm>
          <a:prstGeom prst="rect">
            <a:avLst/>
          </a:prstGeom>
        </p:spPr>
      </p:pic>
      <p:sp>
        <p:nvSpPr>
          <p:cNvPr id="85" name="Text Block"/>
          <p:cNvSpPr txBox="1"/>
          <p:nvPr/>
        </p:nvSpPr>
        <p:spPr>
          <a:xfrm>
            <a:off x="4672584" y="5261188"/>
            <a:ext cx="1188720" cy="115260"/>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86" name="Image"/>
          <p:cNvPicPr>
            <a:picLocks noChangeAspect="1"/>
          </p:cNvPicPr>
          <p:nvPr/>
        </p:nvPicPr>
        <p:blipFill>
          <a:blip r:embed="rId25"/>
          <a:stretch>
            <a:fillRect/>
          </a:stretch>
        </p:blipFill>
        <p:spPr>
          <a:xfrm>
            <a:off x="4672584" y="5481258"/>
            <a:ext cx="1188720" cy="172736"/>
          </a:xfrm>
          <a:prstGeom prst="rect">
            <a:avLst/>
          </a:prstGeom>
        </p:spPr>
      </p:pic>
      <p:sp>
        <p:nvSpPr>
          <p:cNvPr id="87" name="Text Block"/>
          <p:cNvSpPr txBox="1"/>
          <p:nvPr/>
        </p:nvSpPr>
        <p:spPr>
          <a:xfrm>
            <a:off x="4672584" y="5758803"/>
            <a:ext cx="1188720" cy="230519"/>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2023</a:t>
            </a:r>
            <a:endParaRPr lang="en-US" sz="800"/>
          </a:p>
        </p:txBody>
      </p:sp>
      <p:sp>
        <p:nvSpPr>
          <p:cNvPr id="88" name="Border"/>
          <p:cNvSpPr/>
          <p:nvPr/>
        </p:nvSpPr>
        <p:spPr>
          <a:xfrm>
            <a:off x="6016752" y="1117600"/>
            <a:ext cx="1280160" cy="1565995"/>
          </a:xfrm>
          <a:prstGeom prst="rect">
            <a:avLst/>
          </a:prstGeom>
          <a:noFill/>
          <a:ln w="9525">
            <a:solidFill>
              <a:srgbClr val="999999"/>
            </a:solidFill>
          </a:ln>
        </p:spPr>
      </p:sp>
      <p:sp>
        <p:nvSpPr>
          <p:cNvPr id="89" name="Text Block"/>
          <p:cNvSpPr txBox="1"/>
          <p:nvPr/>
        </p:nvSpPr>
        <p:spPr>
          <a:xfrm>
            <a:off x="6062472" y="1163320"/>
            <a:ext cx="1188720" cy="230519"/>
          </a:xfrm>
          <a:prstGeom prst="rect">
            <a:avLst/>
          </a:prstGeom>
          <a:noFill/>
        </p:spPr>
        <p:txBody>
          <a:bodyPr wrap="square" lIns="91440" tIns="45720" rIns="91440" bIns="45720" anchor="b"/>
          <a:lstStyle/>
          <a:p>
            <a:pPr algn="ctr">
              <a:buNone/>
            </a:pPr>
            <a:r>
              <a:rPr lang="en-US" sz="600" dirty="0">
                <a:solidFill>
                  <a:srgbClr val="405363"/>
                </a:solidFill>
                <a:latin typeface="Arial Bold"/>
                <a:cs typeface="Arial Bold"/>
              </a:rPr>
              <a:t>Energy Exemplar</a:t>
            </a:r>
            <a:endParaRPr lang="en-US" sz="600"/>
          </a:p>
        </p:txBody>
      </p:sp>
      <p:cxnSp>
        <p:nvCxnSpPr>
          <p:cNvPr id="90" name="Divider Line"/>
          <p:cNvCxnSpPr/>
          <p:nvPr/>
        </p:nvCxnSpPr>
        <p:spPr>
          <a:xfrm>
            <a:off x="6062472" y="1469757"/>
            <a:ext cx="1188720" cy="0"/>
          </a:xfrm>
          <a:prstGeom prst="straightConnector1">
            <a:avLst/>
          </a:prstGeom>
          <a:ln w="6350">
            <a:solidFill>
              <a:srgbClr val="999999"/>
            </a:solidFill>
          </a:ln>
        </p:spPr>
      </p:cxnSp>
      <p:pic>
        <p:nvPicPr>
          <p:cNvPr id="91" name="Image"/>
          <p:cNvPicPr>
            <a:picLocks noChangeAspect="1"/>
          </p:cNvPicPr>
          <p:nvPr/>
        </p:nvPicPr>
        <p:blipFill>
          <a:blip r:embed="rId26"/>
          <a:stretch>
            <a:fillRect/>
          </a:stretch>
        </p:blipFill>
        <p:spPr>
          <a:xfrm>
            <a:off x="6363881" y="1545675"/>
            <a:ext cx="585903" cy="345779"/>
          </a:xfrm>
          <a:prstGeom prst="rect">
            <a:avLst/>
          </a:prstGeom>
        </p:spPr>
      </p:pic>
      <p:sp>
        <p:nvSpPr>
          <p:cNvPr id="92" name="Text Block"/>
          <p:cNvSpPr txBox="1"/>
          <p:nvPr/>
        </p:nvSpPr>
        <p:spPr>
          <a:xfrm>
            <a:off x="6062472" y="1909742"/>
            <a:ext cx="1188720" cy="115260"/>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93" name="Image"/>
          <p:cNvPicPr>
            <a:picLocks noChangeAspect="1"/>
          </p:cNvPicPr>
          <p:nvPr/>
        </p:nvPicPr>
        <p:blipFill>
          <a:blip r:embed="rId27"/>
          <a:stretch>
            <a:fillRect/>
          </a:stretch>
        </p:blipFill>
        <p:spPr>
          <a:xfrm>
            <a:off x="6483943" y="2043290"/>
            <a:ext cx="345779" cy="345779"/>
          </a:xfrm>
          <a:prstGeom prst="rect">
            <a:avLst/>
          </a:prstGeom>
        </p:spPr>
      </p:pic>
      <p:sp>
        <p:nvSpPr>
          <p:cNvPr id="94" name="Text Block"/>
          <p:cNvSpPr txBox="1"/>
          <p:nvPr/>
        </p:nvSpPr>
        <p:spPr>
          <a:xfrm>
            <a:off x="6062472" y="2407357"/>
            <a:ext cx="1188720" cy="230519"/>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2023</a:t>
            </a:r>
            <a:endParaRPr lang="en-US" sz="800"/>
          </a:p>
        </p:txBody>
      </p:sp>
      <p:sp>
        <p:nvSpPr>
          <p:cNvPr id="95" name="Border"/>
          <p:cNvSpPr/>
          <p:nvPr/>
        </p:nvSpPr>
        <p:spPr>
          <a:xfrm>
            <a:off x="6016752" y="2793323"/>
            <a:ext cx="1280160" cy="1565995"/>
          </a:xfrm>
          <a:prstGeom prst="rect">
            <a:avLst/>
          </a:prstGeom>
          <a:noFill/>
          <a:ln w="9525">
            <a:solidFill>
              <a:srgbClr val="999999"/>
            </a:solidFill>
          </a:ln>
        </p:spPr>
      </p:sp>
      <p:sp>
        <p:nvSpPr>
          <p:cNvPr id="96" name="Text Block"/>
          <p:cNvSpPr txBox="1"/>
          <p:nvPr/>
        </p:nvSpPr>
        <p:spPr>
          <a:xfrm>
            <a:off x="6062472" y="2839043"/>
            <a:ext cx="1188720" cy="230519"/>
          </a:xfrm>
          <a:prstGeom prst="rect">
            <a:avLst/>
          </a:prstGeom>
          <a:noFill/>
        </p:spPr>
        <p:txBody>
          <a:bodyPr wrap="square" lIns="91440" tIns="45720" rIns="91440" bIns="45720" anchor="b"/>
          <a:lstStyle/>
          <a:p>
            <a:pPr algn="ctr">
              <a:buNone/>
            </a:pPr>
            <a:r>
              <a:rPr lang="en-US" sz="600" dirty="0">
                <a:solidFill>
                  <a:srgbClr val="405363"/>
                </a:solidFill>
                <a:latin typeface="Arial Bold"/>
                <a:cs typeface="Arial Bold"/>
              </a:rPr>
              <a:t>Coupa Software</a:t>
            </a:r>
            <a:endParaRPr lang="en-US" sz="600"/>
          </a:p>
        </p:txBody>
      </p:sp>
      <p:cxnSp>
        <p:nvCxnSpPr>
          <p:cNvPr id="97" name="Divider Line"/>
          <p:cNvCxnSpPr/>
          <p:nvPr/>
        </p:nvCxnSpPr>
        <p:spPr>
          <a:xfrm>
            <a:off x="6062472" y="3145480"/>
            <a:ext cx="1188720" cy="0"/>
          </a:xfrm>
          <a:prstGeom prst="straightConnector1">
            <a:avLst/>
          </a:prstGeom>
          <a:ln w="6350">
            <a:solidFill>
              <a:srgbClr val="999999"/>
            </a:solidFill>
          </a:ln>
        </p:spPr>
      </p:cxnSp>
      <p:pic>
        <p:nvPicPr>
          <p:cNvPr id="98" name="Image"/>
          <p:cNvPicPr>
            <a:picLocks noChangeAspect="1"/>
          </p:cNvPicPr>
          <p:nvPr/>
        </p:nvPicPr>
        <p:blipFill>
          <a:blip r:embed="rId28"/>
          <a:stretch>
            <a:fillRect/>
          </a:stretch>
        </p:blipFill>
        <p:spPr>
          <a:xfrm>
            <a:off x="6062472" y="3232398"/>
            <a:ext cx="1188720" cy="323779"/>
          </a:xfrm>
          <a:prstGeom prst="rect">
            <a:avLst/>
          </a:prstGeom>
        </p:spPr>
      </p:pic>
      <p:sp>
        <p:nvSpPr>
          <p:cNvPr id="99" name="Text Block"/>
          <p:cNvSpPr txBox="1"/>
          <p:nvPr/>
        </p:nvSpPr>
        <p:spPr>
          <a:xfrm>
            <a:off x="6062472" y="3585465"/>
            <a:ext cx="1188720" cy="115260"/>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100" name="Image"/>
          <p:cNvPicPr>
            <a:picLocks noChangeAspect="1"/>
          </p:cNvPicPr>
          <p:nvPr/>
        </p:nvPicPr>
        <p:blipFill>
          <a:blip r:embed="rId29"/>
          <a:stretch>
            <a:fillRect/>
          </a:stretch>
        </p:blipFill>
        <p:spPr>
          <a:xfrm>
            <a:off x="6062472" y="3805535"/>
            <a:ext cx="1188720" cy="172736"/>
          </a:xfrm>
          <a:prstGeom prst="rect">
            <a:avLst/>
          </a:prstGeom>
        </p:spPr>
      </p:pic>
      <p:sp>
        <p:nvSpPr>
          <p:cNvPr id="101" name="Text Block"/>
          <p:cNvSpPr txBox="1"/>
          <p:nvPr/>
        </p:nvSpPr>
        <p:spPr>
          <a:xfrm>
            <a:off x="6062472" y="4083080"/>
            <a:ext cx="1188720" cy="230519"/>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2022</a:t>
            </a:r>
            <a:endParaRPr lang="en-US" sz="800"/>
          </a:p>
        </p:txBody>
      </p:sp>
      <p:sp>
        <p:nvSpPr>
          <p:cNvPr id="102" name="Border"/>
          <p:cNvSpPr/>
          <p:nvPr/>
        </p:nvSpPr>
        <p:spPr>
          <a:xfrm>
            <a:off x="6016752" y="4469046"/>
            <a:ext cx="1280160" cy="1565995"/>
          </a:xfrm>
          <a:prstGeom prst="rect">
            <a:avLst/>
          </a:prstGeom>
          <a:noFill/>
          <a:ln w="9525">
            <a:solidFill>
              <a:srgbClr val="999999"/>
            </a:solidFill>
          </a:ln>
        </p:spPr>
      </p:sp>
      <p:sp>
        <p:nvSpPr>
          <p:cNvPr id="103" name="Text Block"/>
          <p:cNvSpPr txBox="1"/>
          <p:nvPr/>
        </p:nvSpPr>
        <p:spPr>
          <a:xfrm>
            <a:off x="6062472" y="4514766"/>
            <a:ext cx="1188720" cy="230519"/>
          </a:xfrm>
          <a:prstGeom prst="rect">
            <a:avLst/>
          </a:prstGeom>
          <a:noFill/>
        </p:spPr>
        <p:txBody>
          <a:bodyPr wrap="square" lIns="91440" tIns="45720" rIns="91440" bIns="45720" anchor="b"/>
          <a:lstStyle/>
          <a:p>
            <a:pPr algn="ctr">
              <a:buNone/>
            </a:pPr>
            <a:r>
              <a:rPr lang="en-US" sz="600" dirty="0">
                <a:solidFill>
                  <a:srgbClr val="405363"/>
                </a:solidFill>
                <a:latin typeface="Arial Bold"/>
                <a:cs typeface="Arial Bold"/>
              </a:rPr>
              <a:t>Nearmap</a:t>
            </a:r>
            <a:endParaRPr lang="en-US" sz="600"/>
          </a:p>
        </p:txBody>
      </p:sp>
      <p:cxnSp>
        <p:nvCxnSpPr>
          <p:cNvPr id="104" name="Divider Line"/>
          <p:cNvCxnSpPr/>
          <p:nvPr/>
        </p:nvCxnSpPr>
        <p:spPr>
          <a:xfrm>
            <a:off x="6062472" y="4821203"/>
            <a:ext cx="1188720" cy="0"/>
          </a:xfrm>
          <a:prstGeom prst="straightConnector1">
            <a:avLst/>
          </a:prstGeom>
          <a:ln w="6350">
            <a:solidFill>
              <a:srgbClr val="999999"/>
            </a:solidFill>
          </a:ln>
        </p:spPr>
      </p:cxnSp>
      <p:pic>
        <p:nvPicPr>
          <p:cNvPr id="105" name="Image"/>
          <p:cNvPicPr>
            <a:picLocks noChangeAspect="1"/>
          </p:cNvPicPr>
          <p:nvPr/>
        </p:nvPicPr>
        <p:blipFill>
          <a:blip r:embed="rId30"/>
          <a:stretch>
            <a:fillRect/>
          </a:stretch>
        </p:blipFill>
        <p:spPr>
          <a:xfrm>
            <a:off x="6078929" y="4897121"/>
            <a:ext cx="1155807" cy="345779"/>
          </a:xfrm>
          <a:prstGeom prst="rect">
            <a:avLst/>
          </a:prstGeom>
        </p:spPr>
      </p:pic>
      <p:sp>
        <p:nvSpPr>
          <p:cNvPr id="106" name="Text Block"/>
          <p:cNvSpPr txBox="1"/>
          <p:nvPr/>
        </p:nvSpPr>
        <p:spPr>
          <a:xfrm>
            <a:off x="6062472" y="5261188"/>
            <a:ext cx="1188720" cy="115260"/>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107" name="Image"/>
          <p:cNvPicPr>
            <a:picLocks noChangeAspect="1"/>
          </p:cNvPicPr>
          <p:nvPr/>
        </p:nvPicPr>
        <p:blipFill>
          <a:blip r:embed="rId31"/>
          <a:stretch>
            <a:fillRect/>
          </a:stretch>
        </p:blipFill>
        <p:spPr>
          <a:xfrm>
            <a:off x="6326534" y="5394736"/>
            <a:ext cx="660596" cy="345779"/>
          </a:xfrm>
          <a:prstGeom prst="rect">
            <a:avLst/>
          </a:prstGeom>
        </p:spPr>
      </p:pic>
      <p:sp>
        <p:nvSpPr>
          <p:cNvPr id="108" name="Text Block"/>
          <p:cNvSpPr txBox="1"/>
          <p:nvPr/>
        </p:nvSpPr>
        <p:spPr>
          <a:xfrm>
            <a:off x="6062472" y="5758803"/>
            <a:ext cx="1188720" cy="230519"/>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2022</a:t>
            </a:r>
            <a:endParaRPr lang="en-US" sz="800"/>
          </a:p>
        </p:txBody>
      </p:sp>
      <p:sp>
        <p:nvSpPr>
          <p:cNvPr id="109" name="Border"/>
          <p:cNvSpPr/>
          <p:nvPr/>
        </p:nvSpPr>
        <p:spPr>
          <a:xfrm>
            <a:off x="7406640" y="1117600"/>
            <a:ext cx="1280160" cy="1565995"/>
          </a:xfrm>
          <a:prstGeom prst="rect">
            <a:avLst/>
          </a:prstGeom>
          <a:noFill/>
          <a:ln w="9525">
            <a:solidFill>
              <a:srgbClr val="999999"/>
            </a:solidFill>
          </a:ln>
        </p:spPr>
      </p:sp>
      <p:sp>
        <p:nvSpPr>
          <p:cNvPr id="110" name="Text Block"/>
          <p:cNvSpPr txBox="1"/>
          <p:nvPr/>
        </p:nvSpPr>
        <p:spPr>
          <a:xfrm>
            <a:off x="7452360" y="1163320"/>
            <a:ext cx="1188720" cy="230519"/>
          </a:xfrm>
          <a:prstGeom prst="rect">
            <a:avLst/>
          </a:prstGeom>
          <a:noFill/>
        </p:spPr>
        <p:txBody>
          <a:bodyPr wrap="square" lIns="91440" tIns="45720" rIns="91440" bIns="45720" anchor="b"/>
          <a:lstStyle/>
          <a:p>
            <a:pPr algn="ctr">
              <a:buNone/>
            </a:pPr>
            <a:r>
              <a:rPr lang="en-US" sz="600" dirty="0">
                <a:solidFill>
                  <a:srgbClr val="405363"/>
                </a:solidFill>
                <a:latin typeface="Arial Bold"/>
                <a:cs typeface="Arial Bold"/>
              </a:rPr>
              <a:t>Avalara</a:t>
            </a:r>
            <a:endParaRPr lang="en-US" sz="600"/>
          </a:p>
        </p:txBody>
      </p:sp>
      <p:cxnSp>
        <p:nvCxnSpPr>
          <p:cNvPr id="111" name="Divider Line"/>
          <p:cNvCxnSpPr/>
          <p:nvPr/>
        </p:nvCxnSpPr>
        <p:spPr>
          <a:xfrm>
            <a:off x="7452360" y="1469757"/>
            <a:ext cx="1188720" cy="0"/>
          </a:xfrm>
          <a:prstGeom prst="straightConnector1">
            <a:avLst/>
          </a:prstGeom>
          <a:ln w="6350">
            <a:solidFill>
              <a:srgbClr val="999999"/>
            </a:solidFill>
          </a:ln>
        </p:spPr>
      </p:cxnSp>
      <p:pic>
        <p:nvPicPr>
          <p:cNvPr id="112" name="Image"/>
          <p:cNvPicPr>
            <a:picLocks noChangeAspect="1"/>
          </p:cNvPicPr>
          <p:nvPr/>
        </p:nvPicPr>
        <p:blipFill>
          <a:blip r:embed="rId32"/>
          <a:stretch>
            <a:fillRect/>
          </a:stretch>
        </p:blipFill>
        <p:spPr>
          <a:xfrm>
            <a:off x="7452360" y="1588893"/>
            <a:ext cx="1188720" cy="259344"/>
          </a:xfrm>
          <a:prstGeom prst="rect">
            <a:avLst/>
          </a:prstGeom>
        </p:spPr>
      </p:pic>
      <p:sp>
        <p:nvSpPr>
          <p:cNvPr id="113" name="Text Block"/>
          <p:cNvSpPr txBox="1"/>
          <p:nvPr/>
        </p:nvSpPr>
        <p:spPr>
          <a:xfrm>
            <a:off x="7452360" y="1909742"/>
            <a:ext cx="1188720" cy="115260"/>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114" name="Image"/>
          <p:cNvPicPr>
            <a:picLocks noChangeAspect="1"/>
          </p:cNvPicPr>
          <p:nvPr/>
        </p:nvPicPr>
        <p:blipFill>
          <a:blip r:embed="rId33"/>
          <a:stretch>
            <a:fillRect/>
          </a:stretch>
        </p:blipFill>
        <p:spPr>
          <a:xfrm>
            <a:off x="7802281" y="2043290"/>
            <a:ext cx="488878" cy="345779"/>
          </a:xfrm>
          <a:prstGeom prst="rect">
            <a:avLst/>
          </a:prstGeom>
        </p:spPr>
      </p:pic>
      <p:sp>
        <p:nvSpPr>
          <p:cNvPr id="115" name="Text Block"/>
          <p:cNvSpPr txBox="1"/>
          <p:nvPr/>
        </p:nvSpPr>
        <p:spPr>
          <a:xfrm>
            <a:off x="7452360" y="2407357"/>
            <a:ext cx="1188720" cy="230519"/>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2022</a:t>
            </a:r>
            <a:endParaRPr lang="en-US" sz="800"/>
          </a:p>
        </p:txBody>
      </p:sp>
      <p:sp>
        <p:nvSpPr>
          <p:cNvPr id="116" name="Border"/>
          <p:cNvSpPr/>
          <p:nvPr/>
        </p:nvSpPr>
        <p:spPr>
          <a:xfrm>
            <a:off x="7406640" y="2793323"/>
            <a:ext cx="1280160" cy="1565995"/>
          </a:xfrm>
          <a:prstGeom prst="rect">
            <a:avLst/>
          </a:prstGeom>
          <a:noFill/>
          <a:ln w="9525">
            <a:solidFill>
              <a:srgbClr val="999999"/>
            </a:solidFill>
          </a:ln>
        </p:spPr>
      </p:sp>
      <p:sp>
        <p:nvSpPr>
          <p:cNvPr id="117" name="Text Block"/>
          <p:cNvSpPr txBox="1"/>
          <p:nvPr/>
        </p:nvSpPr>
        <p:spPr>
          <a:xfrm>
            <a:off x="7452360" y="2839043"/>
            <a:ext cx="1188720" cy="230519"/>
          </a:xfrm>
          <a:prstGeom prst="rect">
            <a:avLst/>
          </a:prstGeom>
          <a:noFill/>
        </p:spPr>
        <p:txBody>
          <a:bodyPr wrap="square" lIns="91440" tIns="45720" rIns="91440" bIns="45720" anchor="b"/>
          <a:lstStyle/>
          <a:p>
            <a:pPr algn="ctr">
              <a:buNone/>
            </a:pPr>
            <a:r>
              <a:rPr lang="en-US" sz="600" dirty="0">
                <a:solidFill>
                  <a:srgbClr val="405363"/>
                </a:solidFill>
                <a:latin typeface="Arial Bold"/>
                <a:cs typeface="Arial Bold"/>
              </a:rPr>
              <a:t>Bottomline Technologies</a:t>
            </a:r>
            <a:endParaRPr lang="en-US" sz="600"/>
          </a:p>
        </p:txBody>
      </p:sp>
      <p:cxnSp>
        <p:nvCxnSpPr>
          <p:cNvPr id="118" name="Divider Line"/>
          <p:cNvCxnSpPr/>
          <p:nvPr/>
        </p:nvCxnSpPr>
        <p:spPr>
          <a:xfrm>
            <a:off x="7452360" y="3145480"/>
            <a:ext cx="1188720" cy="0"/>
          </a:xfrm>
          <a:prstGeom prst="straightConnector1">
            <a:avLst/>
          </a:prstGeom>
          <a:ln w="6350">
            <a:solidFill>
              <a:srgbClr val="999999"/>
            </a:solidFill>
          </a:ln>
        </p:spPr>
      </p:cxnSp>
      <p:pic>
        <p:nvPicPr>
          <p:cNvPr id="119" name="Image"/>
          <p:cNvPicPr>
            <a:picLocks noChangeAspect="1"/>
          </p:cNvPicPr>
          <p:nvPr/>
        </p:nvPicPr>
        <p:blipFill>
          <a:blip r:embed="rId34"/>
          <a:stretch>
            <a:fillRect/>
          </a:stretch>
        </p:blipFill>
        <p:spPr>
          <a:xfrm>
            <a:off x="7502224" y="3221398"/>
            <a:ext cx="1088993" cy="345779"/>
          </a:xfrm>
          <a:prstGeom prst="rect">
            <a:avLst/>
          </a:prstGeom>
        </p:spPr>
      </p:pic>
      <p:sp>
        <p:nvSpPr>
          <p:cNvPr id="120" name="Text Block"/>
          <p:cNvSpPr txBox="1"/>
          <p:nvPr/>
        </p:nvSpPr>
        <p:spPr>
          <a:xfrm>
            <a:off x="7452360" y="3585465"/>
            <a:ext cx="1188720" cy="115260"/>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121" name="Image"/>
          <p:cNvPicPr>
            <a:picLocks noChangeAspect="1"/>
          </p:cNvPicPr>
          <p:nvPr/>
        </p:nvPicPr>
        <p:blipFill>
          <a:blip r:embed="rId35"/>
          <a:stretch>
            <a:fillRect/>
          </a:stretch>
        </p:blipFill>
        <p:spPr>
          <a:xfrm>
            <a:off x="7716422" y="3719013"/>
            <a:ext cx="660596" cy="345779"/>
          </a:xfrm>
          <a:prstGeom prst="rect">
            <a:avLst/>
          </a:prstGeom>
        </p:spPr>
      </p:pic>
      <p:sp>
        <p:nvSpPr>
          <p:cNvPr id="122" name="Text Block"/>
          <p:cNvSpPr txBox="1"/>
          <p:nvPr/>
        </p:nvSpPr>
        <p:spPr>
          <a:xfrm>
            <a:off x="7452360" y="4083080"/>
            <a:ext cx="1188720" cy="230519"/>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2022</a:t>
            </a:r>
            <a:endParaRPr lang="en-US" sz="800"/>
          </a:p>
        </p:txBody>
      </p:sp>
      <p:sp>
        <p:nvSpPr>
          <p:cNvPr id="123" name="Border"/>
          <p:cNvSpPr/>
          <p:nvPr/>
        </p:nvSpPr>
        <p:spPr>
          <a:xfrm>
            <a:off x="7406640" y="4469046"/>
            <a:ext cx="1280160" cy="1565995"/>
          </a:xfrm>
          <a:prstGeom prst="rect">
            <a:avLst/>
          </a:prstGeom>
          <a:noFill/>
          <a:ln w="9525">
            <a:solidFill>
              <a:srgbClr val="999999"/>
            </a:solidFill>
          </a:ln>
        </p:spPr>
      </p:sp>
      <p:sp>
        <p:nvSpPr>
          <p:cNvPr id="124" name="Text Block"/>
          <p:cNvSpPr txBox="1"/>
          <p:nvPr/>
        </p:nvSpPr>
        <p:spPr>
          <a:xfrm>
            <a:off x="7452360" y="4514766"/>
            <a:ext cx="1188720" cy="230519"/>
          </a:xfrm>
          <a:prstGeom prst="rect">
            <a:avLst/>
          </a:prstGeom>
          <a:noFill/>
        </p:spPr>
        <p:txBody>
          <a:bodyPr wrap="square" lIns="91440" tIns="45720" rIns="91440" bIns="45720" anchor="b"/>
          <a:lstStyle/>
          <a:p>
            <a:pPr algn="ctr">
              <a:buNone/>
            </a:pPr>
            <a:r>
              <a:rPr lang="en-US" sz="600" dirty="0">
                <a:solidFill>
                  <a:srgbClr val="405363"/>
                </a:solidFill>
                <a:latin typeface="Arial Bold"/>
                <a:cs typeface="Arial Bold"/>
              </a:rPr>
              <a:t>ConnectWise</a:t>
            </a:r>
            <a:endParaRPr lang="en-US" sz="600"/>
          </a:p>
        </p:txBody>
      </p:sp>
      <p:cxnSp>
        <p:nvCxnSpPr>
          <p:cNvPr id="125" name="Divider Line"/>
          <p:cNvCxnSpPr/>
          <p:nvPr/>
        </p:nvCxnSpPr>
        <p:spPr>
          <a:xfrm>
            <a:off x="7452360" y="4821203"/>
            <a:ext cx="1188720" cy="0"/>
          </a:xfrm>
          <a:prstGeom prst="straightConnector1">
            <a:avLst/>
          </a:prstGeom>
          <a:ln w="6350">
            <a:solidFill>
              <a:srgbClr val="999999"/>
            </a:solidFill>
          </a:ln>
        </p:spPr>
      </p:cxnSp>
      <p:pic>
        <p:nvPicPr>
          <p:cNvPr id="126" name="Image"/>
          <p:cNvPicPr>
            <a:picLocks noChangeAspect="1"/>
          </p:cNvPicPr>
          <p:nvPr/>
        </p:nvPicPr>
        <p:blipFill>
          <a:blip r:embed="rId36"/>
          <a:stretch>
            <a:fillRect/>
          </a:stretch>
        </p:blipFill>
        <p:spPr>
          <a:xfrm>
            <a:off x="7708298" y="4897121"/>
            <a:ext cx="676844" cy="345779"/>
          </a:xfrm>
          <a:prstGeom prst="rect">
            <a:avLst/>
          </a:prstGeom>
        </p:spPr>
      </p:pic>
      <p:sp>
        <p:nvSpPr>
          <p:cNvPr id="127" name="Text Block"/>
          <p:cNvSpPr txBox="1"/>
          <p:nvPr/>
        </p:nvSpPr>
        <p:spPr>
          <a:xfrm>
            <a:off x="7452360" y="5261188"/>
            <a:ext cx="1188720" cy="115260"/>
          </a:xfrm>
          <a:prstGeom prst="rect">
            <a:avLst/>
          </a:prstGeom>
          <a:noFill/>
        </p:spPr>
        <p:txBody>
          <a:bodyPr wrap="square" lIns="91440" tIns="45720" rIns="91440" bIns="45720" anchor="ctr"/>
          <a:lstStyle/>
          <a:p>
            <a:pPr algn="ctr">
              <a:buNone/>
            </a:pPr>
            <a:r>
              <a:rPr lang="en-US" sz="600" dirty="0">
                <a:solidFill>
                  <a:srgbClr val="405363"/>
                </a:solidFill>
                <a:latin typeface="Arial"/>
                <a:cs typeface="Arial"/>
              </a:rPr>
              <a:t>Acquired by</a:t>
            </a:r>
            <a:endParaRPr lang="en-US" sz="600"/>
          </a:p>
        </p:txBody>
      </p:sp>
      <p:pic>
        <p:nvPicPr>
          <p:cNvPr id="128" name="Image"/>
          <p:cNvPicPr>
            <a:picLocks noChangeAspect="1"/>
          </p:cNvPicPr>
          <p:nvPr/>
        </p:nvPicPr>
        <p:blipFill>
          <a:blip r:embed="rId37"/>
          <a:stretch>
            <a:fillRect/>
          </a:stretch>
        </p:blipFill>
        <p:spPr>
          <a:xfrm>
            <a:off x="7716422" y="5394736"/>
            <a:ext cx="660596" cy="345779"/>
          </a:xfrm>
          <a:prstGeom prst="rect">
            <a:avLst/>
          </a:prstGeom>
        </p:spPr>
      </p:pic>
      <p:sp>
        <p:nvSpPr>
          <p:cNvPr id="129" name="Text Block"/>
          <p:cNvSpPr txBox="1"/>
          <p:nvPr/>
        </p:nvSpPr>
        <p:spPr>
          <a:xfrm>
            <a:off x="7452360" y="5758803"/>
            <a:ext cx="1188720" cy="230519"/>
          </a:xfrm>
          <a:prstGeom prst="rect">
            <a:avLst/>
          </a:prstGeom>
          <a:noFill/>
        </p:spPr>
        <p:txBody>
          <a:bodyPr wrap="square" lIns="91440" tIns="45720" rIns="91440" bIns="45720" anchor="t"/>
          <a:lstStyle/>
          <a:p>
            <a:pPr algn="ctr">
              <a:buNone/>
            </a:pPr>
            <a:r>
              <a:rPr lang="en-US" sz="800" dirty="0">
                <a:solidFill>
                  <a:srgbClr val="666666"/>
                </a:solidFill>
                <a:latin typeface="Arial"/>
                <a:cs typeface="Arial"/>
              </a:rPr>
              <a:t>2019</a:t>
            </a:r>
            <a:endParaRPr lang="en-US" sz="800"/>
          </a:p>
        </p:txBody>
      </p:sp>
      <p:sp>
        <p:nvSpPr>
          <p:cNvPr id="130"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3</a:t>
            </a:r>
            <a:endParaRPr lang="en-US" sz="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Private Company Profile</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Coro — Company Profile (1/2)</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 Coro IR, press releases, Crunchbase, G2 reviews. Funding data as of Feb 2026.</a:t>
            </a:r>
            <a:endParaRPr lang="en-US" sz="800"/>
          </a:p>
        </p:txBody>
      </p:sp>
      <p:sp>
        <p:nvSpPr>
          <p:cNvPr id="5" name="Header Bar"/>
          <p:cNvSpPr txBox="1"/>
          <p:nvPr/>
        </p:nvSpPr>
        <p:spPr>
          <a:xfrm>
            <a:off x="45720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Company Overview</a:t>
            </a:r>
            <a:endParaRPr lang="en-US" sz="1200"/>
          </a:p>
        </p:txBody>
      </p:sp>
      <p:sp>
        <p:nvSpPr>
          <p:cNvPr id="6" name="Text Block"/>
          <p:cNvSpPr txBox="1"/>
          <p:nvPr/>
        </p:nvSpPr>
        <p:spPr>
          <a:xfrm>
            <a:off x="457200" y="1754632"/>
            <a:ext cx="2966085" cy="1128099"/>
          </a:xfrm>
          <a:prstGeom prst="rect">
            <a:avLst/>
          </a:prstGeom>
          <a:noFill/>
        </p:spPr>
        <p:txBody>
          <a:bodyPr wrap="square" lIns="91440" tIns="45720" rIns="91440" bIns="45720" anchor="t"/>
          <a:lstStyle/>
          <a:p>
            <a:pPr>
              <a:buNone/>
            </a:pPr>
            <a:r>
              <a:rPr lang="en-US" sz="900" dirty="0">
                <a:solidFill>
                  <a:srgbClr val="333333"/>
                </a:solidFill>
                <a:latin typeface="Calibri"/>
                <a:cs typeface="Calibri"/>
              </a:rPr>
              <a:t>Coro (founded 2014, Tel Aviv) delivers all-in-one cybersecurity for mid-market (100–2,500 employees) and MSPs. Platform consolidates endpoint, email, network, cloud &amp; data protection in single agent/console with minimal IT overhead. $255M+ funding (Series D: $100M, Oct 2023), 4,000+ customers across 10,000+ MSP environments. CEO Joe Sykora joined 2024 for global scale via channel-first strategy.</a:t>
            </a:r>
            <a:endParaRPr lang="en-US" sz="900"/>
          </a:p>
        </p:txBody>
      </p:sp>
      <p:pic>
        <p:nvPicPr>
          <p:cNvPr id="7" name="Image"/>
          <p:cNvPicPr>
            <a:picLocks noChangeAspect="1"/>
          </p:cNvPicPr>
          <p:nvPr/>
        </p:nvPicPr>
        <p:blipFill>
          <a:blip r:embed="rId2"/>
          <a:stretch>
            <a:fillRect/>
          </a:stretch>
        </p:blipFill>
        <p:spPr>
          <a:xfrm>
            <a:off x="3514725" y="2154755"/>
            <a:ext cx="988695" cy="327854"/>
          </a:xfrm>
          <a:prstGeom prst="rect">
            <a:avLst/>
          </a:prstGeom>
        </p:spPr>
      </p:pic>
      <p:sp>
        <p:nvSpPr>
          <p:cNvPr id="8" name="Header Bar"/>
          <p:cNvSpPr txBox="1"/>
          <p:nvPr/>
        </p:nvSpPr>
        <p:spPr>
          <a:xfrm>
            <a:off x="457200" y="2992459"/>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Products &amp; Services</a:t>
            </a:r>
            <a:endParaRPr lang="en-US" sz="1200"/>
          </a:p>
        </p:txBody>
      </p:sp>
      <p:sp>
        <p:nvSpPr>
          <p:cNvPr id="9" name="Bullet List"/>
          <p:cNvSpPr txBox="1"/>
          <p:nvPr/>
        </p:nvSpPr>
        <p:spPr>
          <a:xfrm>
            <a:off x="457200" y="3385651"/>
            <a:ext cx="4046220" cy="2649389"/>
          </a:xfrm>
          <a:prstGeom prst="rect">
            <a:avLst/>
          </a:prstGeom>
          <a:noFill/>
        </p:spPr>
        <p:txBody>
          <a:bodyPr wrap="square" lIns="91440" tIns="45720" rIns="91440" bIns="45720" anchor="t"/>
          <a:lstStyle/>
          <a:p>
            <a:pPr indent="-342900" marL="342900">
              <a:lnSpc>
                <a:spcPct val="90000"/>
              </a:lnSpc>
              <a:buChar char="•"/>
            </a:pPr>
            <a:r>
              <a:rPr lang="en-US" sz="900" dirty="0">
                <a:solidFill>
                  <a:srgbClr val="333333"/>
                </a:solidFill>
                <a:latin typeface="Calibri"/>
                <a:cs typeface="Calibri"/>
              </a:rPr>
              <a:t>Endpoint Protection — AI-powered EPP+EDR; log all endpoint activity, detect anomalies, and automate remediation across Windows, Mac, and Linux</a:t>
            </a:r>
            <a:endParaRPr lang="en-US" sz="900"/>
          </a:p>
          <a:p>
            <a:pPr indent="-342900" marL="342900">
              <a:lnSpc>
                <a:spcPct val="90000"/>
              </a:lnSpc>
              <a:buChar char="•"/>
            </a:pPr>
            <a:r>
              <a:rPr lang="en-US" sz="900" dirty="0">
                <a:solidFill>
                  <a:srgbClr val="333333"/>
                </a:solidFill>
                <a:latin typeface="Calibri"/>
                <a:cs typeface="Calibri"/>
              </a:rPr>
              <a:t>Email Protection — scan inbound/outbound email for phishing, malware, and BEC; automated quarantine and remediation reducing manual triage</a:t>
            </a:r>
            <a:endParaRPr lang="en-US" sz="900"/>
          </a:p>
          <a:p>
            <a:pPr indent="-342900" marL="342900">
              <a:lnSpc>
                <a:spcPct val="90000"/>
              </a:lnSpc>
              <a:buChar char="•"/>
            </a:pPr>
            <a:r>
              <a:rPr lang="en-US" sz="900" dirty="0">
                <a:solidFill>
                  <a:srgbClr val="333333"/>
                </a:solidFill>
                <a:latin typeface="Calibri"/>
                <a:cs typeface="Calibri"/>
              </a:rPr>
              <a:t>Network Protection — Zero Trust Network Access (ZTNA), VPN replacement, and military-grade encryption for distributed workforces</a:t>
            </a:r>
            <a:endParaRPr lang="en-US" sz="900"/>
          </a:p>
          <a:p>
            <a:pPr indent="-342900" marL="342900">
              <a:lnSpc>
                <a:spcPct val="90000"/>
              </a:lnSpc>
              <a:buChar char="•"/>
            </a:pPr>
            <a:r>
              <a:rPr lang="en-US" sz="900" dirty="0">
                <a:solidFill>
                  <a:srgbClr val="333333"/>
                </a:solidFill>
                <a:latin typeface="Calibri"/>
                <a:cs typeface="Calibri"/>
              </a:rPr>
              <a:t>Cloud App Security — protect Microsoft 365, Google Workspace, Salesforce, Slack, and Box; detect account takeover and data exfiltration</a:t>
            </a:r>
            <a:endParaRPr lang="en-US" sz="900"/>
          </a:p>
          <a:p>
            <a:pPr indent="-342900" marL="342900">
              <a:lnSpc>
                <a:spcPct val="90000"/>
              </a:lnSpc>
              <a:buChar char="•"/>
            </a:pPr>
            <a:r>
              <a:rPr lang="en-US" sz="900" dirty="0">
                <a:solidFill>
                  <a:srgbClr val="333333"/>
                </a:solidFill>
                <a:latin typeface="Calibri"/>
                <a:cs typeface="Calibri"/>
              </a:rPr>
              <a:t>Data Protection — prevent data leaks, unauthorized sharing, and policy violations across endpoints and cloud apps with DLP controls</a:t>
            </a:r>
            <a:endParaRPr lang="en-US" sz="900"/>
          </a:p>
          <a:p>
            <a:pPr indent="-342900" marL="342900">
              <a:lnSpc>
                <a:spcPct val="90000"/>
              </a:lnSpc>
              <a:buChar char="•"/>
            </a:pPr>
            <a:r>
              <a:rPr lang="en-US" sz="900" dirty="0">
                <a:solidFill>
                  <a:srgbClr val="333333"/>
                </a:solidFill>
                <a:latin typeface="Calibri"/>
                <a:cs typeface="Calibri"/>
              </a:rPr>
              <a:t>Security Awareness Training — phishing simulations and micro-learning modules; track user risk scores and automate remediation workflows</a:t>
            </a:r>
            <a:endParaRPr lang="en-US" sz="900"/>
          </a:p>
          <a:p>
            <a:pPr indent="-342900" marL="342900">
              <a:lnSpc>
                <a:spcPct val="90000"/>
              </a:lnSpc>
              <a:buChar char="•"/>
            </a:pPr>
            <a:r>
              <a:rPr lang="en-US" sz="900" dirty="0">
                <a:solidFill>
                  <a:srgbClr val="333333"/>
                </a:solidFill>
                <a:latin typeface="Calibri"/>
                <a:cs typeface="Calibri"/>
              </a:rPr>
              <a:t>Managed Services — Coro SOC overlay for MSPs needing co-managed MDR without building in-house analyst capacity</a:t>
            </a:r>
            <a:endParaRPr lang="en-US" sz="900"/>
          </a:p>
        </p:txBody>
      </p:sp>
      <p:sp>
        <p:nvSpPr>
          <p:cNvPr id="10" name="Header Bar"/>
          <p:cNvSpPr txBox="1"/>
          <p:nvPr/>
        </p:nvSpPr>
        <p:spPr>
          <a:xfrm>
            <a:off x="464058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Leadership</a:t>
            </a:r>
            <a:endParaRPr lang="en-US" sz="1200"/>
          </a:p>
        </p:txBody>
      </p:sp>
      <p:sp>
        <p:nvSpPr>
          <p:cNvPr id="11" name="Background"/>
          <p:cNvSpPr/>
          <p:nvPr/>
        </p:nvSpPr>
        <p:spPr>
          <a:xfrm>
            <a:off x="4640580" y="1754632"/>
            <a:ext cx="1312164" cy="308525"/>
          </a:xfrm>
          <a:prstGeom prst="rect">
            <a:avLst/>
          </a:prstGeom>
          <a:solidFill>
            <a:srgbClr val="193338"/>
          </a:solidFill>
        </p:spPr>
      </p:sp>
      <p:sp>
        <p:nvSpPr>
          <p:cNvPr id="12" name="Text Block"/>
          <p:cNvSpPr txBox="1"/>
          <p:nvPr/>
        </p:nvSpPr>
        <p:spPr>
          <a:xfrm>
            <a:off x="4640580" y="1754632"/>
            <a:ext cx="1312164" cy="308525"/>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Joe Sykora</a:t>
            </a:r>
            <a:endParaRPr lang="en-US" sz="900"/>
          </a:p>
        </p:txBody>
      </p:sp>
      <p:sp>
        <p:nvSpPr>
          <p:cNvPr id="13" name="Background"/>
          <p:cNvSpPr/>
          <p:nvPr/>
        </p:nvSpPr>
        <p:spPr>
          <a:xfrm>
            <a:off x="6062472" y="1754632"/>
            <a:ext cx="2624328" cy="308525"/>
          </a:xfrm>
          <a:prstGeom prst="rect">
            <a:avLst/>
          </a:prstGeom>
          <a:solidFill>
            <a:srgbClr val="F0F4F8"/>
          </a:solidFill>
        </p:spPr>
      </p:sp>
      <p:sp>
        <p:nvSpPr>
          <p:cNvPr id="14" name="Text Block"/>
          <p:cNvSpPr txBox="1"/>
          <p:nvPr/>
        </p:nvSpPr>
        <p:spPr>
          <a:xfrm>
            <a:off x="6062472" y="1754632"/>
            <a:ext cx="2624328" cy="308525"/>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CEO — joined 2024; 20+ yrs global channel sales; scaled $1B+ revenues in cybersecurity &amp; IT</a:t>
            </a:r>
            <a:endParaRPr lang="en-US" sz="900"/>
          </a:p>
        </p:txBody>
      </p:sp>
      <p:sp>
        <p:nvSpPr>
          <p:cNvPr id="15" name="Background"/>
          <p:cNvSpPr/>
          <p:nvPr/>
        </p:nvSpPr>
        <p:spPr>
          <a:xfrm>
            <a:off x="4640580" y="2154597"/>
            <a:ext cx="1312164" cy="308525"/>
          </a:xfrm>
          <a:prstGeom prst="rect">
            <a:avLst/>
          </a:prstGeom>
          <a:solidFill>
            <a:srgbClr val="193338"/>
          </a:solidFill>
        </p:spPr>
      </p:sp>
      <p:sp>
        <p:nvSpPr>
          <p:cNvPr id="16" name="Text Block"/>
          <p:cNvSpPr txBox="1"/>
          <p:nvPr/>
        </p:nvSpPr>
        <p:spPr>
          <a:xfrm>
            <a:off x="4640580" y="2154597"/>
            <a:ext cx="1312164" cy="308525"/>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Guy Moskowitz</a:t>
            </a:r>
            <a:endParaRPr lang="en-US" sz="900"/>
          </a:p>
        </p:txBody>
      </p:sp>
      <p:sp>
        <p:nvSpPr>
          <p:cNvPr id="17" name="Background"/>
          <p:cNvSpPr/>
          <p:nvPr/>
        </p:nvSpPr>
        <p:spPr>
          <a:xfrm>
            <a:off x="6062472" y="2154597"/>
            <a:ext cx="2624328" cy="308525"/>
          </a:xfrm>
          <a:prstGeom prst="rect">
            <a:avLst/>
          </a:prstGeom>
          <a:solidFill>
            <a:srgbClr val="F0F4F8"/>
          </a:solidFill>
        </p:spPr>
      </p:sp>
      <p:sp>
        <p:nvSpPr>
          <p:cNvPr id="18" name="Text Block"/>
          <p:cNvSpPr txBox="1"/>
          <p:nvPr/>
        </p:nvSpPr>
        <p:spPr>
          <a:xfrm>
            <a:off x="6062472" y="2154597"/>
            <a:ext cx="2624328" cy="308525"/>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Co-Founder &amp; President — 20+ yrs at Amdocs, Ness, Mitrelli, IXI Mobile; leads biz dev</a:t>
            </a:r>
            <a:endParaRPr lang="en-US" sz="900"/>
          </a:p>
        </p:txBody>
      </p:sp>
      <p:sp>
        <p:nvSpPr>
          <p:cNvPr id="19" name="Background"/>
          <p:cNvSpPr/>
          <p:nvPr/>
        </p:nvSpPr>
        <p:spPr>
          <a:xfrm>
            <a:off x="4640580" y="2554562"/>
            <a:ext cx="1312164" cy="308525"/>
          </a:xfrm>
          <a:prstGeom prst="rect">
            <a:avLst/>
          </a:prstGeom>
          <a:solidFill>
            <a:srgbClr val="193338"/>
          </a:solidFill>
        </p:spPr>
      </p:sp>
      <p:sp>
        <p:nvSpPr>
          <p:cNvPr id="20" name="Text Block"/>
          <p:cNvSpPr txBox="1"/>
          <p:nvPr/>
        </p:nvSpPr>
        <p:spPr>
          <a:xfrm>
            <a:off x="4640580" y="2554562"/>
            <a:ext cx="1312164" cy="308525"/>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Dror Liwer</a:t>
            </a:r>
            <a:endParaRPr lang="en-US" sz="900"/>
          </a:p>
        </p:txBody>
      </p:sp>
      <p:sp>
        <p:nvSpPr>
          <p:cNvPr id="21" name="Background"/>
          <p:cNvSpPr/>
          <p:nvPr/>
        </p:nvSpPr>
        <p:spPr>
          <a:xfrm>
            <a:off x="6062472" y="2554562"/>
            <a:ext cx="2624328" cy="308525"/>
          </a:xfrm>
          <a:prstGeom prst="rect">
            <a:avLst/>
          </a:prstGeom>
          <a:solidFill>
            <a:srgbClr val="F0F4F8"/>
          </a:solidFill>
        </p:spPr>
      </p:sp>
      <p:sp>
        <p:nvSpPr>
          <p:cNvPr id="22" name="Text Block"/>
          <p:cNvSpPr txBox="1"/>
          <p:nvPr/>
        </p:nvSpPr>
        <p:spPr>
          <a:xfrm>
            <a:off x="6062472" y="2554562"/>
            <a:ext cx="2624328" cy="308525"/>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Co-Founder — former IDF CIO; 25+ yrs tech/security; leads product vision &amp; tech</a:t>
            </a:r>
            <a:endParaRPr lang="en-US" sz="900"/>
          </a:p>
        </p:txBody>
      </p:sp>
      <p:sp>
        <p:nvSpPr>
          <p:cNvPr id="23" name="Background"/>
          <p:cNvSpPr/>
          <p:nvPr/>
        </p:nvSpPr>
        <p:spPr>
          <a:xfrm>
            <a:off x="4640580" y="2954527"/>
            <a:ext cx="1312164" cy="308525"/>
          </a:xfrm>
          <a:prstGeom prst="rect">
            <a:avLst/>
          </a:prstGeom>
          <a:solidFill>
            <a:srgbClr val="193338"/>
          </a:solidFill>
        </p:spPr>
      </p:sp>
      <p:sp>
        <p:nvSpPr>
          <p:cNvPr id="24" name="Text Block"/>
          <p:cNvSpPr txBox="1"/>
          <p:nvPr/>
        </p:nvSpPr>
        <p:spPr>
          <a:xfrm>
            <a:off x="4640580" y="2954527"/>
            <a:ext cx="1312164" cy="308525"/>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Eyal Hen</a:t>
            </a:r>
            <a:endParaRPr lang="en-US" sz="900"/>
          </a:p>
        </p:txBody>
      </p:sp>
      <p:sp>
        <p:nvSpPr>
          <p:cNvPr id="25" name="Background"/>
          <p:cNvSpPr/>
          <p:nvPr/>
        </p:nvSpPr>
        <p:spPr>
          <a:xfrm>
            <a:off x="6062472" y="2954527"/>
            <a:ext cx="2624328" cy="308525"/>
          </a:xfrm>
          <a:prstGeom prst="rect">
            <a:avLst/>
          </a:prstGeom>
          <a:solidFill>
            <a:srgbClr val="F0F4F8"/>
          </a:solidFill>
        </p:spPr>
      </p:sp>
      <p:sp>
        <p:nvSpPr>
          <p:cNvPr id="26" name="Text Block"/>
          <p:cNvSpPr txBox="1"/>
          <p:nvPr/>
        </p:nvSpPr>
        <p:spPr>
          <a:xfrm>
            <a:off x="6062472" y="2954527"/>
            <a:ext cx="2624328" cy="308525"/>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CFO — Jan 2026; leads finance for ANZ &amp; global expansion; ex-CFO at high-growth SaaS</a:t>
            </a:r>
            <a:endParaRPr lang="en-US" sz="900"/>
          </a:p>
        </p:txBody>
      </p:sp>
      <p:sp>
        <p:nvSpPr>
          <p:cNvPr id="27" name="Header Bar"/>
          <p:cNvSpPr txBox="1"/>
          <p:nvPr/>
        </p:nvSpPr>
        <p:spPr>
          <a:xfrm>
            <a:off x="4640580" y="3372781"/>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Funding &amp; Investors</a:t>
            </a:r>
            <a:endParaRPr lang="en-US" sz="1200"/>
          </a:p>
        </p:txBody>
      </p:sp>
      <p:sp>
        <p:nvSpPr>
          <p:cNvPr id="28" name="Background"/>
          <p:cNvSpPr/>
          <p:nvPr/>
        </p:nvSpPr>
        <p:spPr>
          <a:xfrm>
            <a:off x="4640580" y="3765973"/>
            <a:ext cx="984123" cy="695396"/>
          </a:xfrm>
          <a:prstGeom prst="rect">
            <a:avLst/>
          </a:prstGeom>
          <a:solidFill>
            <a:srgbClr val="4472C4"/>
          </a:solidFill>
        </p:spPr>
      </p:sp>
      <p:sp>
        <p:nvSpPr>
          <p:cNvPr id="29" name="Text Block"/>
          <p:cNvSpPr txBox="1"/>
          <p:nvPr/>
        </p:nvSpPr>
        <p:spPr>
          <a:xfrm>
            <a:off x="4640580" y="3765973"/>
            <a:ext cx="984123" cy="695396"/>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Series D (Oct 2023)</a:t>
            </a:r>
            <a:endParaRPr lang="en-US" sz="900"/>
          </a:p>
        </p:txBody>
      </p:sp>
      <p:sp>
        <p:nvSpPr>
          <p:cNvPr id="30" name="Background"/>
          <p:cNvSpPr/>
          <p:nvPr/>
        </p:nvSpPr>
        <p:spPr>
          <a:xfrm>
            <a:off x="5734431" y="3765973"/>
            <a:ext cx="2952369" cy="695396"/>
          </a:xfrm>
          <a:prstGeom prst="rect">
            <a:avLst/>
          </a:prstGeom>
          <a:solidFill>
            <a:srgbClr val="F0F4F8"/>
          </a:solidFill>
        </p:spPr>
      </p:sp>
      <p:sp>
        <p:nvSpPr>
          <p:cNvPr id="31" name="Text Block"/>
          <p:cNvSpPr txBox="1"/>
          <p:nvPr/>
        </p:nvSpPr>
        <p:spPr>
          <a:xfrm>
            <a:off x="5734431" y="3765973"/>
            <a:ext cx="2952369" cy="695396"/>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$100M led by Energy Impact Partners and One Peak Partners; used to accelerate MSP channel, EMEA expansion, and product R&amp;D</a:t>
            </a:r>
            <a:endParaRPr lang="en-US" sz="900"/>
          </a:p>
        </p:txBody>
      </p:sp>
      <p:sp>
        <p:nvSpPr>
          <p:cNvPr id="32" name="Background"/>
          <p:cNvSpPr/>
          <p:nvPr/>
        </p:nvSpPr>
        <p:spPr>
          <a:xfrm>
            <a:off x="4640580" y="4552809"/>
            <a:ext cx="984123" cy="695396"/>
          </a:xfrm>
          <a:prstGeom prst="rect">
            <a:avLst/>
          </a:prstGeom>
          <a:solidFill>
            <a:srgbClr val="4472C4"/>
          </a:solidFill>
        </p:spPr>
      </p:sp>
      <p:sp>
        <p:nvSpPr>
          <p:cNvPr id="33" name="Text Block"/>
          <p:cNvSpPr txBox="1"/>
          <p:nvPr/>
        </p:nvSpPr>
        <p:spPr>
          <a:xfrm>
            <a:off x="4640580" y="4552809"/>
            <a:ext cx="984123" cy="695396"/>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Series C (2022)</a:t>
            </a:r>
            <a:endParaRPr lang="en-US" sz="900"/>
          </a:p>
        </p:txBody>
      </p:sp>
      <p:sp>
        <p:nvSpPr>
          <p:cNvPr id="34" name="Background"/>
          <p:cNvSpPr/>
          <p:nvPr/>
        </p:nvSpPr>
        <p:spPr>
          <a:xfrm>
            <a:off x="5734431" y="4552809"/>
            <a:ext cx="2952369" cy="695396"/>
          </a:xfrm>
          <a:prstGeom prst="rect">
            <a:avLst/>
          </a:prstGeom>
          <a:solidFill>
            <a:srgbClr val="F0F4F8"/>
          </a:solidFill>
        </p:spPr>
      </p:sp>
      <p:sp>
        <p:nvSpPr>
          <p:cNvPr id="35" name="Text Block"/>
          <p:cNvSpPr txBox="1"/>
          <p:nvPr/>
        </p:nvSpPr>
        <p:spPr>
          <a:xfrm>
            <a:off x="5734431" y="4552809"/>
            <a:ext cx="2952369" cy="695396"/>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$75M led by Energy Impact Partners; brought total to ~$155M; expanded US go-to-market and MSP partner program</a:t>
            </a:r>
            <a:endParaRPr lang="en-US" sz="900"/>
          </a:p>
        </p:txBody>
      </p:sp>
      <p:sp>
        <p:nvSpPr>
          <p:cNvPr id="36" name="Background"/>
          <p:cNvSpPr/>
          <p:nvPr/>
        </p:nvSpPr>
        <p:spPr>
          <a:xfrm>
            <a:off x="4640580" y="5339645"/>
            <a:ext cx="984123" cy="695396"/>
          </a:xfrm>
          <a:prstGeom prst="rect">
            <a:avLst/>
          </a:prstGeom>
          <a:solidFill>
            <a:srgbClr val="4472C4"/>
          </a:solidFill>
        </p:spPr>
      </p:sp>
      <p:sp>
        <p:nvSpPr>
          <p:cNvPr id="37" name="Text Block"/>
          <p:cNvSpPr txBox="1"/>
          <p:nvPr/>
        </p:nvSpPr>
        <p:spPr>
          <a:xfrm>
            <a:off x="4640580" y="5339645"/>
            <a:ext cx="984123" cy="695396"/>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Total Raised</a:t>
            </a:r>
            <a:endParaRPr lang="en-US" sz="900"/>
          </a:p>
        </p:txBody>
      </p:sp>
      <p:sp>
        <p:nvSpPr>
          <p:cNvPr id="38" name="Background"/>
          <p:cNvSpPr/>
          <p:nvPr/>
        </p:nvSpPr>
        <p:spPr>
          <a:xfrm>
            <a:off x="5734431" y="5339645"/>
            <a:ext cx="2952369" cy="695396"/>
          </a:xfrm>
          <a:prstGeom prst="rect">
            <a:avLst/>
          </a:prstGeom>
          <a:solidFill>
            <a:srgbClr val="F0F4F8"/>
          </a:solidFill>
        </p:spPr>
      </p:sp>
      <p:sp>
        <p:nvSpPr>
          <p:cNvPr id="39" name="Text Block"/>
          <p:cNvSpPr txBox="1"/>
          <p:nvPr/>
        </p:nvSpPr>
        <p:spPr>
          <a:xfrm>
            <a:off x="5734431" y="5339645"/>
            <a:ext cx="2952369" cy="695396"/>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$255M+ across Seed through Series D; investors include Energy Impact Partners, One Peak Partners, and JVP (Jerusalem Venture Partners)</a:t>
            </a:r>
            <a:endParaRPr lang="en-US" sz="900"/>
          </a:p>
        </p:txBody>
      </p:sp>
      <p:sp>
        <p:nvSpPr>
          <p:cNvPr id="40"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30</a:t>
            </a:r>
            <a:endParaRPr lang="en-US" sz="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Private Company Profile</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Coro — Company Profile (2/2)</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 Coro product documentation, press releases, G2 reviews, customer case studies. Feb 2026.</a:t>
            </a:r>
            <a:endParaRPr lang="en-US" sz="800"/>
          </a:p>
        </p:txBody>
      </p:sp>
      <p:sp>
        <p:nvSpPr>
          <p:cNvPr id="5" name="Header Bar"/>
          <p:cNvSpPr txBox="1"/>
          <p:nvPr/>
        </p:nvSpPr>
        <p:spPr>
          <a:xfrm>
            <a:off x="45720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Strategic Focus</a:t>
            </a:r>
            <a:endParaRPr lang="en-US" sz="1200"/>
          </a:p>
        </p:txBody>
      </p:sp>
      <p:sp>
        <p:nvSpPr>
          <p:cNvPr id="6" name="Background"/>
          <p:cNvSpPr/>
          <p:nvPr/>
        </p:nvSpPr>
        <p:spPr>
          <a:xfrm>
            <a:off x="457200" y="1754632"/>
            <a:ext cx="984123" cy="637201"/>
          </a:xfrm>
          <a:prstGeom prst="rect">
            <a:avLst/>
          </a:prstGeom>
          <a:solidFill>
            <a:srgbClr val="4472C4"/>
          </a:solidFill>
        </p:spPr>
      </p:sp>
      <p:sp>
        <p:nvSpPr>
          <p:cNvPr id="7" name="Text Block"/>
          <p:cNvSpPr txBox="1"/>
          <p:nvPr/>
        </p:nvSpPr>
        <p:spPr>
          <a:xfrm>
            <a:off x="457200" y="1754632"/>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SMB/Mid-Market</a:t>
            </a:r>
            <a:endParaRPr lang="en-US" sz="900"/>
          </a:p>
        </p:txBody>
      </p:sp>
      <p:sp>
        <p:nvSpPr>
          <p:cNvPr id="8" name="Background"/>
          <p:cNvSpPr/>
          <p:nvPr/>
        </p:nvSpPr>
        <p:spPr>
          <a:xfrm>
            <a:off x="1551051" y="1754632"/>
            <a:ext cx="2952369" cy="637201"/>
          </a:xfrm>
          <a:prstGeom prst="rect">
            <a:avLst/>
          </a:prstGeom>
          <a:solidFill>
            <a:srgbClr val="F0F4F8"/>
          </a:solidFill>
        </p:spPr>
      </p:sp>
      <p:sp>
        <p:nvSpPr>
          <p:cNvPr id="9" name="Text Block"/>
          <p:cNvSpPr txBox="1"/>
          <p:nvPr/>
        </p:nvSpPr>
        <p:spPr>
          <a:xfrm>
            <a:off x="1551051" y="1754632"/>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Targets 100–2,500 seat organizations priced out of enterprise platforms; single-agent, single-console replaces 5–7 point tools at a fraction of cost</a:t>
            </a:r>
            <a:endParaRPr lang="en-US" sz="900"/>
          </a:p>
        </p:txBody>
      </p:sp>
      <p:sp>
        <p:nvSpPr>
          <p:cNvPr id="10" name="Background"/>
          <p:cNvSpPr/>
          <p:nvPr/>
        </p:nvSpPr>
        <p:spPr>
          <a:xfrm>
            <a:off x="457200" y="2483273"/>
            <a:ext cx="984123" cy="637201"/>
          </a:xfrm>
          <a:prstGeom prst="rect">
            <a:avLst/>
          </a:prstGeom>
          <a:solidFill>
            <a:srgbClr val="4472C4"/>
          </a:solidFill>
        </p:spPr>
      </p:sp>
      <p:sp>
        <p:nvSpPr>
          <p:cNvPr id="11" name="Text Block"/>
          <p:cNvSpPr txBox="1"/>
          <p:nvPr/>
        </p:nvSpPr>
        <p:spPr>
          <a:xfrm>
            <a:off x="457200" y="2483273"/>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Channel-Only GTM</a:t>
            </a:r>
            <a:endParaRPr lang="en-US" sz="900"/>
          </a:p>
        </p:txBody>
      </p:sp>
      <p:sp>
        <p:nvSpPr>
          <p:cNvPr id="12" name="Background"/>
          <p:cNvSpPr/>
          <p:nvPr/>
        </p:nvSpPr>
        <p:spPr>
          <a:xfrm>
            <a:off x="1551051" y="2483273"/>
            <a:ext cx="2952369" cy="637201"/>
          </a:xfrm>
          <a:prstGeom prst="rect">
            <a:avLst/>
          </a:prstGeom>
          <a:solidFill>
            <a:srgbClr val="F0F4F8"/>
          </a:solidFill>
        </p:spPr>
      </p:sp>
      <p:sp>
        <p:nvSpPr>
          <p:cNvPr id="13" name="Text Block"/>
          <p:cNvSpPr txBox="1"/>
          <p:nvPr/>
        </p:nvSpPr>
        <p:spPr>
          <a:xfrm>
            <a:off x="1551051" y="2483273"/>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100% channel: MSPs, resellers, distributors, TSDs — Coro Compass partner program provides margin-rich recurring revenue model for partners</a:t>
            </a:r>
            <a:endParaRPr lang="en-US" sz="900"/>
          </a:p>
        </p:txBody>
      </p:sp>
      <p:sp>
        <p:nvSpPr>
          <p:cNvPr id="14" name="Background"/>
          <p:cNvSpPr/>
          <p:nvPr/>
        </p:nvSpPr>
        <p:spPr>
          <a:xfrm>
            <a:off x="457200" y="3211914"/>
            <a:ext cx="984123" cy="637201"/>
          </a:xfrm>
          <a:prstGeom prst="rect">
            <a:avLst/>
          </a:prstGeom>
          <a:solidFill>
            <a:srgbClr val="4472C4"/>
          </a:solidFill>
        </p:spPr>
      </p:sp>
      <p:sp>
        <p:nvSpPr>
          <p:cNvPr id="15" name="Text Block"/>
          <p:cNvSpPr txBox="1"/>
          <p:nvPr/>
        </p:nvSpPr>
        <p:spPr>
          <a:xfrm>
            <a:off x="457200" y="3211914"/>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AI Automation</a:t>
            </a:r>
            <a:endParaRPr lang="en-US" sz="900"/>
          </a:p>
        </p:txBody>
      </p:sp>
      <p:sp>
        <p:nvSpPr>
          <p:cNvPr id="16" name="Background"/>
          <p:cNvSpPr/>
          <p:nvPr/>
        </p:nvSpPr>
        <p:spPr>
          <a:xfrm>
            <a:off x="1551051" y="3211914"/>
            <a:ext cx="2952369" cy="637201"/>
          </a:xfrm>
          <a:prstGeom prst="rect">
            <a:avLst/>
          </a:prstGeom>
          <a:solidFill>
            <a:srgbClr val="F0F4F8"/>
          </a:solidFill>
        </p:spPr>
      </p:sp>
      <p:sp>
        <p:nvSpPr>
          <p:cNvPr id="17" name="Text Block"/>
          <p:cNvSpPr txBox="1"/>
          <p:nvPr/>
        </p:nvSpPr>
        <p:spPr>
          <a:xfrm>
            <a:off x="1551051" y="3211914"/>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AI engine auto-remediates 95%+ of threats without human intervention — eliminates 2AM alert calls and false positive fatigue for lean IT teams</a:t>
            </a:r>
            <a:endParaRPr lang="en-US" sz="900"/>
          </a:p>
        </p:txBody>
      </p:sp>
      <p:sp>
        <p:nvSpPr>
          <p:cNvPr id="18" name="Background"/>
          <p:cNvSpPr/>
          <p:nvPr/>
        </p:nvSpPr>
        <p:spPr>
          <a:xfrm>
            <a:off x="457200" y="3940555"/>
            <a:ext cx="984123" cy="637201"/>
          </a:xfrm>
          <a:prstGeom prst="rect">
            <a:avLst/>
          </a:prstGeom>
          <a:solidFill>
            <a:srgbClr val="4472C4"/>
          </a:solidFill>
        </p:spPr>
      </p:sp>
      <p:sp>
        <p:nvSpPr>
          <p:cNvPr id="19" name="Text Block"/>
          <p:cNvSpPr txBox="1"/>
          <p:nvPr/>
        </p:nvSpPr>
        <p:spPr>
          <a:xfrm>
            <a:off x="457200" y="3940555"/>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EMEA Expansion</a:t>
            </a:r>
            <a:endParaRPr lang="en-US" sz="900"/>
          </a:p>
        </p:txBody>
      </p:sp>
      <p:sp>
        <p:nvSpPr>
          <p:cNvPr id="20" name="Background"/>
          <p:cNvSpPr/>
          <p:nvPr/>
        </p:nvSpPr>
        <p:spPr>
          <a:xfrm>
            <a:off x="1551051" y="3940555"/>
            <a:ext cx="2952369" cy="637201"/>
          </a:xfrm>
          <a:prstGeom prst="rect">
            <a:avLst/>
          </a:prstGeom>
          <a:solidFill>
            <a:srgbClr val="F0F4F8"/>
          </a:solidFill>
        </p:spPr>
      </p:sp>
      <p:sp>
        <p:nvSpPr>
          <p:cNvPr id="21" name="Text Block"/>
          <p:cNvSpPr txBox="1"/>
          <p:nvPr/>
        </p:nvSpPr>
        <p:spPr>
          <a:xfrm>
            <a:off x="1551051" y="3940555"/>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Appointed VP/GM EMEA (Nov 2025) and CFO ANZ (Jan 2026); aggressively expanding into UK, Australia, and continental Europe via channel</a:t>
            </a:r>
            <a:endParaRPr lang="en-US" sz="900"/>
          </a:p>
        </p:txBody>
      </p:sp>
      <p:sp>
        <p:nvSpPr>
          <p:cNvPr id="22" name="Background"/>
          <p:cNvSpPr/>
          <p:nvPr/>
        </p:nvSpPr>
        <p:spPr>
          <a:xfrm>
            <a:off x="457200" y="4669196"/>
            <a:ext cx="984123" cy="637201"/>
          </a:xfrm>
          <a:prstGeom prst="rect">
            <a:avLst/>
          </a:prstGeom>
          <a:solidFill>
            <a:srgbClr val="4472C4"/>
          </a:solidFill>
        </p:spPr>
      </p:sp>
      <p:sp>
        <p:nvSpPr>
          <p:cNvPr id="23" name="Text Block"/>
          <p:cNvSpPr txBox="1"/>
          <p:nvPr/>
        </p:nvSpPr>
        <p:spPr>
          <a:xfrm>
            <a:off x="457200" y="4669196"/>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Platform v3.7</a:t>
            </a:r>
            <a:endParaRPr lang="en-US" sz="900"/>
          </a:p>
        </p:txBody>
      </p:sp>
      <p:sp>
        <p:nvSpPr>
          <p:cNvPr id="24" name="Background"/>
          <p:cNvSpPr/>
          <p:nvPr/>
        </p:nvSpPr>
        <p:spPr>
          <a:xfrm>
            <a:off x="1551051" y="4669196"/>
            <a:ext cx="2952369" cy="637201"/>
          </a:xfrm>
          <a:prstGeom prst="rect">
            <a:avLst/>
          </a:prstGeom>
          <a:solidFill>
            <a:srgbClr val="F0F4F8"/>
          </a:solidFill>
        </p:spPr>
      </p:sp>
      <p:sp>
        <p:nvSpPr>
          <p:cNvPr id="25" name="Text Block"/>
          <p:cNvSpPr txBox="1"/>
          <p:nvPr/>
        </p:nvSpPr>
        <p:spPr>
          <a:xfrm>
            <a:off x="1551051" y="4669196"/>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Dec 2025 release: redesigned Actionboard with AI-powered insights, improved MSP multi-tenant visibility, and expanded automation playbooks</a:t>
            </a:r>
            <a:endParaRPr lang="en-US" sz="900"/>
          </a:p>
        </p:txBody>
      </p:sp>
      <p:sp>
        <p:nvSpPr>
          <p:cNvPr id="26" name="Background"/>
          <p:cNvSpPr/>
          <p:nvPr/>
        </p:nvSpPr>
        <p:spPr>
          <a:xfrm>
            <a:off x="457200" y="5397837"/>
            <a:ext cx="984123" cy="637201"/>
          </a:xfrm>
          <a:prstGeom prst="rect">
            <a:avLst/>
          </a:prstGeom>
          <a:solidFill>
            <a:srgbClr val="4472C4"/>
          </a:solidFill>
        </p:spPr>
      </p:sp>
      <p:sp>
        <p:nvSpPr>
          <p:cNvPr id="27" name="Text Block"/>
          <p:cNvSpPr txBox="1"/>
          <p:nvPr/>
        </p:nvSpPr>
        <p:spPr>
          <a:xfrm>
            <a:off x="457200" y="5397837"/>
            <a:ext cx="984123" cy="63720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Compliance Suite</a:t>
            </a:r>
            <a:endParaRPr lang="en-US" sz="900"/>
          </a:p>
        </p:txBody>
      </p:sp>
      <p:sp>
        <p:nvSpPr>
          <p:cNvPr id="28" name="Background"/>
          <p:cNvSpPr/>
          <p:nvPr/>
        </p:nvSpPr>
        <p:spPr>
          <a:xfrm>
            <a:off x="1551051" y="5397837"/>
            <a:ext cx="2952369" cy="637201"/>
          </a:xfrm>
          <a:prstGeom prst="rect">
            <a:avLst/>
          </a:prstGeom>
          <a:solidFill>
            <a:srgbClr val="F0F4F8"/>
          </a:solidFill>
        </p:spPr>
      </p:sp>
      <p:sp>
        <p:nvSpPr>
          <p:cNvPr id="29" name="Text Block"/>
          <p:cNvSpPr txBox="1"/>
          <p:nvPr/>
        </p:nvSpPr>
        <p:spPr>
          <a:xfrm>
            <a:off x="1551051" y="5397837"/>
            <a:ext cx="2952369" cy="63720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Built-in compliance survey and mapping tool; helps SMBs understand regulatory impact and demonstrate adherence to HIPAA, GDPR, SOC 2, and PCI-DSS</a:t>
            </a:r>
            <a:endParaRPr lang="en-US" sz="900"/>
          </a:p>
        </p:txBody>
      </p:sp>
      <p:sp>
        <p:nvSpPr>
          <p:cNvPr id="30" name="Header Bar"/>
          <p:cNvSpPr txBox="1"/>
          <p:nvPr/>
        </p:nvSpPr>
        <p:spPr>
          <a:xfrm>
            <a:off x="464058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Competitive Positioning</a:t>
            </a:r>
            <a:endParaRPr lang="en-US" sz="1200"/>
          </a:p>
        </p:txBody>
      </p:sp>
      <p:sp>
        <p:nvSpPr>
          <p:cNvPr id="31" name="Background"/>
          <p:cNvSpPr/>
          <p:nvPr/>
        </p:nvSpPr>
        <p:spPr>
          <a:xfrm>
            <a:off x="4640580" y="1754632"/>
            <a:ext cx="637794" cy="568621"/>
          </a:xfrm>
          <a:prstGeom prst="rect">
            <a:avLst/>
          </a:prstGeom>
          <a:solidFill>
            <a:srgbClr val="F0F4F8"/>
          </a:solidFill>
        </p:spPr>
      </p:sp>
      <p:pic>
        <p:nvPicPr>
          <p:cNvPr id="32" name="Image"/>
          <p:cNvPicPr>
            <a:picLocks noChangeAspect="1"/>
          </p:cNvPicPr>
          <p:nvPr/>
        </p:nvPicPr>
        <p:blipFill>
          <a:blip r:embed="rId2"/>
          <a:stretch>
            <a:fillRect/>
          </a:stretch>
        </p:blipFill>
        <p:spPr>
          <a:xfrm>
            <a:off x="4640580" y="1775473"/>
            <a:ext cx="637794" cy="526939"/>
          </a:xfrm>
          <a:prstGeom prst="rect">
            <a:avLst/>
          </a:prstGeom>
        </p:spPr>
      </p:pic>
      <p:sp>
        <p:nvSpPr>
          <p:cNvPr id="33" name="Background"/>
          <p:cNvSpPr/>
          <p:nvPr/>
        </p:nvSpPr>
        <p:spPr>
          <a:xfrm>
            <a:off x="5388102" y="1754632"/>
            <a:ext cx="1275588" cy="568621"/>
          </a:xfrm>
          <a:prstGeom prst="rect">
            <a:avLst/>
          </a:prstGeom>
          <a:solidFill>
            <a:srgbClr val="F0F4F8"/>
          </a:solidFill>
        </p:spPr>
      </p:sp>
      <p:sp>
        <p:nvSpPr>
          <p:cNvPr id="34" name="Text Block"/>
          <p:cNvSpPr txBox="1"/>
          <p:nvPr/>
        </p:nvSpPr>
        <p:spPr>
          <a:xfrm>
            <a:off x="5388102" y="1754632"/>
            <a:ext cx="1275588" cy="568621"/>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Guardz</a:t>
            </a:r>
            <a:endParaRPr lang="en-US" sz="900"/>
          </a:p>
        </p:txBody>
      </p:sp>
      <p:sp>
        <p:nvSpPr>
          <p:cNvPr id="35" name="Background"/>
          <p:cNvSpPr/>
          <p:nvPr/>
        </p:nvSpPr>
        <p:spPr>
          <a:xfrm>
            <a:off x="6773418" y="1754632"/>
            <a:ext cx="1913382" cy="568621"/>
          </a:xfrm>
          <a:prstGeom prst="rect">
            <a:avLst/>
          </a:prstGeom>
          <a:solidFill>
            <a:srgbClr val="F0F4F8"/>
          </a:solidFill>
        </p:spPr>
      </p:sp>
      <p:sp>
        <p:nvSpPr>
          <p:cNvPr id="36" name="Text Block"/>
          <p:cNvSpPr txBox="1"/>
          <p:nvPr/>
        </p:nvSpPr>
        <p:spPr>
          <a:xfrm>
            <a:off x="6773418" y="1754632"/>
            <a:ext cx="1913382" cy="56862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MSP-focused SMB security; Coro differentiates on platform depth (ZTNA, DLP, SAT) and larger mid-market customer coverage</a:t>
            </a:r>
            <a:endParaRPr lang="en-US" sz="900"/>
          </a:p>
        </p:txBody>
      </p:sp>
      <p:sp>
        <p:nvSpPr>
          <p:cNvPr id="37" name="Background"/>
          <p:cNvSpPr/>
          <p:nvPr/>
        </p:nvSpPr>
        <p:spPr>
          <a:xfrm>
            <a:off x="4640580" y="2414693"/>
            <a:ext cx="637794" cy="568621"/>
          </a:xfrm>
          <a:prstGeom prst="rect">
            <a:avLst/>
          </a:prstGeom>
          <a:solidFill>
            <a:srgbClr val="F0F4F8"/>
          </a:solidFill>
        </p:spPr>
      </p:sp>
      <p:pic>
        <p:nvPicPr>
          <p:cNvPr id="38" name="Image"/>
          <p:cNvPicPr>
            <a:picLocks noChangeAspect="1"/>
          </p:cNvPicPr>
          <p:nvPr/>
        </p:nvPicPr>
        <p:blipFill>
          <a:blip r:embed="rId3"/>
          <a:stretch>
            <a:fillRect/>
          </a:stretch>
        </p:blipFill>
        <p:spPr>
          <a:xfrm>
            <a:off x="4640580" y="2620387"/>
            <a:ext cx="637794" cy="157234"/>
          </a:xfrm>
          <a:prstGeom prst="rect">
            <a:avLst/>
          </a:prstGeom>
        </p:spPr>
      </p:pic>
      <p:sp>
        <p:nvSpPr>
          <p:cNvPr id="39" name="Background"/>
          <p:cNvSpPr/>
          <p:nvPr/>
        </p:nvSpPr>
        <p:spPr>
          <a:xfrm>
            <a:off x="5388102" y="2414693"/>
            <a:ext cx="1275588" cy="568621"/>
          </a:xfrm>
          <a:prstGeom prst="rect">
            <a:avLst/>
          </a:prstGeom>
          <a:solidFill>
            <a:srgbClr val="F0F4F8"/>
          </a:solidFill>
        </p:spPr>
      </p:sp>
      <p:sp>
        <p:nvSpPr>
          <p:cNvPr id="40" name="Text Block"/>
          <p:cNvSpPr txBox="1"/>
          <p:nvPr/>
        </p:nvSpPr>
        <p:spPr>
          <a:xfrm>
            <a:off x="5388102" y="2414693"/>
            <a:ext cx="1275588" cy="568621"/>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Huntress</a:t>
            </a:r>
            <a:endParaRPr lang="en-US" sz="900"/>
          </a:p>
        </p:txBody>
      </p:sp>
      <p:sp>
        <p:nvSpPr>
          <p:cNvPr id="41" name="Background"/>
          <p:cNvSpPr/>
          <p:nvPr/>
        </p:nvSpPr>
        <p:spPr>
          <a:xfrm>
            <a:off x="6773418" y="2414693"/>
            <a:ext cx="1913382" cy="568621"/>
          </a:xfrm>
          <a:prstGeom prst="rect">
            <a:avLst/>
          </a:prstGeom>
          <a:solidFill>
            <a:srgbClr val="F0F4F8"/>
          </a:solidFill>
        </p:spPr>
      </p:sp>
      <p:sp>
        <p:nvSpPr>
          <p:cNvPr id="42" name="Text Block"/>
          <p:cNvSpPr txBox="1"/>
          <p:nvPr/>
        </p:nvSpPr>
        <p:spPr>
          <a:xfrm>
            <a:off x="6773418" y="2414693"/>
            <a:ext cx="1913382" cy="56862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EDR+MDR focused; Coro offers broader platform (email, network, cloud) at similar price for MSPs wanting single-vendor ease</a:t>
            </a:r>
            <a:endParaRPr lang="en-US" sz="900"/>
          </a:p>
        </p:txBody>
      </p:sp>
      <p:sp>
        <p:nvSpPr>
          <p:cNvPr id="43" name="Background"/>
          <p:cNvSpPr/>
          <p:nvPr/>
        </p:nvSpPr>
        <p:spPr>
          <a:xfrm>
            <a:off x="4640580" y="3074754"/>
            <a:ext cx="637794" cy="568621"/>
          </a:xfrm>
          <a:prstGeom prst="rect">
            <a:avLst/>
          </a:prstGeom>
          <a:solidFill>
            <a:srgbClr val="F0F4F8"/>
          </a:solidFill>
        </p:spPr>
      </p:sp>
      <p:pic>
        <p:nvPicPr>
          <p:cNvPr id="44" name="Image"/>
          <p:cNvPicPr>
            <a:picLocks noChangeAspect="1"/>
          </p:cNvPicPr>
          <p:nvPr/>
        </p:nvPicPr>
        <p:blipFill>
          <a:blip r:embed="rId4"/>
          <a:stretch>
            <a:fillRect/>
          </a:stretch>
        </p:blipFill>
        <p:spPr>
          <a:xfrm>
            <a:off x="4640580" y="3311230"/>
            <a:ext cx="637794" cy="95669"/>
          </a:xfrm>
          <a:prstGeom prst="rect">
            <a:avLst/>
          </a:prstGeom>
        </p:spPr>
      </p:pic>
      <p:sp>
        <p:nvSpPr>
          <p:cNvPr id="45" name="Background"/>
          <p:cNvSpPr/>
          <p:nvPr/>
        </p:nvSpPr>
        <p:spPr>
          <a:xfrm>
            <a:off x="5388102" y="3074754"/>
            <a:ext cx="1275588" cy="568621"/>
          </a:xfrm>
          <a:prstGeom prst="rect">
            <a:avLst/>
          </a:prstGeom>
          <a:solidFill>
            <a:srgbClr val="F0F4F8"/>
          </a:solidFill>
        </p:spPr>
      </p:sp>
      <p:sp>
        <p:nvSpPr>
          <p:cNvPr id="46" name="Text Block"/>
          <p:cNvSpPr txBox="1"/>
          <p:nvPr/>
        </p:nvSpPr>
        <p:spPr>
          <a:xfrm>
            <a:off x="5388102" y="3074754"/>
            <a:ext cx="1275588" cy="568621"/>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Webroot / OpenText</a:t>
            </a:r>
            <a:endParaRPr lang="en-US" sz="900"/>
          </a:p>
        </p:txBody>
      </p:sp>
      <p:sp>
        <p:nvSpPr>
          <p:cNvPr id="47" name="Background"/>
          <p:cNvSpPr/>
          <p:nvPr/>
        </p:nvSpPr>
        <p:spPr>
          <a:xfrm>
            <a:off x="6773418" y="3074754"/>
            <a:ext cx="1913382" cy="568621"/>
          </a:xfrm>
          <a:prstGeom prst="rect">
            <a:avLst/>
          </a:prstGeom>
          <a:solidFill>
            <a:srgbClr val="F0F4F8"/>
          </a:solidFill>
        </p:spPr>
      </p:sp>
      <p:sp>
        <p:nvSpPr>
          <p:cNvPr id="48" name="Text Block"/>
          <p:cNvSpPr txBox="1"/>
          <p:nvPr/>
        </p:nvSpPr>
        <p:spPr>
          <a:xfrm>
            <a:off x="6773418" y="3074754"/>
            <a:ext cx="1913382" cy="56862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Legacy SMB AV/endpoint; Coro wins on modern AI architecture, broader module set, and native MSP multi-tenant management</a:t>
            </a:r>
            <a:endParaRPr lang="en-US" sz="900"/>
          </a:p>
        </p:txBody>
      </p:sp>
      <p:sp>
        <p:nvSpPr>
          <p:cNvPr id="49" name="Header Bar"/>
          <p:cNvSpPr txBox="1"/>
          <p:nvPr/>
        </p:nvSpPr>
        <p:spPr>
          <a:xfrm>
            <a:off x="4640580" y="3753104"/>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Customer Proof Points</a:t>
            </a:r>
            <a:endParaRPr lang="en-US" sz="1200"/>
          </a:p>
        </p:txBody>
      </p:sp>
      <p:sp>
        <p:nvSpPr>
          <p:cNvPr id="50" name="Background"/>
          <p:cNvSpPr/>
          <p:nvPr/>
        </p:nvSpPr>
        <p:spPr>
          <a:xfrm>
            <a:off x="4640580" y="4146296"/>
            <a:ext cx="984123" cy="568621"/>
          </a:xfrm>
          <a:prstGeom prst="rect">
            <a:avLst/>
          </a:prstGeom>
          <a:solidFill>
            <a:srgbClr val="4472C4"/>
          </a:solidFill>
        </p:spPr>
      </p:sp>
      <p:sp>
        <p:nvSpPr>
          <p:cNvPr id="51" name="Text Block"/>
          <p:cNvSpPr txBox="1"/>
          <p:nvPr/>
        </p:nvSpPr>
        <p:spPr>
          <a:xfrm>
            <a:off x="4640580" y="4146296"/>
            <a:ext cx="984123" cy="56862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Law Firm (250 seats)</a:t>
            </a:r>
            <a:endParaRPr lang="en-US" sz="900"/>
          </a:p>
        </p:txBody>
      </p:sp>
      <p:sp>
        <p:nvSpPr>
          <p:cNvPr id="52" name="Background"/>
          <p:cNvSpPr/>
          <p:nvPr/>
        </p:nvSpPr>
        <p:spPr>
          <a:xfrm>
            <a:off x="5734431" y="4146296"/>
            <a:ext cx="2952369" cy="568621"/>
          </a:xfrm>
          <a:prstGeom prst="rect">
            <a:avLst/>
          </a:prstGeom>
          <a:solidFill>
            <a:srgbClr val="F0F4F8"/>
          </a:solidFill>
        </p:spPr>
      </p:sp>
      <p:sp>
        <p:nvSpPr>
          <p:cNvPr id="53" name="Text Block"/>
          <p:cNvSpPr txBox="1"/>
          <p:nvPr/>
        </p:nvSpPr>
        <p:spPr>
          <a:xfrm>
            <a:off x="5734431" y="4146296"/>
            <a:ext cx="2952369" cy="56862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Replaced 6 point-product tools with Coro; IT team reduced security management time by 70%; achieved SOC 2 Type II with built-in compliance mapping</a:t>
            </a:r>
            <a:endParaRPr lang="en-US" sz="900"/>
          </a:p>
        </p:txBody>
      </p:sp>
      <p:sp>
        <p:nvSpPr>
          <p:cNvPr id="54" name="Background"/>
          <p:cNvSpPr/>
          <p:nvPr/>
        </p:nvSpPr>
        <p:spPr>
          <a:xfrm>
            <a:off x="4640580" y="4806357"/>
            <a:ext cx="984123" cy="568621"/>
          </a:xfrm>
          <a:prstGeom prst="rect">
            <a:avLst/>
          </a:prstGeom>
          <a:solidFill>
            <a:srgbClr val="4472C4"/>
          </a:solidFill>
        </p:spPr>
      </p:sp>
      <p:sp>
        <p:nvSpPr>
          <p:cNvPr id="55" name="Text Block"/>
          <p:cNvSpPr txBox="1"/>
          <p:nvPr/>
        </p:nvSpPr>
        <p:spPr>
          <a:xfrm>
            <a:off x="4640580" y="4806357"/>
            <a:ext cx="984123" cy="56862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Manufacturing Co.</a:t>
            </a:r>
            <a:endParaRPr lang="en-US" sz="900"/>
          </a:p>
        </p:txBody>
      </p:sp>
      <p:sp>
        <p:nvSpPr>
          <p:cNvPr id="56" name="Background"/>
          <p:cNvSpPr/>
          <p:nvPr/>
        </p:nvSpPr>
        <p:spPr>
          <a:xfrm>
            <a:off x="5734431" y="4806357"/>
            <a:ext cx="2952369" cy="568621"/>
          </a:xfrm>
          <a:prstGeom prst="rect">
            <a:avLst/>
          </a:prstGeom>
          <a:solidFill>
            <a:srgbClr val="F0F4F8"/>
          </a:solidFill>
        </p:spPr>
      </p:sp>
      <p:sp>
        <p:nvSpPr>
          <p:cNvPr id="57" name="Text Block"/>
          <p:cNvSpPr txBox="1"/>
          <p:nvPr/>
        </p:nvSpPr>
        <p:spPr>
          <a:xfrm>
            <a:off x="5734431" y="4806357"/>
            <a:ext cx="2952369" cy="56862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Mid-size manufacturer deployed Coro across 800 endpoints and 5 cloud apps; blocked business email compromise attempt saving $320K</a:t>
            </a:r>
            <a:endParaRPr lang="en-US" sz="900"/>
          </a:p>
        </p:txBody>
      </p:sp>
      <p:sp>
        <p:nvSpPr>
          <p:cNvPr id="58" name="Background"/>
          <p:cNvSpPr/>
          <p:nvPr/>
        </p:nvSpPr>
        <p:spPr>
          <a:xfrm>
            <a:off x="4640580" y="5466418"/>
            <a:ext cx="984123" cy="568621"/>
          </a:xfrm>
          <a:prstGeom prst="rect">
            <a:avLst/>
          </a:prstGeom>
          <a:solidFill>
            <a:srgbClr val="4472C4"/>
          </a:solidFill>
        </p:spPr>
      </p:sp>
      <p:sp>
        <p:nvSpPr>
          <p:cNvPr id="59" name="Text Block"/>
          <p:cNvSpPr txBox="1"/>
          <p:nvPr/>
        </p:nvSpPr>
        <p:spPr>
          <a:xfrm>
            <a:off x="4640580" y="5466418"/>
            <a:ext cx="984123" cy="568621"/>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School District</a:t>
            </a:r>
            <a:endParaRPr lang="en-US" sz="900"/>
          </a:p>
        </p:txBody>
      </p:sp>
      <p:sp>
        <p:nvSpPr>
          <p:cNvPr id="60" name="Background"/>
          <p:cNvSpPr/>
          <p:nvPr/>
        </p:nvSpPr>
        <p:spPr>
          <a:xfrm>
            <a:off x="5734431" y="5466418"/>
            <a:ext cx="2952369" cy="568621"/>
          </a:xfrm>
          <a:prstGeom prst="rect">
            <a:avLst/>
          </a:prstGeom>
          <a:solidFill>
            <a:srgbClr val="F0F4F8"/>
          </a:solidFill>
        </p:spPr>
      </p:sp>
      <p:sp>
        <p:nvSpPr>
          <p:cNvPr id="61" name="Text Block"/>
          <p:cNvSpPr txBox="1"/>
          <p:nvPr/>
        </p:nvSpPr>
        <p:spPr>
          <a:xfrm>
            <a:off x="5734431" y="5466418"/>
            <a:ext cx="2952369" cy="568621"/>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K-12 district with 1,200 devices deployed Coro with 1 IT admin; zero ransomware incidents in 18 months post-deployment; CIPA-compliant</a:t>
            </a:r>
            <a:endParaRPr lang="en-US" sz="900"/>
          </a:p>
        </p:txBody>
      </p:sp>
      <p:sp>
        <p:nvSpPr>
          <p:cNvPr id="62"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31</a:t>
            </a:r>
            <a:endParaRPr lang="en-US" sz="8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STARTUP PROFILES</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Torq — Company Profile (1/2)</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Sources: torq.io, Reuters, Bloomberg, Forbes, CRN. $332M total raised; Series D closed Jan 2026 at $1.2B valuation.</a:t>
            </a:r>
            <a:endParaRPr lang="en-US" sz="800"/>
          </a:p>
        </p:txBody>
      </p:sp>
      <p:sp>
        <p:nvSpPr>
          <p:cNvPr id="5" name="Header Bar"/>
          <p:cNvSpPr txBox="1"/>
          <p:nvPr/>
        </p:nvSpPr>
        <p:spPr>
          <a:xfrm>
            <a:off x="45720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Company Overview</a:t>
            </a:r>
            <a:endParaRPr lang="en-US" sz="1200"/>
          </a:p>
        </p:txBody>
      </p:sp>
      <p:sp>
        <p:nvSpPr>
          <p:cNvPr id="6" name="Text Block"/>
          <p:cNvSpPr txBox="1"/>
          <p:nvPr/>
        </p:nvSpPr>
        <p:spPr>
          <a:xfrm>
            <a:off x="457200" y="1754632"/>
            <a:ext cx="2966085" cy="1128099"/>
          </a:xfrm>
          <a:prstGeom prst="rect">
            <a:avLst/>
          </a:prstGeom>
          <a:noFill/>
        </p:spPr>
        <p:txBody>
          <a:bodyPr wrap="square" lIns="91440" tIns="45720" rIns="91440" bIns="45720" anchor="t"/>
          <a:lstStyle/>
          <a:p>
            <a:pPr>
              <a:buNone/>
            </a:pPr>
            <a:r>
              <a:rPr lang="en-US" sz="900" dirty="0">
                <a:solidFill>
                  <a:srgbClr val="333333"/>
                </a:solidFill>
                <a:latin typeface="Calibri"/>
                <a:cs typeface="Calibri"/>
              </a:rPr>
              <a:t>Torq was founded in 2020 in Denver, CO by Ofer Smadari, Leonid Belkind, and Eldad Livni. The platform automates security operations workflows across cloud and hybrid environments. Torq reached unicorn status in January 2026 at a $1.2B valuation following its $140M Series D led by Merlin Ventures.</a:t>
            </a:r>
            <a:endParaRPr lang="en-US" sz="900"/>
          </a:p>
        </p:txBody>
      </p:sp>
      <p:pic>
        <p:nvPicPr>
          <p:cNvPr id="7" name="Image"/>
          <p:cNvPicPr>
            <a:picLocks noChangeAspect="1"/>
          </p:cNvPicPr>
          <p:nvPr/>
        </p:nvPicPr>
        <p:blipFill>
          <a:blip r:embed="rId2"/>
          <a:stretch>
            <a:fillRect/>
          </a:stretch>
        </p:blipFill>
        <p:spPr>
          <a:xfrm>
            <a:off x="3514725" y="2156025"/>
            <a:ext cx="988695" cy="325313"/>
          </a:xfrm>
          <a:prstGeom prst="rect">
            <a:avLst/>
          </a:prstGeom>
        </p:spPr>
      </p:pic>
      <p:sp>
        <p:nvSpPr>
          <p:cNvPr id="8" name="Header Bar"/>
          <p:cNvSpPr txBox="1"/>
          <p:nvPr/>
        </p:nvSpPr>
        <p:spPr>
          <a:xfrm>
            <a:off x="457200" y="2992459"/>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Products &amp; Services</a:t>
            </a:r>
            <a:endParaRPr lang="en-US" sz="1200"/>
          </a:p>
        </p:txBody>
      </p:sp>
      <p:sp>
        <p:nvSpPr>
          <p:cNvPr id="9" name="Background"/>
          <p:cNvSpPr/>
          <p:nvPr/>
        </p:nvSpPr>
        <p:spPr>
          <a:xfrm>
            <a:off x="457200" y="3385651"/>
            <a:ext cx="4046220" cy="846554"/>
          </a:xfrm>
          <a:prstGeom prst="rect">
            <a:avLst/>
          </a:prstGeom>
          <a:solidFill>
            <a:srgbClr val="F0F4F8"/>
          </a:solidFill>
        </p:spPr>
      </p:sp>
      <p:pic>
        <p:nvPicPr>
          <p:cNvPr id="10" name="Image"/>
          <p:cNvPicPr>
            <a:picLocks noChangeAspect="1"/>
          </p:cNvPicPr>
          <p:nvPr/>
        </p:nvPicPr>
        <p:blipFill>
          <a:blip r:embed="rId3"/>
          <a:stretch>
            <a:fillRect/>
          </a:stretch>
        </p:blipFill>
        <p:spPr>
          <a:xfrm>
            <a:off x="521208" y="3703499"/>
            <a:ext cx="640842" cy="210858"/>
          </a:xfrm>
          <a:prstGeom prst="rect">
            <a:avLst/>
          </a:prstGeom>
        </p:spPr>
      </p:pic>
      <p:sp>
        <p:nvSpPr>
          <p:cNvPr id="11" name="Text Block"/>
          <p:cNvSpPr txBox="1"/>
          <p:nvPr/>
        </p:nvSpPr>
        <p:spPr>
          <a:xfrm>
            <a:off x="1235202" y="3449659"/>
            <a:ext cx="3204210" cy="350125"/>
          </a:xfrm>
          <a:prstGeom prst="rect">
            <a:avLst/>
          </a:prstGeom>
          <a:noFill/>
        </p:spPr>
        <p:txBody>
          <a:bodyPr wrap="square" lIns="91440" tIns="45720" rIns="91440" bIns="45720" anchor="b"/>
          <a:lstStyle/>
          <a:p>
            <a:pPr>
              <a:buNone/>
            </a:pPr>
            <a:r>
              <a:rPr lang="en-US" sz="900" b="1" dirty="0">
                <a:solidFill>
                  <a:srgbClr val="193338"/>
                </a:solidFill>
                <a:latin typeface="Calibri"/>
                <a:cs typeface="Calibri"/>
              </a:rPr>
              <a:t>Torq Hyperautomation™</a:t>
            </a:r>
            <a:endParaRPr lang="en-US" sz="900"/>
          </a:p>
        </p:txBody>
      </p:sp>
      <p:sp>
        <p:nvSpPr>
          <p:cNvPr id="12" name="Text Block"/>
          <p:cNvSpPr txBox="1"/>
          <p:nvPr/>
        </p:nvSpPr>
        <p:spPr>
          <a:xfrm>
            <a:off x="1235202" y="3818072"/>
            <a:ext cx="3204210" cy="350125"/>
          </a:xfrm>
          <a:prstGeom prst="rect">
            <a:avLst/>
          </a:prstGeom>
          <a:noFill/>
        </p:spPr>
        <p:txBody>
          <a:bodyPr wrap="square" lIns="91440" tIns="45720" rIns="91440" bIns="45720" anchor="t"/>
          <a:lstStyle/>
          <a:p>
            <a:pPr>
              <a:buNone/>
            </a:pPr>
            <a:r>
              <a:rPr lang="en-US" sz="900" dirty="0">
                <a:solidFill>
                  <a:srgbClr val="405363"/>
                </a:solidFill>
                <a:latin typeface="Calibri"/>
                <a:cs typeface="Calibri"/>
              </a:rPr>
              <a:t>No-code/low-code SOC workflow automation; 600+ integrations with SIEM, EDR, cloud, and identity tools</a:t>
            </a:r>
            <a:endParaRPr lang="en-US" sz="900"/>
          </a:p>
        </p:txBody>
      </p:sp>
      <p:sp>
        <p:nvSpPr>
          <p:cNvPr id="13" name="Background"/>
          <p:cNvSpPr/>
          <p:nvPr/>
        </p:nvSpPr>
        <p:spPr>
          <a:xfrm>
            <a:off x="457200" y="4287069"/>
            <a:ext cx="4046220" cy="846554"/>
          </a:xfrm>
          <a:prstGeom prst="rect">
            <a:avLst/>
          </a:prstGeom>
          <a:solidFill>
            <a:srgbClr val="F0F4F8"/>
          </a:solidFill>
        </p:spPr>
      </p:sp>
      <p:pic>
        <p:nvPicPr>
          <p:cNvPr id="14" name="Image"/>
          <p:cNvPicPr>
            <a:picLocks noChangeAspect="1"/>
          </p:cNvPicPr>
          <p:nvPr/>
        </p:nvPicPr>
        <p:blipFill>
          <a:blip r:embed="rId4"/>
          <a:stretch>
            <a:fillRect/>
          </a:stretch>
        </p:blipFill>
        <p:spPr>
          <a:xfrm>
            <a:off x="521208" y="4604917"/>
            <a:ext cx="640842" cy="210858"/>
          </a:xfrm>
          <a:prstGeom prst="rect">
            <a:avLst/>
          </a:prstGeom>
        </p:spPr>
      </p:pic>
      <p:sp>
        <p:nvSpPr>
          <p:cNvPr id="15" name="Text Block"/>
          <p:cNvSpPr txBox="1"/>
          <p:nvPr/>
        </p:nvSpPr>
        <p:spPr>
          <a:xfrm>
            <a:off x="1235202" y="4351077"/>
            <a:ext cx="3204210" cy="350125"/>
          </a:xfrm>
          <a:prstGeom prst="rect">
            <a:avLst/>
          </a:prstGeom>
          <a:noFill/>
        </p:spPr>
        <p:txBody>
          <a:bodyPr wrap="square" lIns="91440" tIns="45720" rIns="91440" bIns="45720" anchor="b"/>
          <a:lstStyle/>
          <a:p>
            <a:pPr>
              <a:buNone/>
            </a:pPr>
            <a:r>
              <a:rPr lang="en-US" sz="900" b="1" dirty="0">
                <a:solidFill>
                  <a:srgbClr val="193338"/>
                </a:solidFill>
                <a:latin typeface="Calibri"/>
                <a:cs typeface="Calibri"/>
              </a:rPr>
              <a:t>Torq HyperSOC™</a:t>
            </a:r>
            <a:endParaRPr lang="en-US" sz="900"/>
          </a:p>
        </p:txBody>
      </p:sp>
      <p:sp>
        <p:nvSpPr>
          <p:cNvPr id="16" name="Text Block"/>
          <p:cNvSpPr txBox="1"/>
          <p:nvPr/>
        </p:nvSpPr>
        <p:spPr>
          <a:xfrm>
            <a:off x="1235202" y="4719490"/>
            <a:ext cx="3204210" cy="350125"/>
          </a:xfrm>
          <a:prstGeom prst="rect">
            <a:avLst/>
          </a:prstGeom>
          <a:noFill/>
        </p:spPr>
        <p:txBody>
          <a:bodyPr wrap="square" lIns="91440" tIns="45720" rIns="91440" bIns="45720" anchor="t"/>
          <a:lstStyle/>
          <a:p>
            <a:pPr>
              <a:buNone/>
            </a:pPr>
            <a:r>
              <a:rPr lang="en-US" sz="900" dirty="0">
                <a:solidFill>
                  <a:srgbClr val="405363"/>
                </a:solidFill>
                <a:latin typeface="Calibri"/>
                <a:cs typeface="Calibri"/>
              </a:rPr>
              <a:t>AI-native SOC with multi-agent system; Socrates AI Analyst closes 90% of Tier-1 tickets autonomously</a:t>
            </a:r>
            <a:endParaRPr lang="en-US" sz="900"/>
          </a:p>
        </p:txBody>
      </p:sp>
      <p:sp>
        <p:nvSpPr>
          <p:cNvPr id="17" name="Background"/>
          <p:cNvSpPr/>
          <p:nvPr/>
        </p:nvSpPr>
        <p:spPr>
          <a:xfrm>
            <a:off x="457200" y="5188487"/>
            <a:ext cx="4046220" cy="846554"/>
          </a:xfrm>
          <a:prstGeom prst="rect">
            <a:avLst/>
          </a:prstGeom>
          <a:solidFill>
            <a:srgbClr val="F0F4F8"/>
          </a:solidFill>
        </p:spPr>
      </p:sp>
      <p:pic>
        <p:nvPicPr>
          <p:cNvPr id="18" name="Image"/>
          <p:cNvPicPr>
            <a:picLocks noChangeAspect="1"/>
          </p:cNvPicPr>
          <p:nvPr/>
        </p:nvPicPr>
        <p:blipFill>
          <a:blip r:embed="rId5"/>
          <a:stretch>
            <a:fillRect/>
          </a:stretch>
        </p:blipFill>
        <p:spPr>
          <a:xfrm>
            <a:off x="521208" y="5398150"/>
            <a:ext cx="640842" cy="427228"/>
          </a:xfrm>
          <a:prstGeom prst="rect">
            <a:avLst/>
          </a:prstGeom>
        </p:spPr>
      </p:pic>
      <p:sp>
        <p:nvSpPr>
          <p:cNvPr id="19" name="Text Block"/>
          <p:cNvSpPr txBox="1"/>
          <p:nvPr/>
        </p:nvSpPr>
        <p:spPr>
          <a:xfrm>
            <a:off x="1235202" y="5252495"/>
            <a:ext cx="3204210" cy="350125"/>
          </a:xfrm>
          <a:prstGeom prst="rect">
            <a:avLst/>
          </a:prstGeom>
          <a:noFill/>
        </p:spPr>
        <p:txBody>
          <a:bodyPr wrap="square" lIns="91440" tIns="45720" rIns="91440" bIns="45720" anchor="b"/>
          <a:lstStyle/>
          <a:p>
            <a:pPr>
              <a:buNone/>
            </a:pPr>
            <a:r>
              <a:rPr lang="en-US" sz="900" b="1" dirty="0">
                <a:solidFill>
                  <a:srgbClr val="193338"/>
                </a:solidFill>
                <a:latin typeface="Calibri"/>
                <a:cs typeface="Calibri"/>
              </a:rPr>
              <a:t>AI Agents &amp; Case Mgmt</a:t>
            </a:r>
            <a:endParaRPr lang="en-US" sz="900"/>
          </a:p>
        </p:txBody>
      </p:sp>
      <p:sp>
        <p:nvSpPr>
          <p:cNvPr id="20" name="Text Block"/>
          <p:cNvSpPr txBox="1"/>
          <p:nvPr/>
        </p:nvSpPr>
        <p:spPr>
          <a:xfrm>
            <a:off x="1235202" y="5620908"/>
            <a:ext cx="3204210" cy="350125"/>
          </a:xfrm>
          <a:prstGeom prst="rect">
            <a:avLst/>
          </a:prstGeom>
          <a:noFill/>
        </p:spPr>
        <p:txBody>
          <a:bodyPr wrap="square" lIns="91440" tIns="45720" rIns="91440" bIns="45720" anchor="t"/>
          <a:lstStyle/>
          <a:p>
            <a:pPr>
              <a:buNone/>
            </a:pPr>
            <a:r>
              <a:rPr lang="en-US" sz="900" dirty="0">
                <a:solidFill>
                  <a:srgbClr val="405363"/>
                </a:solidFill>
                <a:latin typeface="Calibri"/>
                <a:cs typeface="Calibri"/>
              </a:rPr>
              <a:t>Collaborative multi-agent framework for end-to-end threat investigation, triage, and remediation</a:t>
            </a:r>
            <a:endParaRPr lang="en-US" sz="900"/>
          </a:p>
        </p:txBody>
      </p:sp>
      <p:sp>
        <p:nvSpPr>
          <p:cNvPr id="21" name="Header Bar"/>
          <p:cNvSpPr txBox="1"/>
          <p:nvPr/>
        </p:nvSpPr>
        <p:spPr>
          <a:xfrm>
            <a:off x="464058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Fundraising</a:t>
            </a:r>
            <a:endParaRPr lang="en-US" sz="1200"/>
          </a:p>
        </p:txBody>
      </p:sp>
      <p:sp>
        <p:nvSpPr>
          <p:cNvPr id="22" name="Background"/>
          <p:cNvSpPr/>
          <p:nvPr/>
        </p:nvSpPr>
        <p:spPr>
          <a:xfrm>
            <a:off x="4640580" y="1754632"/>
            <a:ext cx="1011555" cy="301684"/>
          </a:xfrm>
          <a:prstGeom prst="rect">
            <a:avLst/>
          </a:prstGeom>
          <a:solidFill>
            <a:srgbClr val="193338"/>
          </a:solidFill>
        </p:spPr>
      </p:sp>
      <p:sp>
        <p:nvSpPr>
          <p:cNvPr id="23" name="Text Block"/>
          <p:cNvSpPr txBox="1"/>
          <p:nvPr/>
        </p:nvSpPr>
        <p:spPr>
          <a:xfrm>
            <a:off x="4640580" y="1754632"/>
            <a:ext cx="1011555" cy="301684"/>
          </a:xfrm>
          <a:prstGeom prst="rect">
            <a:avLst/>
          </a:prstGeom>
          <a:noFill/>
        </p:spPr>
        <p:txBody>
          <a:bodyPr wrap="square" lIns="91440" tIns="45720" rIns="91440" bIns="45720" anchor="ctr"/>
          <a:lstStyle/>
          <a:p>
            <a:pPr algn="ctr">
              <a:buNone/>
            </a:pPr>
            <a:r>
              <a:rPr lang="en-US" sz="900" b="1" dirty="0">
                <a:solidFill>
                  <a:srgbClr val="FFFFFF"/>
                </a:solidFill>
                <a:latin typeface="Calibri"/>
                <a:cs typeface="Calibri"/>
              </a:rPr>
              <a:t>Date</a:t>
            </a:r>
            <a:endParaRPr lang="en-US" sz="900"/>
          </a:p>
        </p:txBody>
      </p:sp>
      <p:sp>
        <p:nvSpPr>
          <p:cNvPr id="24" name="Background"/>
          <p:cNvSpPr/>
          <p:nvPr/>
        </p:nvSpPr>
        <p:spPr>
          <a:xfrm>
            <a:off x="5652135" y="1754632"/>
            <a:ext cx="1011555" cy="301684"/>
          </a:xfrm>
          <a:prstGeom prst="rect">
            <a:avLst/>
          </a:prstGeom>
          <a:solidFill>
            <a:srgbClr val="193338"/>
          </a:solidFill>
        </p:spPr>
      </p:sp>
      <p:sp>
        <p:nvSpPr>
          <p:cNvPr id="25" name="Text Block"/>
          <p:cNvSpPr txBox="1"/>
          <p:nvPr/>
        </p:nvSpPr>
        <p:spPr>
          <a:xfrm>
            <a:off x="5652135" y="1754632"/>
            <a:ext cx="1011555" cy="301684"/>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Round</a:t>
            </a:r>
            <a:endParaRPr lang="en-US" sz="900"/>
          </a:p>
        </p:txBody>
      </p:sp>
      <p:sp>
        <p:nvSpPr>
          <p:cNvPr id="26" name="Background"/>
          <p:cNvSpPr/>
          <p:nvPr/>
        </p:nvSpPr>
        <p:spPr>
          <a:xfrm>
            <a:off x="6663690" y="1754632"/>
            <a:ext cx="1348740" cy="301684"/>
          </a:xfrm>
          <a:prstGeom prst="rect">
            <a:avLst/>
          </a:prstGeom>
          <a:solidFill>
            <a:srgbClr val="193338"/>
          </a:solidFill>
        </p:spPr>
      </p:sp>
      <p:sp>
        <p:nvSpPr>
          <p:cNvPr id="27" name="Text Block"/>
          <p:cNvSpPr txBox="1"/>
          <p:nvPr/>
        </p:nvSpPr>
        <p:spPr>
          <a:xfrm>
            <a:off x="6663690" y="1754632"/>
            <a:ext cx="1348740" cy="301684"/>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Lead Investor(s)</a:t>
            </a:r>
            <a:endParaRPr lang="en-US" sz="900"/>
          </a:p>
        </p:txBody>
      </p:sp>
      <p:sp>
        <p:nvSpPr>
          <p:cNvPr id="28" name="Background"/>
          <p:cNvSpPr/>
          <p:nvPr/>
        </p:nvSpPr>
        <p:spPr>
          <a:xfrm>
            <a:off x="8012430" y="1754632"/>
            <a:ext cx="674370" cy="301684"/>
          </a:xfrm>
          <a:prstGeom prst="rect">
            <a:avLst/>
          </a:prstGeom>
          <a:solidFill>
            <a:srgbClr val="193338"/>
          </a:solidFill>
        </p:spPr>
      </p:sp>
      <p:sp>
        <p:nvSpPr>
          <p:cNvPr id="29" name="Text Block"/>
          <p:cNvSpPr txBox="1"/>
          <p:nvPr/>
        </p:nvSpPr>
        <p:spPr>
          <a:xfrm>
            <a:off x="8012430" y="1754632"/>
            <a:ext cx="674370" cy="301684"/>
          </a:xfrm>
          <a:prstGeom prst="rect">
            <a:avLst/>
          </a:prstGeom>
          <a:noFill/>
        </p:spPr>
        <p:txBody>
          <a:bodyPr wrap="square" lIns="91440" tIns="45720" rIns="91440" bIns="45720" anchor="ctr"/>
          <a:lstStyle/>
          <a:p>
            <a:pPr algn="ctr">
              <a:buNone/>
            </a:pPr>
            <a:r>
              <a:rPr lang="en-US" sz="900" b="1" dirty="0">
                <a:solidFill>
                  <a:srgbClr val="FFFFFF"/>
                </a:solidFill>
                <a:latin typeface="Calibri"/>
                <a:cs typeface="Calibri"/>
              </a:rPr>
              <a:t>Amount</a:t>
            </a:r>
            <a:endParaRPr lang="en-US" sz="900"/>
          </a:p>
        </p:txBody>
      </p:sp>
      <p:sp>
        <p:nvSpPr>
          <p:cNvPr id="30" name="Background"/>
          <p:cNvSpPr/>
          <p:nvPr/>
        </p:nvSpPr>
        <p:spPr>
          <a:xfrm>
            <a:off x="4640580" y="2056316"/>
            <a:ext cx="1011555" cy="301684"/>
          </a:xfrm>
          <a:prstGeom prst="rect">
            <a:avLst/>
          </a:prstGeom>
          <a:solidFill>
            <a:srgbClr val="F0F4F8"/>
          </a:solidFill>
        </p:spPr>
      </p:sp>
      <p:sp>
        <p:nvSpPr>
          <p:cNvPr id="31" name="Text Block"/>
          <p:cNvSpPr txBox="1"/>
          <p:nvPr/>
        </p:nvSpPr>
        <p:spPr>
          <a:xfrm>
            <a:off x="4640580" y="2056316"/>
            <a:ext cx="1011555" cy="301684"/>
          </a:xfrm>
          <a:prstGeom prst="rect">
            <a:avLst/>
          </a:prstGeom>
          <a:noFill/>
        </p:spPr>
        <p:txBody>
          <a:bodyPr wrap="square" lIns="91440" tIns="45720" rIns="91440" bIns="45720" anchor="ctr"/>
          <a:lstStyle/>
          <a:p>
            <a:pPr algn="ctr">
              <a:buNone/>
            </a:pPr>
            <a:r>
              <a:rPr lang="en-US" sz="900" dirty="0">
                <a:solidFill>
                  <a:srgbClr val="193338"/>
                </a:solidFill>
                <a:latin typeface="Calibri"/>
                <a:cs typeface="Calibri"/>
              </a:rPr>
              <a:t>2021</a:t>
            </a:r>
            <a:endParaRPr lang="en-US" sz="900"/>
          </a:p>
        </p:txBody>
      </p:sp>
      <p:sp>
        <p:nvSpPr>
          <p:cNvPr id="32" name="Background"/>
          <p:cNvSpPr/>
          <p:nvPr/>
        </p:nvSpPr>
        <p:spPr>
          <a:xfrm>
            <a:off x="5652135" y="2056316"/>
            <a:ext cx="1011555" cy="301684"/>
          </a:xfrm>
          <a:prstGeom prst="rect">
            <a:avLst/>
          </a:prstGeom>
          <a:solidFill>
            <a:srgbClr val="F0F4F8"/>
          </a:solidFill>
        </p:spPr>
      </p:sp>
      <p:sp>
        <p:nvSpPr>
          <p:cNvPr id="33" name="Text Block"/>
          <p:cNvSpPr txBox="1"/>
          <p:nvPr/>
        </p:nvSpPr>
        <p:spPr>
          <a:xfrm>
            <a:off x="5652135" y="2056316"/>
            <a:ext cx="1011555" cy="301684"/>
          </a:xfrm>
          <a:prstGeom prst="rect">
            <a:avLst/>
          </a:prstGeom>
          <a:noFill/>
        </p:spPr>
        <p:txBody>
          <a:bodyPr wrap="square" lIns="91440" tIns="45720" rIns="91440" bIns="45720" anchor="ctr"/>
          <a:lstStyle/>
          <a:p>
            <a:pPr>
              <a:buNone/>
            </a:pPr>
            <a:r>
              <a:rPr lang="en-US" sz="900" dirty="0">
                <a:solidFill>
                  <a:srgbClr val="193338"/>
                </a:solidFill>
                <a:latin typeface="Calibri"/>
                <a:cs typeface="Calibri"/>
              </a:rPr>
              <a:t>Series A</a:t>
            </a:r>
            <a:endParaRPr lang="en-US" sz="900"/>
          </a:p>
        </p:txBody>
      </p:sp>
      <p:sp>
        <p:nvSpPr>
          <p:cNvPr id="34" name="Background"/>
          <p:cNvSpPr/>
          <p:nvPr/>
        </p:nvSpPr>
        <p:spPr>
          <a:xfrm>
            <a:off x="6663690" y="2056316"/>
            <a:ext cx="1348740" cy="301684"/>
          </a:xfrm>
          <a:prstGeom prst="rect">
            <a:avLst/>
          </a:prstGeom>
          <a:solidFill>
            <a:srgbClr val="F0F4F8"/>
          </a:solidFill>
        </p:spPr>
      </p:sp>
      <p:sp>
        <p:nvSpPr>
          <p:cNvPr id="35" name="Text Block"/>
          <p:cNvSpPr txBox="1"/>
          <p:nvPr/>
        </p:nvSpPr>
        <p:spPr>
          <a:xfrm>
            <a:off x="6663690" y="2056316"/>
            <a:ext cx="1348740" cy="301684"/>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Insight, GGV Capital</a:t>
            </a:r>
            <a:endParaRPr lang="en-US" sz="900"/>
          </a:p>
        </p:txBody>
      </p:sp>
      <p:sp>
        <p:nvSpPr>
          <p:cNvPr id="36" name="Background"/>
          <p:cNvSpPr/>
          <p:nvPr/>
        </p:nvSpPr>
        <p:spPr>
          <a:xfrm>
            <a:off x="8012430" y="2056316"/>
            <a:ext cx="674370" cy="301684"/>
          </a:xfrm>
          <a:prstGeom prst="rect">
            <a:avLst/>
          </a:prstGeom>
          <a:solidFill>
            <a:srgbClr val="F0F4F8"/>
          </a:solidFill>
        </p:spPr>
      </p:sp>
      <p:sp>
        <p:nvSpPr>
          <p:cNvPr id="37" name="Text Block"/>
          <p:cNvSpPr txBox="1"/>
          <p:nvPr/>
        </p:nvSpPr>
        <p:spPr>
          <a:xfrm>
            <a:off x="8012430" y="2056316"/>
            <a:ext cx="674370" cy="301684"/>
          </a:xfrm>
          <a:prstGeom prst="rect">
            <a:avLst/>
          </a:prstGeom>
          <a:noFill/>
        </p:spPr>
        <p:txBody>
          <a:bodyPr wrap="square" lIns="91440" tIns="45720" rIns="91440" bIns="45720" anchor="ctr"/>
          <a:lstStyle/>
          <a:p>
            <a:pPr algn="ctr">
              <a:buNone/>
            </a:pPr>
            <a:r>
              <a:rPr lang="en-US" sz="900" dirty="0">
                <a:solidFill>
                  <a:srgbClr val="193338"/>
                </a:solidFill>
                <a:latin typeface="Calibri"/>
                <a:cs typeface="Calibri"/>
              </a:rPr>
              <a:t>$50M</a:t>
            </a:r>
            <a:endParaRPr lang="en-US" sz="900"/>
          </a:p>
        </p:txBody>
      </p:sp>
      <p:sp>
        <p:nvSpPr>
          <p:cNvPr id="38" name="Background"/>
          <p:cNvSpPr/>
          <p:nvPr/>
        </p:nvSpPr>
        <p:spPr>
          <a:xfrm>
            <a:off x="4640580" y="2358000"/>
            <a:ext cx="1011555" cy="301684"/>
          </a:xfrm>
          <a:prstGeom prst="rect">
            <a:avLst/>
          </a:prstGeom>
          <a:solidFill>
            <a:srgbClr val="F0F4F8"/>
          </a:solidFill>
        </p:spPr>
      </p:sp>
      <p:sp>
        <p:nvSpPr>
          <p:cNvPr id="39" name="Text Block"/>
          <p:cNvSpPr txBox="1"/>
          <p:nvPr/>
        </p:nvSpPr>
        <p:spPr>
          <a:xfrm>
            <a:off x="4640580" y="2358000"/>
            <a:ext cx="1011555" cy="301684"/>
          </a:xfrm>
          <a:prstGeom prst="rect">
            <a:avLst/>
          </a:prstGeom>
          <a:noFill/>
        </p:spPr>
        <p:txBody>
          <a:bodyPr wrap="square" lIns="91440" tIns="45720" rIns="91440" bIns="45720" anchor="ctr"/>
          <a:lstStyle/>
          <a:p>
            <a:pPr algn="ctr">
              <a:buNone/>
            </a:pPr>
            <a:r>
              <a:rPr lang="en-US" sz="900" dirty="0">
                <a:solidFill>
                  <a:srgbClr val="193338"/>
                </a:solidFill>
                <a:latin typeface="Calibri"/>
                <a:cs typeface="Calibri"/>
              </a:rPr>
              <a:t>Jan 2024</a:t>
            </a:r>
            <a:endParaRPr lang="en-US" sz="900"/>
          </a:p>
        </p:txBody>
      </p:sp>
      <p:sp>
        <p:nvSpPr>
          <p:cNvPr id="40" name="Background"/>
          <p:cNvSpPr/>
          <p:nvPr/>
        </p:nvSpPr>
        <p:spPr>
          <a:xfrm>
            <a:off x="5652135" y="2358000"/>
            <a:ext cx="1011555" cy="301684"/>
          </a:xfrm>
          <a:prstGeom prst="rect">
            <a:avLst/>
          </a:prstGeom>
          <a:solidFill>
            <a:srgbClr val="F0F4F8"/>
          </a:solidFill>
        </p:spPr>
      </p:sp>
      <p:sp>
        <p:nvSpPr>
          <p:cNvPr id="41" name="Text Block"/>
          <p:cNvSpPr txBox="1"/>
          <p:nvPr/>
        </p:nvSpPr>
        <p:spPr>
          <a:xfrm>
            <a:off x="5652135" y="2358000"/>
            <a:ext cx="1011555" cy="301684"/>
          </a:xfrm>
          <a:prstGeom prst="rect">
            <a:avLst/>
          </a:prstGeom>
          <a:noFill/>
        </p:spPr>
        <p:txBody>
          <a:bodyPr wrap="square" lIns="91440" tIns="45720" rIns="91440" bIns="45720" anchor="ctr"/>
          <a:lstStyle/>
          <a:p>
            <a:pPr>
              <a:buNone/>
            </a:pPr>
            <a:r>
              <a:rPr lang="en-US" sz="900" dirty="0">
                <a:solidFill>
                  <a:srgbClr val="193338"/>
                </a:solidFill>
                <a:latin typeface="Calibri"/>
                <a:cs typeface="Calibri"/>
              </a:rPr>
              <a:t>Series B+</a:t>
            </a:r>
            <a:endParaRPr lang="en-US" sz="900"/>
          </a:p>
        </p:txBody>
      </p:sp>
      <p:sp>
        <p:nvSpPr>
          <p:cNvPr id="42" name="Background"/>
          <p:cNvSpPr/>
          <p:nvPr/>
        </p:nvSpPr>
        <p:spPr>
          <a:xfrm>
            <a:off x="6663690" y="2358000"/>
            <a:ext cx="1348740" cy="301684"/>
          </a:xfrm>
          <a:prstGeom prst="rect">
            <a:avLst/>
          </a:prstGeom>
          <a:solidFill>
            <a:srgbClr val="F0F4F8"/>
          </a:solidFill>
        </p:spPr>
      </p:sp>
      <p:sp>
        <p:nvSpPr>
          <p:cNvPr id="43" name="Text Block"/>
          <p:cNvSpPr txBox="1"/>
          <p:nvPr/>
        </p:nvSpPr>
        <p:spPr>
          <a:xfrm>
            <a:off x="6663690" y="2358000"/>
            <a:ext cx="1348740" cy="301684"/>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Notable, Insight</a:t>
            </a:r>
            <a:endParaRPr lang="en-US" sz="900"/>
          </a:p>
        </p:txBody>
      </p:sp>
      <p:sp>
        <p:nvSpPr>
          <p:cNvPr id="44" name="Background"/>
          <p:cNvSpPr/>
          <p:nvPr/>
        </p:nvSpPr>
        <p:spPr>
          <a:xfrm>
            <a:off x="8012430" y="2358000"/>
            <a:ext cx="674370" cy="301684"/>
          </a:xfrm>
          <a:prstGeom prst="rect">
            <a:avLst/>
          </a:prstGeom>
          <a:solidFill>
            <a:srgbClr val="F0F4F8"/>
          </a:solidFill>
        </p:spPr>
      </p:sp>
      <p:sp>
        <p:nvSpPr>
          <p:cNvPr id="45" name="Text Block"/>
          <p:cNvSpPr txBox="1"/>
          <p:nvPr/>
        </p:nvSpPr>
        <p:spPr>
          <a:xfrm>
            <a:off x="8012430" y="2358000"/>
            <a:ext cx="674370" cy="301684"/>
          </a:xfrm>
          <a:prstGeom prst="rect">
            <a:avLst/>
          </a:prstGeom>
          <a:noFill/>
        </p:spPr>
        <p:txBody>
          <a:bodyPr wrap="square" lIns="91440" tIns="45720" rIns="91440" bIns="45720" anchor="ctr"/>
          <a:lstStyle/>
          <a:p>
            <a:pPr algn="ctr">
              <a:buNone/>
            </a:pPr>
            <a:r>
              <a:rPr lang="en-US" sz="900" dirty="0">
                <a:solidFill>
                  <a:srgbClr val="193338"/>
                </a:solidFill>
                <a:latin typeface="Calibri"/>
                <a:cs typeface="Calibri"/>
              </a:rPr>
              <a:t>$42M</a:t>
            </a:r>
            <a:endParaRPr lang="en-US" sz="900"/>
          </a:p>
        </p:txBody>
      </p:sp>
      <p:sp>
        <p:nvSpPr>
          <p:cNvPr id="46" name="Background"/>
          <p:cNvSpPr/>
          <p:nvPr/>
        </p:nvSpPr>
        <p:spPr>
          <a:xfrm>
            <a:off x="4640580" y="2659684"/>
            <a:ext cx="1011555" cy="301684"/>
          </a:xfrm>
          <a:prstGeom prst="rect">
            <a:avLst/>
          </a:prstGeom>
          <a:solidFill>
            <a:srgbClr val="F0F4F8"/>
          </a:solidFill>
        </p:spPr>
      </p:sp>
      <p:sp>
        <p:nvSpPr>
          <p:cNvPr id="47" name="Text Block"/>
          <p:cNvSpPr txBox="1"/>
          <p:nvPr/>
        </p:nvSpPr>
        <p:spPr>
          <a:xfrm>
            <a:off x="4640580" y="2659684"/>
            <a:ext cx="1011555" cy="301684"/>
          </a:xfrm>
          <a:prstGeom prst="rect">
            <a:avLst/>
          </a:prstGeom>
          <a:noFill/>
        </p:spPr>
        <p:txBody>
          <a:bodyPr wrap="square" lIns="91440" tIns="45720" rIns="91440" bIns="45720" anchor="ctr"/>
          <a:lstStyle/>
          <a:p>
            <a:pPr algn="ctr">
              <a:buNone/>
            </a:pPr>
            <a:r>
              <a:rPr lang="en-US" sz="900" dirty="0">
                <a:solidFill>
                  <a:srgbClr val="193338"/>
                </a:solidFill>
                <a:latin typeface="Calibri"/>
                <a:cs typeface="Calibri"/>
              </a:rPr>
              <a:t>Sep 2024</a:t>
            </a:r>
            <a:endParaRPr lang="en-US" sz="900"/>
          </a:p>
        </p:txBody>
      </p:sp>
      <p:sp>
        <p:nvSpPr>
          <p:cNvPr id="48" name="Background"/>
          <p:cNvSpPr/>
          <p:nvPr/>
        </p:nvSpPr>
        <p:spPr>
          <a:xfrm>
            <a:off x="5652135" y="2659684"/>
            <a:ext cx="1011555" cy="301684"/>
          </a:xfrm>
          <a:prstGeom prst="rect">
            <a:avLst/>
          </a:prstGeom>
          <a:solidFill>
            <a:srgbClr val="F0F4F8"/>
          </a:solidFill>
        </p:spPr>
      </p:sp>
      <p:sp>
        <p:nvSpPr>
          <p:cNvPr id="49" name="Text Block"/>
          <p:cNvSpPr txBox="1"/>
          <p:nvPr/>
        </p:nvSpPr>
        <p:spPr>
          <a:xfrm>
            <a:off x="5652135" y="2659684"/>
            <a:ext cx="1011555" cy="301684"/>
          </a:xfrm>
          <a:prstGeom prst="rect">
            <a:avLst/>
          </a:prstGeom>
          <a:noFill/>
        </p:spPr>
        <p:txBody>
          <a:bodyPr wrap="square" lIns="91440" tIns="45720" rIns="91440" bIns="45720" anchor="ctr"/>
          <a:lstStyle/>
          <a:p>
            <a:pPr>
              <a:buNone/>
            </a:pPr>
            <a:r>
              <a:rPr lang="en-US" sz="900" dirty="0">
                <a:solidFill>
                  <a:srgbClr val="193338"/>
                </a:solidFill>
                <a:latin typeface="Calibri"/>
                <a:cs typeface="Calibri"/>
              </a:rPr>
              <a:t>Series C</a:t>
            </a:r>
            <a:endParaRPr lang="en-US" sz="900"/>
          </a:p>
        </p:txBody>
      </p:sp>
      <p:sp>
        <p:nvSpPr>
          <p:cNvPr id="50" name="Background"/>
          <p:cNvSpPr/>
          <p:nvPr/>
        </p:nvSpPr>
        <p:spPr>
          <a:xfrm>
            <a:off x="6663690" y="2659684"/>
            <a:ext cx="1348740" cy="301684"/>
          </a:xfrm>
          <a:prstGeom prst="rect">
            <a:avLst/>
          </a:prstGeom>
          <a:solidFill>
            <a:srgbClr val="F0F4F8"/>
          </a:solidFill>
        </p:spPr>
      </p:sp>
      <p:sp>
        <p:nvSpPr>
          <p:cNvPr id="51" name="Text Block"/>
          <p:cNvSpPr txBox="1"/>
          <p:nvPr/>
        </p:nvSpPr>
        <p:spPr>
          <a:xfrm>
            <a:off x="6663690" y="2659684"/>
            <a:ext cx="1348740" cy="301684"/>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Insight, Notable</a:t>
            </a:r>
            <a:endParaRPr lang="en-US" sz="900"/>
          </a:p>
        </p:txBody>
      </p:sp>
      <p:sp>
        <p:nvSpPr>
          <p:cNvPr id="52" name="Background"/>
          <p:cNvSpPr/>
          <p:nvPr/>
        </p:nvSpPr>
        <p:spPr>
          <a:xfrm>
            <a:off x="8012430" y="2659684"/>
            <a:ext cx="674370" cy="301684"/>
          </a:xfrm>
          <a:prstGeom prst="rect">
            <a:avLst/>
          </a:prstGeom>
          <a:solidFill>
            <a:srgbClr val="F0F4F8"/>
          </a:solidFill>
        </p:spPr>
      </p:sp>
      <p:sp>
        <p:nvSpPr>
          <p:cNvPr id="53" name="Text Block"/>
          <p:cNvSpPr txBox="1"/>
          <p:nvPr/>
        </p:nvSpPr>
        <p:spPr>
          <a:xfrm>
            <a:off x="8012430" y="2659684"/>
            <a:ext cx="674370" cy="301684"/>
          </a:xfrm>
          <a:prstGeom prst="rect">
            <a:avLst/>
          </a:prstGeom>
          <a:noFill/>
        </p:spPr>
        <p:txBody>
          <a:bodyPr wrap="square" lIns="91440" tIns="45720" rIns="91440" bIns="45720" anchor="ctr"/>
          <a:lstStyle/>
          <a:p>
            <a:pPr algn="ctr">
              <a:buNone/>
            </a:pPr>
            <a:r>
              <a:rPr lang="en-US" sz="900" dirty="0">
                <a:solidFill>
                  <a:srgbClr val="193338"/>
                </a:solidFill>
                <a:latin typeface="Calibri"/>
                <a:cs typeface="Calibri"/>
              </a:rPr>
              <a:t>$70M</a:t>
            </a:r>
            <a:endParaRPr lang="en-US" sz="900"/>
          </a:p>
        </p:txBody>
      </p:sp>
      <p:sp>
        <p:nvSpPr>
          <p:cNvPr id="54" name="Background"/>
          <p:cNvSpPr/>
          <p:nvPr/>
        </p:nvSpPr>
        <p:spPr>
          <a:xfrm>
            <a:off x="4640580" y="2961368"/>
            <a:ext cx="1011555" cy="301684"/>
          </a:xfrm>
          <a:prstGeom prst="rect">
            <a:avLst/>
          </a:prstGeom>
          <a:solidFill>
            <a:srgbClr val="E8F0FB"/>
          </a:solidFill>
        </p:spPr>
      </p:sp>
      <p:sp>
        <p:nvSpPr>
          <p:cNvPr id="55" name="Text Block"/>
          <p:cNvSpPr txBox="1"/>
          <p:nvPr/>
        </p:nvSpPr>
        <p:spPr>
          <a:xfrm>
            <a:off x="4640580" y="2961368"/>
            <a:ext cx="1011555" cy="301684"/>
          </a:xfrm>
          <a:prstGeom prst="rect">
            <a:avLst/>
          </a:prstGeom>
          <a:noFill/>
        </p:spPr>
        <p:txBody>
          <a:bodyPr wrap="square" lIns="91440" tIns="45720" rIns="91440" bIns="45720" anchor="ctr"/>
          <a:lstStyle/>
          <a:p>
            <a:pPr algn="ctr">
              <a:buNone/>
            </a:pPr>
            <a:r>
              <a:rPr lang="en-US" sz="900" b="1" dirty="0">
                <a:solidFill>
                  <a:srgbClr val="4472C4"/>
                </a:solidFill>
                <a:latin typeface="Calibri"/>
                <a:cs typeface="Calibri"/>
              </a:rPr>
              <a:t>Jan 2026</a:t>
            </a:r>
            <a:endParaRPr lang="en-US" sz="900"/>
          </a:p>
        </p:txBody>
      </p:sp>
      <p:sp>
        <p:nvSpPr>
          <p:cNvPr id="56" name="Background"/>
          <p:cNvSpPr/>
          <p:nvPr/>
        </p:nvSpPr>
        <p:spPr>
          <a:xfrm>
            <a:off x="5652135" y="2961368"/>
            <a:ext cx="1011555" cy="301684"/>
          </a:xfrm>
          <a:prstGeom prst="rect">
            <a:avLst/>
          </a:prstGeom>
          <a:solidFill>
            <a:srgbClr val="E8F0FB"/>
          </a:solidFill>
        </p:spPr>
      </p:sp>
      <p:sp>
        <p:nvSpPr>
          <p:cNvPr id="57" name="Text Block"/>
          <p:cNvSpPr txBox="1"/>
          <p:nvPr/>
        </p:nvSpPr>
        <p:spPr>
          <a:xfrm>
            <a:off x="5652135" y="2961368"/>
            <a:ext cx="1011555" cy="301684"/>
          </a:xfrm>
          <a:prstGeom prst="rect">
            <a:avLst/>
          </a:prstGeom>
          <a:noFill/>
        </p:spPr>
        <p:txBody>
          <a:bodyPr wrap="square" lIns="91440" tIns="45720" rIns="91440" bIns="45720" anchor="ctr"/>
          <a:lstStyle/>
          <a:p>
            <a:pPr>
              <a:buNone/>
            </a:pPr>
            <a:r>
              <a:rPr lang="en-US" sz="900" b="1" dirty="0">
                <a:solidFill>
                  <a:srgbClr val="4472C4"/>
                </a:solidFill>
                <a:latin typeface="Calibri"/>
                <a:cs typeface="Calibri"/>
              </a:rPr>
              <a:t>Series D</a:t>
            </a:r>
            <a:endParaRPr lang="en-US" sz="900"/>
          </a:p>
        </p:txBody>
      </p:sp>
      <p:sp>
        <p:nvSpPr>
          <p:cNvPr id="58" name="Background"/>
          <p:cNvSpPr/>
          <p:nvPr/>
        </p:nvSpPr>
        <p:spPr>
          <a:xfrm>
            <a:off x="6663690" y="2961368"/>
            <a:ext cx="1348740" cy="301684"/>
          </a:xfrm>
          <a:prstGeom prst="rect">
            <a:avLst/>
          </a:prstGeom>
          <a:solidFill>
            <a:srgbClr val="E8F0FB"/>
          </a:solidFill>
        </p:spPr>
      </p:sp>
      <p:sp>
        <p:nvSpPr>
          <p:cNvPr id="59" name="Text Block"/>
          <p:cNvSpPr txBox="1"/>
          <p:nvPr/>
        </p:nvSpPr>
        <p:spPr>
          <a:xfrm>
            <a:off x="6663690" y="2961368"/>
            <a:ext cx="1348740" cy="301684"/>
          </a:xfrm>
          <a:prstGeom prst="rect">
            <a:avLst/>
          </a:prstGeom>
          <a:noFill/>
        </p:spPr>
        <p:txBody>
          <a:bodyPr wrap="square" lIns="91440" tIns="45720" rIns="91440" bIns="45720" anchor="ctr"/>
          <a:lstStyle/>
          <a:p>
            <a:pPr>
              <a:buNone/>
            </a:pPr>
            <a:r>
              <a:rPr lang="en-US" sz="900" b="1" dirty="0">
                <a:solidFill>
                  <a:srgbClr val="405363"/>
                </a:solidFill>
                <a:latin typeface="Calibri"/>
                <a:cs typeface="Calibri"/>
              </a:rPr>
              <a:t>Merlin, Insight</a:t>
            </a:r>
            <a:endParaRPr lang="en-US" sz="900"/>
          </a:p>
        </p:txBody>
      </p:sp>
      <p:sp>
        <p:nvSpPr>
          <p:cNvPr id="60" name="Background"/>
          <p:cNvSpPr/>
          <p:nvPr/>
        </p:nvSpPr>
        <p:spPr>
          <a:xfrm>
            <a:off x="8012430" y="2961368"/>
            <a:ext cx="674370" cy="301684"/>
          </a:xfrm>
          <a:prstGeom prst="rect">
            <a:avLst/>
          </a:prstGeom>
          <a:solidFill>
            <a:srgbClr val="E8F0FB"/>
          </a:solidFill>
        </p:spPr>
      </p:sp>
      <p:sp>
        <p:nvSpPr>
          <p:cNvPr id="61" name="Text Block"/>
          <p:cNvSpPr txBox="1"/>
          <p:nvPr/>
        </p:nvSpPr>
        <p:spPr>
          <a:xfrm>
            <a:off x="8012430" y="2961368"/>
            <a:ext cx="674370" cy="301684"/>
          </a:xfrm>
          <a:prstGeom prst="rect">
            <a:avLst/>
          </a:prstGeom>
          <a:noFill/>
        </p:spPr>
        <p:txBody>
          <a:bodyPr wrap="square" lIns="91440" tIns="45720" rIns="91440" bIns="45720" anchor="ctr"/>
          <a:lstStyle/>
          <a:p>
            <a:pPr algn="ctr">
              <a:buNone/>
            </a:pPr>
            <a:r>
              <a:rPr lang="en-US" sz="900" b="1" dirty="0">
                <a:solidFill>
                  <a:srgbClr val="4472C4"/>
                </a:solidFill>
                <a:latin typeface="Calibri"/>
                <a:cs typeface="Calibri"/>
              </a:rPr>
              <a:t>$140M</a:t>
            </a:r>
            <a:endParaRPr lang="en-US" sz="900"/>
          </a:p>
        </p:txBody>
      </p:sp>
      <p:sp>
        <p:nvSpPr>
          <p:cNvPr id="62" name="Header Bar"/>
          <p:cNvSpPr txBox="1"/>
          <p:nvPr/>
        </p:nvSpPr>
        <p:spPr>
          <a:xfrm>
            <a:off x="4640580" y="3372781"/>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Management Team</a:t>
            </a:r>
            <a:endParaRPr lang="en-US" sz="1200"/>
          </a:p>
        </p:txBody>
      </p:sp>
      <p:sp>
        <p:nvSpPr>
          <p:cNvPr id="63" name="Background"/>
          <p:cNvSpPr/>
          <p:nvPr/>
        </p:nvSpPr>
        <p:spPr>
          <a:xfrm>
            <a:off x="4640580" y="3765973"/>
            <a:ext cx="1348740" cy="340078"/>
          </a:xfrm>
          <a:prstGeom prst="rect">
            <a:avLst/>
          </a:prstGeom>
          <a:solidFill>
            <a:srgbClr val="193338"/>
          </a:solidFill>
        </p:spPr>
      </p:sp>
      <p:sp>
        <p:nvSpPr>
          <p:cNvPr id="64" name="Text Block"/>
          <p:cNvSpPr txBox="1"/>
          <p:nvPr/>
        </p:nvSpPr>
        <p:spPr>
          <a:xfrm>
            <a:off x="4640580" y="3765973"/>
            <a:ext cx="1348740" cy="340078"/>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Ofer Smadari</a:t>
            </a:r>
            <a:endParaRPr lang="en-US" sz="900"/>
          </a:p>
        </p:txBody>
      </p:sp>
      <p:sp>
        <p:nvSpPr>
          <p:cNvPr id="65" name="Background"/>
          <p:cNvSpPr/>
          <p:nvPr/>
        </p:nvSpPr>
        <p:spPr>
          <a:xfrm>
            <a:off x="5989320" y="3765973"/>
            <a:ext cx="2697480" cy="340078"/>
          </a:xfrm>
          <a:prstGeom prst="rect">
            <a:avLst/>
          </a:prstGeom>
          <a:solidFill>
            <a:srgbClr val="F0F4F8"/>
          </a:solidFill>
        </p:spPr>
      </p:sp>
      <p:sp>
        <p:nvSpPr>
          <p:cNvPr id="66" name="Text Block"/>
          <p:cNvSpPr txBox="1"/>
          <p:nvPr/>
        </p:nvSpPr>
        <p:spPr>
          <a:xfrm>
            <a:off x="5989320" y="3765973"/>
            <a:ext cx="2697480" cy="340078"/>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CEO &amp; Co-Founder — ex-Check Point</a:t>
            </a:r>
            <a:endParaRPr lang="en-US" sz="900"/>
          </a:p>
        </p:txBody>
      </p:sp>
      <p:sp>
        <p:nvSpPr>
          <p:cNvPr id="67" name="Background"/>
          <p:cNvSpPr/>
          <p:nvPr/>
        </p:nvSpPr>
        <p:spPr>
          <a:xfrm>
            <a:off x="4640580" y="4151771"/>
            <a:ext cx="1348740" cy="340078"/>
          </a:xfrm>
          <a:prstGeom prst="rect">
            <a:avLst/>
          </a:prstGeom>
          <a:solidFill>
            <a:srgbClr val="193338"/>
          </a:solidFill>
        </p:spPr>
      </p:sp>
      <p:sp>
        <p:nvSpPr>
          <p:cNvPr id="68" name="Text Block"/>
          <p:cNvSpPr txBox="1"/>
          <p:nvPr/>
        </p:nvSpPr>
        <p:spPr>
          <a:xfrm>
            <a:off x="4640580" y="4151771"/>
            <a:ext cx="1348740" cy="340078"/>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Leonid Belkind</a:t>
            </a:r>
            <a:endParaRPr lang="en-US" sz="900"/>
          </a:p>
        </p:txBody>
      </p:sp>
      <p:sp>
        <p:nvSpPr>
          <p:cNvPr id="69" name="Background"/>
          <p:cNvSpPr/>
          <p:nvPr/>
        </p:nvSpPr>
        <p:spPr>
          <a:xfrm>
            <a:off x="5989320" y="4151771"/>
            <a:ext cx="2697480" cy="340078"/>
          </a:xfrm>
          <a:prstGeom prst="rect">
            <a:avLst/>
          </a:prstGeom>
          <a:solidFill>
            <a:srgbClr val="F0F4F8"/>
          </a:solidFill>
        </p:spPr>
      </p:sp>
      <p:sp>
        <p:nvSpPr>
          <p:cNvPr id="70" name="Text Block"/>
          <p:cNvSpPr txBox="1"/>
          <p:nvPr/>
        </p:nvSpPr>
        <p:spPr>
          <a:xfrm>
            <a:off x="5989320" y="4151771"/>
            <a:ext cx="2697480" cy="340078"/>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CTO &amp; Co-Founder — ex-Check Point, Tufin</a:t>
            </a:r>
            <a:endParaRPr lang="en-US" sz="900"/>
          </a:p>
        </p:txBody>
      </p:sp>
      <p:sp>
        <p:nvSpPr>
          <p:cNvPr id="71" name="Background"/>
          <p:cNvSpPr/>
          <p:nvPr/>
        </p:nvSpPr>
        <p:spPr>
          <a:xfrm>
            <a:off x="4640580" y="4537569"/>
            <a:ext cx="1348740" cy="340078"/>
          </a:xfrm>
          <a:prstGeom prst="rect">
            <a:avLst/>
          </a:prstGeom>
          <a:solidFill>
            <a:srgbClr val="193338"/>
          </a:solidFill>
        </p:spPr>
      </p:sp>
      <p:sp>
        <p:nvSpPr>
          <p:cNvPr id="72" name="Text Block"/>
          <p:cNvSpPr txBox="1"/>
          <p:nvPr/>
        </p:nvSpPr>
        <p:spPr>
          <a:xfrm>
            <a:off x="4640580" y="4537569"/>
            <a:ext cx="1348740" cy="340078"/>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Eldad Livni</a:t>
            </a:r>
            <a:endParaRPr lang="en-US" sz="900"/>
          </a:p>
        </p:txBody>
      </p:sp>
      <p:sp>
        <p:nvSpPr>
          <p:cNvPr id="73" name="Background"/>
          <p:cNvSpPr/>
          <p:nvPr/>
        </p:nvSpPr>
        <p:spPr>
          <a:xfrm>
            <a:off x="5989320" y="4537569"/>
            <a:ext cx="2697480" cy="340078"/>
          </a:xfrm>
          <a:prstGeom prst="rect">
            <a:avLst/>
          </a:prstGeom>
          <a:solidFill>
            <a:srgbClr val="F0F4F8"/>
          </a:solidFill>
        </p:spPr>
      </p:sp>
      <p:sp>
        <p:nvSpPr>
          <p:cNvPr id="74" name="Text Block"/>
          <p:cNvSpPr txBox="1"/>
          <p:nvPr/>
        </p:nvSpPr>
        <p:spPr>
          <a:xfrm>
            <a:off x="5989320" y="4537569"/>
            <a:ext cx="2697480" cy="340078"/>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CINO &amp; Co-Founder — ex-CyberArk</a:t>
            </a:r>
            <a:endParaRPr lang="en-US" sz="900"/>
          </a:p>
        </p:txBody>
      </p:sp>
      <p:sp>
        <p:nvSpPr>
          <p:cNvPr id="75" name="Background"/>
          <p:cNvSpPr/>
          <p:nvPr/>
        </p:nvSpPr>
        <p:spPr>
          <a:xfrm>
            <a:off x="4640580" y="4923367"/>
            <a:ext cx="1348740" cy="340078"/>
          </a:xfrm>
          <a:prstGeom prst="rect">
            <a:avLst/>
          </a:prstGeom>
          <a:solidFill>
            <a:srgbClr val="193338"/>
          </a:solidFill>
        </p:spPr>
      </p:sp>
      <p:sp>
        <p:nvSpPr>
          <p:cNvPr id="76" name="Text Block"/>
          <p:cNvSpPr txBox="1"/>
          <p:nvPr/>
        </p:nvSpPr>
        <p:spPr>
          <a:xfrm>
            <a:off x="4640580" y="4923367"/>
            <a:ext cx="1348740" cy="340078"/>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Josh Morris</a:t>
            </a:r>
            <a:endParaRPr lang="en-US" sz="900"/>
          </a:p>
        </p:txBody>
      </p:sp>
      <p:sp>
        <p:nvSpPr>
          <p:cNvPr id="77" name="Background"/>
          <p:cNvSpPr/>
          <p:nvPr/>
        </p:nvSpPr>
        <p:spPr>
          <a:xfrm>
            <a:off x="5989320" y="4923367"/>
            <a:ext cx="2697480" cy="340078"/>
          </a:xfrm>
          <a:prstGeom prst="rect">
            <a:avLst/>
          </a:prstGeom>
          <a:solidFill>
            <a:srgbClr val="F0F4F8"/>
          </a:solidFill>
        </p:spPr>
      </p:sp>
      <p:sp>
        <p:nvSpPr>
          <p:cNvPr id="78" name="Text Block"/>
          <p:cNvSpPr txBox="1"/>
          <p:nvPr/>
        </p:nvSpPr>
        <p:spPr>
          <a:xfrm>
            <a:off x="5989320" y="4923367"/>
            <a:ext cx="2697480" cy="340078"/>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CRO — ex-Splunk SVP Sales (2024)</a:t>
            </a:r>
            <a:endParaRPr lang="en-US" sz="900"/>
          </a:p>
        </p:txBody>
      </p:sp>
      <p:sp>
        <p:nvSpPr>
          <p:cNvPr id="79" name="Background"/>
          <p:cNvSpPr/>
          <p:nvPr/>
        </p:nvSpPr>
        <p:spPr>
          <a:xfrm>
            <a:off x="4640580" y="5309165"/>
            <a:ext cx="1348740" cy="340078"/>
          </a:xfrm>
          <a:prstGeom prst="rect">
            <a:avLst/>
          </a:prstGeom>
          <a:solidFill>
            <a:srgbClr val="193338"/>
          </a:solidFill>
        </p:spPr>
      </p:sp>
      <p:sp>
        <p:nvSpPr>
          <p:cNvPr id="80" name="Text Block"/>
          <p:cNvSpPr txBox="1"/>
          <p:nvPr/>
        </p:nvSpPr>
        <p:spPr>
          <a:xfrm>
            <a:off x="4640580" y="5309165"/>
            <a:ext cx="1348740" cy="340078"/>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Don Jeter</a:t>
            </a:r>
            <a:endParaRPr lang="en-US" sz="900"/>
          </a:p>
        </p:txBody>
      </p:sp>
      <p:sp>
        <p:nvSpPr>
          <p:cNvPr id="81" name="Background"/>
          <p:cNvSpPr/>
          <p:nvPr/>
        </p:nvSpPr>
        <p:spPr>
          <a:xfrm>
            <a:off x="5989320" y="5309165"/>
            <a:ext cx="2697480" cy="340078"/>
          </a:xfrm>
          <a:prstGeom prst="rect">
            <a:avLst/>
          </a:prstGeom>
          <a:solidFill>
            <a:srgbClr val="F0F4F8"/>
          </a:solidFill>
        </p:spPr>
      </p:sp>
      <p:sp>
        <p:nvSpPr>
          <p:cNvPr id="82" name="Text Block"/>
          <p:cNvSpPr txBox="1"/>
          <p:nvPr/>
        </p:nvSpPr>
        <p:spPr>
          <a:xfrm>
            <a:off x="5989320" y="5309165"/>
            <a:ext cx="2697480" cy="340078"/>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CMO — ex-Pax8</a:t>
            </a:r>
            <a:endParaRPr lang="en-US" sz="900"/>
          </a:p>
        </p:txBody>
      </p:sp>
      <p:sp>
        <p:nvSpPr>
          <p:cNvPr id="83" name="Background"/>
          <p:cNvSpPr/>
          <p:nvPr/>
        </p:nvSpPr>
        <p:spPr>
          <a:xfrm>
            <a:off x="4640580" y="5694963"/>
            <a:ext cx="1348740" cy="340078"/>
          </a:xfrm>
          <a:prstGeom prst="rect">
            <a:avLst/>
          </a:prstGeom>
          <a:solidFill>
            <a:srgbClr val="193338"/>
          </a:solidFill>
        </p:spPr>
      </p:sp>
      <p:sp>
        <p:nvSpPr>
          <p:cNvPr id="84" name="Text Block"/>
          <p:cNvSpPr txBox="1"/>
          <p:nvPr/>
        </p:nvSpPr>
        <p:spPr>
          <a:xfrm>
            <a:off x="4640580" y="5694963"/>
            <a:ext cx="1348740" cy="340078"/>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Yaron Bartov</a:t>
            </a:r>
            <a:endParaRPr lang="en-US" sz="900"/>
          </a:p>
        </p:txBody>
      </p:sp>
      <p:sp>
        <p:nvSpPr>
          <p:cNvPr id="85" name="Background"/>
          <p:cNvSpPr/>
          <p:nvPr/>
        </p:nvSpPr>
        <p:spPr>
          <a:xfrm>
            <a:off x="5989320" y="5694963"/>
            <a:ext cx="2697480" cy="340078"/>
          </a:xfrm>
          <a:prstGeom prst="rect">
            <a:avLst/>
          </a:prstGeom>
          <a:solidFill>
            <a:srgbClr val="F0F4F8"/>
          </a:solidFill>
        </p:spPr>
      </p:sp>
      <p:sp>
        <p:nvSpPr>
          <p:cNvPr id="86" name="Text Block"/>
          <p:cNvSpPr txBox="1"/>
          <p:nvPr/>
        </p:nvSpPr>
        <p:spPr>
          <a:xfrm>
            <a:off x="5989320" y="5694963"/>
            <a:ext cx="2697480" cy="340078"/>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Chief Financial Officer</a:t>
            </a:r>
            <a:endParaRPr lang="en-US" sz="900"/>
          </a:p>
        </p:txBody>
      </p:sp>
      <p:sp>
        <p:nvSpPr>
          <p:cNvPr id="87"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32</a:t>
            </a:r>
            <a:endParaRPr lang="en-US" sz="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STARTUP PROFILES</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Torq — Company Profile (2/2)</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Sources: torq.io/news, Forbes, CRN, SecurityWeek, SC Media, Reuters. As of Feb 2026.</a:t>
            </a:r>
            <a:endParaRPr lang="en-US" sz="800"/>
          </a:p>
        </p:txBody>
      </p:sp>
      <p:sp>
        <p:nvSpPr>
          <p:cNvPr id="5" name="Header Bar"/>
          <p:cNvSpPr txBox="1"/>
          <p:nvPr/>
        </p:nvSpPr>
        <p:spPr>
          <a:xfrm>
            <a:off x="45720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Recent Announcements</a:t>
            </a:r>
            <a:endParaRPr lang="en-US" sz="1200"/>
          </a:p>
        </p:txBody>
      </p:sp>
      <p:sp>
        <p:nvSpPr>
          <p:cNvPr id="6" name="Background"/>
          <p:cNvSpPr/>
          <p:nvPr/>
        </p:nvSpPr>
        <p:spPr>
          <a:xfrm>
            <a:off x="457200" y="1754632"/>
            <a:ext cx="662178" cy="341173"/>
          </a:xfrm>
          <a:prstGeom prst="rect">
            <a:avLst/>
          </a:prstGeom>
          <a:solidFill>
            <a:srgbClr val="193338"/>
          </a:solidFill>
        </p:spPr>
      </p:sp>
      <p:sp>
        <p:nvSpPr>
          <p:cNvPr id="7" name="Text Block"/>
          <p:cNvSpPr txBox="1"/>
          <p:nvPr/>
        </p:nvSpPr>
        <p:spPr>
          <a:xfrm>
            <a:off x="457200" y="1754632"/>
            <a:ext cx="662178" cy="341173"/>
          </a:xfrm>
          <a:prstGeom prst="rect">
            <a:avLst/>
          </a:prstGeom>
          <a:noFill/>
        </p:spPr>
        <p:txBody>
          <a:bodyPr wrap="square" lIns="91440" tIns="45720" rIns="91440" bIns="45720" anchor="ctr"/>
          <a:lstStyle/>
          <a:p>
            <a:pPr algn="ctr">
              <a:buNone/>
            </a:pPr>
            <a:r>
              <a:rPr lang="en-US" sz="900" b="1" dirty="0">
                <a:solidFill>
                  <a:srgbClr val="FFFFFF"/>
                </a:solidFill>
                <a:latin typeface="Calibri"/>
                <a:cs typeface="Calibri"/>
              </a:rPr>
              <a:t>Jan 2026</a:t>
            </a:r>
            <a:endParaRPr lang="en-US" sz="900"/>
          </a:p>
        </p:txBody>
      </p:sp>
      <p:sp>
        <p:nvSpPr>
          <p:cNvPr id="8" name="Background"/>
          <p:cNvSpPr/>
          <p:nvPr/>
        </p:nvSpPr>
        <p:spPr>
          <a:xfrm>
            <a:off x="1192530" y="1754632"/>
            <a:ext cx="3310890" cy="341173"/>
          </a:xfrm>
          <a:prstGeom prst="rect">
            <a:avLst/>
          </a:prstGeom>
          <a:solidFill>
            <a:srgbClr val="F0F4F8"/>
          </a:solidFill>
        </p:spPr>
      </p:sp>
      <p:sp>
        <p:nvSpPr>
          <p:cNvPr id="9" name="Text Block"/>
          <p:cNvSpPr txBox="1"/>
          <p:nvPr/>
        </p:nvSpPr>
        <p:spPr>
          <a:xfrm>
            <a:off x="1192530" y="1754632"/>
            <a:ext cx="3310890" cy="341173"/>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$140M Series D at $1.2B valuation; Merlin Ventures led</a:t>
            </a:r>
            <a:endParaRPr lang="en-US" sz="900"/>
          </a:p>
        </p:txBody>
      </p:sp>
      <p:sp>
        <p:nvSpPr>
          <p:cNvPr id="10" name="Background"/>
          <p:cNvSpPr/>
          <p:nvPr/>
        </p:nvSpPr>
        <p:spPr>
          <a:xfrm>
            <a:off x="457200" y="2141525"/>
            <a:ext cx="662178" cy="341173"/>
          </a:xfrm>
          <a:prstGeom prst="rect">
            <a:avLst/>
          </a:prstGeom>
          <a:solidFill>
            <a:srgbClr val="193338"/>
          </a:solidFill>
        </p:spPr>
      </p:sp>
      <p:sp>
        <p:nvSpPr>
          <p:cNvPr id="11" name="Text Block"/>
          <p:cNvSpPr txBox="1"/>
          <p:nvPr/>
        </p:nvSpPr>
        <p:spPr>
          <a:xfrm>
            <a:off x="457200" y="2141525"/>
            <a:ext cx="662178" cy="341173"/>
          </a:xfrm>
          <a:prstGeom prst="rect">
            <a:avLst/>
          </a:prstGeom>
          <a:noFill/>
        </p:spPr>
        <p:txBody>
          <a:bodyPr wrap="square" lIns="91440" tIns="45720" rIns="91440" bIns="45720" anchor="ctr"/>
          <a:lstStyle/>
          <a:p>
            <a:pPr algn="ctr">
              <a:buNone/>
            </a:pPr>
            <a:r>
              <a:rPr lang="en-US" sz="900" b="1" dirty="0">
                <a:solidFill>
                  <a:srgbClr val="FFFFFF"/>
                </a:solidFill>
                <a:latin typeface="Calibri"/>
                <a:cs typeface="Calibri"/>
              </a:rPr>
              <a:t>Feb 2026</a:t>
            </a:r>
            <a:endParaRPr lang="en-US" sz="900"/>
          </a:p>
        </p:txBody>
      </p:sp>
      <p:sp>
        <p:nvSpPr>
          <p:cNvPr id="12" name="Background"/>
          <p:cNvSpPr/>
          <p:nvPr/>
        </p:nvSpPr>
        <p:spPr>
          <a:xfrm>
            <a:off x="1192530" y="2141525"/>
            <a:ext cx="3310890" cy="341173"/>
          </a:xfrm>
          <a:prstGeom prst="rect">
            <a:avLst/>
          </a:prstGeom>
          <a:solidFill>
            <a:srgbClr val="F0F4F8"/>
          </a:solidFill>
        </p:spPr>
      </p:sp>
      <p:sp>
        <p:nvSpPr>
          <p:cNvPr id="13" name="Text Block"/>
          <p:cNvSpPr txBox="1"/>
          <p:nvPr/>
        </p:nvSpPr>
        <p:spPr>
          <a:xfrm>
            <a:off x="1192530" y="2141525"/>
            <a:ext cx="3310890" cy="341173"/>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Hired John White (ex-Virgin Atlantic CISO) for AI GTM</a:t>
            </a:r>
            <a:endParaRPr lang="en-US" sz="900"/>
          </a:p>
        </p:txBody>
      </p:sp>
      <p:sp>
        <p:nvSpPr>
          <p:cNvPr id="14" name="Background"/>
          <p:cNvSpPr/>
          <p:nvPr/>
        </p:nvSpPr>
        <p:spPr>
          <a:xfrm>
            <a:off x="457200" y="2528418"/>
            <a:ext cx="662178" cy="341173"/>
          </a:xfrm>
          <a:prstGeom prst="rect">
            <a:avLst/>
          </a:prstGeom>
          <a:solidFill>
            <a:srgbClr val="193338"/>
          </a:solidFill>
        </p:spPr>
      </p:sp>
      <p:sp>
        <p:nvSpPr>
          <p:cNvPr id="15" name="Text Block"/>
          <p:cNvSpPr txBox="1"/>
          <p:nvPr/>
        </p:nvSpPr>
        <p:spPr>
          <a:xfrm>
            <a:off x="457200" y="2528418"/>
            <a:ext cx="662178" cy="341173"/>
          </a:xfrm>
          <a:prstGeom prst="rect">
            <a:avLst/>
          </a:prstGeom>
          <a:noFill/>
        </p:spPr>
        <p:txBody>
          <a:bodyPr wrap="square" lIns="91440" tIns="45720" rIns="91440" bIns="45720" anchor="ctr"/>
          <a:lstStyle/>
          <a:p>
            <a:pPr algn="ctr">
              <a:buNone/>
            </a:pPr>
            <a:r>
              <a:rPr lang="en-US" sz="900" b="1" dirty="0">
                <a:solidFill>
                  <a:srgbClr val="FFFFFF"/>
                </a:solidFill>
                <a:latin typeface="Calibri"/>
                <a:cs typeface="Calibri"/>
              </a:rPr>
              <a:t>Apr 2025</a:t>
            </a:r>
            <a:endParaRPr lang="en-US" sz="900"/>
          </a:p>
        </p:txBody>
      </p:sp>
      <p:sp>
        <p:nvSpPr>
          <p:cNvPr id="16" name="Background"/>
          <p:cNvSpPr/>
          <p:nvPr/>
        </p:nvSpPr>
        <p:spPr>
          <a:xfrm>
            <a:off x="1192530" y="2528418"/>
            <a:ext cx="3310890" cy="341173"/>
          </a:xfrm>
          <a:prstGeom prst="rect">
            <a:avLst/>
          </a:prstGeom>
          <a:solidFill>
            <a:srgbClr val="F0F4F8"/>
          </a:solidFill>
        </p:spPr>
      </p:sp>
      <p:sp>
        <p:nvSpPr>
          <p:cNvPr id="17" name="Text Block"/>
          <p:cNvSpPr txBox="1"/>
          <p:nvPr/>
        </p:nvSpPr>
        <p:spPr>
          <a:xfrm>
            <a:off x="1192530" y="2528418"/>
            <a:ext cx="3310890" cy="341173"/>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Acquired Revrod; added multi-agent RAG to HyperSOC-2o</a:t>
            </a:r>
            <a:endParaRPr lang="en-US" sz="900"/>
          </a:p>
        </p:txBody>
      </p:sp>
      <p:sp>
        <p:nvSpPr>
          <p:cNvPr id="18" name="Background"/>
          <p:cNvSpPr/>
          <p:nvPr/>
        </p:nvSpPr>
        <p:spPr>
          <a:xfrm>
            <a:off x="457200" y="2915311"/>
            <a:ext cx="662178" cy="341173"/>
          </a:xfrm>
          <a:prstGeom prst="rect">
            <a:avLst/>
          </a:prstGeom>
          <a:solidFill>
            <a:srgbClr val="193338"/>
          </a:solidFill>
        </p:spPr>
      </p:sp>
      <p:sp>
        <p:nvSpPr>
          <p:cNvPr id="19" name="Text Block"/>
          <p:cNvSpPr txBox="1"/>
          <p:nvPr/>
        </p:nvSpPr>
        <p:spPr>
          <a:xfrm>
            <a:off x="457200" y="2915311"/>
            <a:ext cx="662178" cy="341173"/>
          </a:xfrm>
          <a:prstGeom prst="rect">
            <a:avLst/>
          </a:prstGeom>
          <a:noFill/>
        </p:spPr>
        <p:txBody>
          <a:bodyPr wrap="square" lIns="91440" tIns="45720" rIns="91440" bIns="45720" anchor="ctr"/>
          <a:lstStyle/>
          <a:p>
            <a:pPr algn="ctr">
              <a:buNone/>
            </a:pPr>
            <a:r>
              <a:rPr lang="en-US" sz="900" b="1" dirty="0">
                <a:solidFill>
                  <a:srgbClr val="FFFFFF"/>
                </a:solidFill>
                <a:latin typeface="Calibri"/>
                <a:cs typeface="Calibri"/>
              </a:rPr>
              <a:t>Apr 2025</a:t>
            </a:r>
            <a:endParaRPr lang="en-US" sz="900"/>
          </a:p>
        </p:txBody>
      </p:sp>
      <p:sp>
        <p:nvSpPr>
          <p:cNvPr id="20" name="Background"/>
          <p:cNvSpPr/>
          <p:nvPr/>
        </p:nvSpPr>
        <p:spPr>
          <a:xfrm>
            <a:off x="1192530" y="2915311"/>
            <a:ext cx="3310890" cy="341173"/>
          </a:xfrm>
          <a:prstGeom prst="rect">
            <a:avLst/>
          </a:prstGeom>
          <a:solidFill>
            <a:srgbClr val="F0F4F8"/>
          </a:solidFill>
        </p:spPr>
      </p:sp>
      <p:sp>
        <p:nvSpPr>
          <p:cNvPr id="21" name="Text Block"/>
          <p:cNvSpPr txBox="1"/>
          <p:nvPr/>
        </p:nvSpPr>
        <p:spPr>
          <a:xfrm>
            <a:off x="1192530" y="2915311"/>
            <a:ext cx="3310890" cy="341173"/>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Won RSAC 2025 Best Emerging Technology award</a:t>
            </a:r>
            <a:endParaRPr lang="en-US" sz="900"/>
          </a:p>
        </p:txBody>
      </p:sp>
      <p:sp>
        <p:nvSpPr>
          <p:cNvPr id="22" name="Background"/>
          <p:cNvSpPr/>
          <p:nvPr/>
        </p:nvSpPr>
        <p:spPr>
          <a:xfrm>
            <a:off x="457200" y="3302204"/>
            <a:ext cx="662178" cy="341173"/>
          </a:xfrm>
          <a:prstGeom prst="rect">
            <a:avLst/>
          </a:prstGeom>
          <a:solidFill>
            <a:srgbClr val="193338"/>
          </a:solidFill>
        </p:spPr>
      </p:sp>
      <p:sp>
        <p:nvSpPr>
          <p:cNvPr id="23" name="Text Block"/>
          <p:cNvSpPr txBox="1"/>
          <p:nvPr/>
        </p:nvSpPr>
        <p:spPr>
          <a:xfrm>
            <a:off x="457200" y="3302204"/>
            <a:ext cx="662178" cy="341173"/>
          </a:xfrm>
          <a:prstGeom prst="rect">
            <a:avLst/>
          </a:prstGeom>
          <a:noFill/>
        </p:spPr>
        <p:txBody>
          <a:bodyPr wrap="square" lIns="91440" tIns="45720" rIns="91440" bIns="45720" anchor="ctr"/>
          <a:lstStyle/>
          <a:p>
            <a:pPr algn="ctr">
              <a:buNone/>
            </a:pPr>
            <a:r>
              <a:rPr lang="en-US" sz="900" b="1" dirty="0">
                <a:solidFill>
                  <a:srgbClr val="FFFFFF"/>
                </a:solidFill>
                <a:latin typeface="Calibri"/>
                <a:cs typeface="Calibri"/>
              </a:rPr>
              <a:t>Jan 2025</a:t>
            </a:r>
            <a:endParaRPr lang="en-US" sz="900"/>
          </a:p>
        </p:txBody>
      </p:sp>
      <p:sp>
        <p:nvSpPr>
          <p:cNvPr id="24" name="Background"/>
          <p:cNvSpPr/>
          <p:nvPr/>
        </p:nvSpPr>
        <p:spPr>
          <a:xfrm>
            <a:off x="1192530" y="3302204"/>
            <a:ext cx="3310890" cy="341173"/>
          </a:xfrm>
          <a:prstGeom prst="rect">
            <a:avLst/>
          </a:prstGeom>
          <a:solidFill>
            <a:srgbClr val="F0F4F8"/>
          </a:solidFill>
        </p:spPr>
      </p:sp>
      <p:sp>
        <p:nvSpPr>
          <p:cNvPr id="25" name="Text Block"/>
          <p:cNvSpPr txBox="1"/>
          <p:nvPr/>
        </p:nvSpPr>
        <p:spPr>
          <a:xfrm>
            <a:off x="1192530" y="3302204"/>
            <a:ext cx="3310890" cy="341173"/>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300% revenue &amp; 200% employee growth in 2024; EMEA HQ open</a:t>
            </a:r>
            <a:endParaRPr lang="en-US" sz="900"/>
          </a:p>
        </p:txBody>
      </p:sp>
      <p:sp>
        <p:nvSpPr>
          <p:cNvPr id="26" name="Header Bar"/>
          <p:cNvSpPr txBox="1"/>
          <p:nvPr/>
        </p:nvSpPr>
        <p:spPr>
          <a:xfrm>
            <a:off x="457200" y="3753104"/>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Board Members</a:t>
            </a:r>
            <a:endParaRPr lang="en-US" sz="1200"/>
          </a:p>
        </p:txBody>
      </p:sp>
      <p:sp>
        <p:nvSpPr>
          <p:cNvPr id="27" name="Background"/>
          <p:cNvSpPr/>
          <p:nvPr/>
        </p:nvSpPr>
        <p:spPr>
          <a:xfrm>
            <a:off x="457200" y="4146296"/>
            <a:ext cx="1348740" cy="437896"/>
          </a:xfrm>
          <a:prstGeom prst="rect">
            <a:avLst/>
          </a:prstGeom>
          <a:solidFill>
            <a:srgbClr val="193338"/>
          </a:solidFill>
        </p:spPr>
      </p:sp>
      <p:sp>
        <p:nvSpPr>
          <p:cNvPr id="28" name="Text Block"/>
          <p:cNvSpPr txBox="1"/>
          <p:nvPr/>
        </p:nvSpPr>
        <p:spPr>
          <a:xfrm>
            <a:off x="457200" y="4146296"/>
            <a:ext cx="1348740" cy="437896"/>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Ofer Smadari</a:t>
            </a:r>
            <a:endParaRPr lang="en-US" sz="900"/>
          </a:p>
        </p:txBody>
      </p:sp>
      <p:sp>
        <p:nvSpPr>
          <p:cNvPr id="29" name="Background"/>
          <p:cNvSpPr/>
          <p:nvPr/>
        </p:nvSpPr>
        <p:spPr>
          <a:xfrm>
            <a:off x="1805940" y="4146296"/>
            <a:ext cx="2697480" cy="437896"/>
          </a:xfrm>
          <a:prstGeom prst="rect">
            <a:avLst/>
          </a:prstGeom>
          <a:solidFill>
            <a:srgbClr val="F0F4F8"/>
          </a:solidFill>
        </p:spPr>
      </p:sp>
      <p:sp>
        <p:nvSpPr>
          <p:cNvPr id="30" name="Text Block"/>
          <p:cNvSpPr txBox="1"/>
          <p:nvPr/>
        </p:nvSpPr>
        <p:spPr>
          <a:xfrm>
            <a:off x="1805940" y="4146296"/>
            <a:ext cx="2697480" cy="437896"/>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CEO &amp; Co-Founder, Torq</a:t>
            </a:r>
            <a:endParaRPr lang="en-US" sz="900"/>
          </a:p>
        </p:txBody>
      </p:sp>
      <p:sp>
        <p:nvSpPr>
          <p:cNvPr id="31" name="Background"/>
          <p:cNvSpPr/>
          <p:nvPr/>
        </p:nvSpPr>
        <p:spPr>
          <a:xfrm>
            <a:off x="457200" y="4629912"/>
            <a:ext cx="1348740" cy="437896"/>
          </a:xfrm>
          <a:prstGeom prst="rect">
            <a:avLst/>
          </a:prstGeom>
          <a:solidFill>
            <a:srgbClr val="193338"/>
          </a:solidFill>
        </p:spPr>
      </p:sp>
      <p:sp>
        <p:nvSpPr>
          <p:cNvPr id="32" name="Text Block"/>
          <p:cNvSpPr txBox="1"/>
          <p:nvPr/>
        </p:nvSpPr>
        <p:spPr>
          <a:xfrm>
            <a:off x="457200" y="4629912"/>
            <a:ext cx="1348740" cy="437896"/>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Dan Cahana</a:t>
            </a:r>
            <a:endParaRPr lang="en-US" sz="900"/>
          </a:p>
        </p:txBody>
      </p:sp>
      <p:sp>
        <p:nvSpPr>
          <p:cNvPr id="33" name="Background"/>
          <p:cNvSpPr/>
          <p:nvPr/>
        </p:nvSpPr>
        <p:spPr>
          <a:xfrm>
            <a:off x="1805940" y="4629912"/>
            <a:ext cx="2697480" cy="437896"/>
          </a:xfrm>
          <a:prstGeom prst="rect">
            <a:avLst/>
          </a:prstGeom>
          <a:solidFill>
            <a:srgbClr val="F0F4F8"/>
          </a:solidFill>
        </p:spPr>
      </p:sp>
      <p:sp>
        <p:nvSpPr>
          <p:cNvPr id="34" name="Text Block"/>
          <p:cNvSpPr txBox="1"/>
          <p:nvPr/>
        </p:nvSpPr>
        <p:spPr>
          <a:xfrm>
            <a:off x="1805940" y="4629912"/>
            <a:ext cx="2697480" cy="437896"/>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Partner, Notable Capital — lead Series B/C investor</a:t>
            </a:r>
            <a:endParaRPr lang="en-US" sz="900"/>
          </a:p>
        </p:txBody>
      </p:sp>
      <p:sp>
        <p:nvSpPr>
          <p:cNvPr id="35" name="Background"/>
          <p:cNvSpPr/>
          <p:nvPr/>
        </p:nvSpPr>
        <p:spPr>
          <a:xfrm>
            <a:off x="457200" y="5113528"/>
            <a:ext cx="1348740" cy="437896"/>
          </a:xfrm>
          <a:prstGeom prst="rect">
            <a:avLst/>
          </a:prstGeom>
          <a:solidFill>
            <a:srgbClr val="193338"/>
          </a:solidFill>
        </p:spPr>
      </p:sp>
      <p:sp>
        <p:nvSpPr>
          <p:cNvPr id="36" name="Text Block"/>
          <p:cNvSpPr txBox="1"/>
          <p:nvPr/>
        </p:nvSpPr>
        <p:spPr>
          <a:xfrm>
            <a:off x="457200" y="5113528"/>
            <a:ext cx="1348740" cy="437896"/>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Thomas Krane</a:t>
            </a:r>
            <a:endParaRPr lang="en-US" sz="900"/>
          </a:p>
        </p:txBody>
      </p:sp>
      <p:sp>
        <p:nvSpPr>
          <p:cNvPr id="37" name="Background"/>
          <p:cNvSpPr/>
          <p:nvPr/>
        </p:nvSpPr>
        <p:spPr>
          <a:xfrm>
            <a:off x="1805940" y="5113528"/>
            <a:ext cx="2697480" cy="437896"/>
          </a:xfrm>
          <a:prstGeom prst="rect">
            <a:avLst/>
          </a:prstGeom>
          <a:solidFill>
            <a:srgbClr val="F0F4F8"/>
          </a:solidFill>
        </p:spPr>
      </p:sp>
      <p:sp>
        <p:nvSpPr>
          <p:cNvPr id="38" name="Text Block"/>
          <p:cNvSpPr txBox="1"/>
          <p:nvPr/>
        </p:nvSpPr>
        <p:spPr>
          <a:xfrm>
            <a:off x="1805940" y="5113528"/>
            <a:ext cx="2697480" cy="437896"/>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Managing Director, Insight Partners</a:t>
            </a:r>
            <a:endParaRPr lang="en-US" sz="900"/>
          </a:p>
        </p:txBody>
      </p:sp>
      <p:sp>
        <p:nvSpPr>
          <p:cNvPr id="39" name="Background"/>
          <p:cNvSpPr/>
          <p:nvPr/>
        </p:nvSpPr>
        <p:spPr>
          <a:xfrm>
            <a:off x="457200" y="5597144"/>
            <a:ext cx="1348740" cy="437896"/>
          </a:xfrm>
          <a:prstGeom prst="rect">
            <a:avLst/>
          </a:prstGeom>
          <a:solidFill>
            <a:srgbClr val="193338"/>
          </a:solidFill>
        </p:spPr>
      </p:sp>
      <p:sp>
        <p:nvSpPr>
          <p:cNvPr id="40" name="Text Block"/>
          <p:cNvSpPr txBox="1"/>
          <p:nvPr/>
        </p:nvSpPr>
        <p:spPr>
          <a:xfrm>
            <a:off x="457200" y="5597144"/>
            <a:ext cx="1348740" cy="437896"/>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Aner Izraeli</a:t>
            </a:r>
            <a:endParaRPr lang="en-US" sz="900"/>
          </a:p>
        </p:txBody>
      </p:sp>
      <p:sp>
        <p:nvSpPr>
          <p:cNvPr id="41" name="Background"/>
          <p:cNvSpPr/>
          <p:nvPr/>
        </p:nvSpPr>
        <p:spPr>
          <a:xfrm>
            <a:off x="1805940" y="5597144"/>
            <a:ext cx="2697480" cy="437896"/>
          </a:xfrm>
          <a:prstGeom prst="rect">
            <a:avLst/>
          </a:prstGeom>
          <a:solidFill>
            <a:srgbClr val="F0F4F8"/>
          </a:solidFill>
        </p:spPr>
      </p:sp>
      <p:sp>
        <p:nvSpPr>
          <p:cNvPr id="42" name="Text Block"/>
          <p:cNvSpPr txBox="1"/>
          <p:nvPr/>
        </p:nvSpPr>
        <p:spPr>
          <a:xfrm>
            <a:off x="1805940" y="5597144"/>
            <a:ext cx="2697480" cy="437896"/>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CISO, Torq — board observer</a:t>
            </a:r>
            <a:endParaRPr lang="en-US" sz="900"/>
          </a:p>
        </p:txBody>
      </p:sp>
      <p:sp>
        <p:nvSpPr>
          <p:cNvPr id="43" name="Header Bar"/>
          <p:cNvSpPr txBox="1"/>
          <p:nvPr/>
        </p:nvSpPr>
        <p:spPr>
          <a:xfrm>
            <a:off x="464058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Strategic Focus</a:t>
            </a:r>
            <a:endParaRPr lang="en-US" sz="1200"/>
          </a:p>
        </p:txBody>
      </p:sp>
      <p:sp>
        <p:nvSpPr>
          <p:cNvPr id="44" name="Background"/>
          <p:cNvSpPr/>
          <p:nvPr/>
        </p:nvSpPr>
        <p:spPr>
          <a:xfrm>
            <a:off x="4640580" y="1754632"/>
            <a:ext cx="993267" cy="342815"/>
          </a:xfrm>
          <a:prstGeom prst="rect">
            <a:avLst/>
          </a:prstGeom>
          <a:solidFill>
            <a:srgbClr val="4472C4"/>
          </a:solidFill>
        </p:spPr>
      </p:sp>
      <p:sp>
        <p:nvSpPr>
          <p:cNvPr id="45" name="Text Block"/>
          <p:cNvSpPr txBox="1"/>
          <p:nvPr/>
        </p:nvSpPr>
        <p:spPr>
          <a:xfrm>
            <a:off x="4640580" y="1754632"/>
            <a:ext cx="993267" cy="342815"/>
          </a:xfrm>
          <a:prstGeom prst="rect">
            <a:avLst/>
          </a:prstGeom>
          <a:noFill/>
        </p:spPr>
        <p:txBody>
          <a:bodyPr wrap="square" lIns="91440" tIns="45720" rIns="91440" bIns="45720" anchor="ctr"/>
          <a:lstStyle/>
          <a:p>
            <a:pPr algn="ctr">
              <a:buNone/>
            </a:pPr>
            <a:r>
              <a:rPr lang="en-US" sz="900" b="1" dirty="0">
                <a:solidFill>
                  <a:srgbClr val="FFFFFF"/>
                </a:solidFill>
                <a:latin typeface="Calibri"/>
                <a:cs typeface="Calibri"/>
              </a:rPr>
              <a:t>Auton. SOC</a:t>
            </a:r>
            <a:endParaRPr lang="en-US" sz="900"/>
          </a:p>
        </p:txBody>
      </p:sp>
      <p:sp>
        <p:nvSpPr>
          <p:cNvPr id="46" name="Background"/>
          <p:cNvSpPr/>
          <p:nvPr/>
        </p:nvSpPr>
        <p:spPr>
          <a:xfrm>
            <a:off x="5706999" y="1754632"/>
            <a:ext cx="2979801" cy="342815"/>
          </a:xfrm>
          <a:prstGeom prst="rect">
            <a:avLst/>
          </a:prstGeom>
          <a:solidFill>
            <a:srgbClr val="F0F4F8"/>
          </a:solidFill>
        </p:spPr>
      </p:sp>
      <p:sp>
        <p:nvSpPr>
          <p:cNvPr id="47" name="Text Block"/>
          <p:cNvSpPr txBox="1"/>
          <p:nvPr/>
        </p:nvSpPr>
        <p:spPr>
          <a:xfrm>
            <a:off x="5706999" y="1754632"/>
            <a:ext cx="2979801" cy="342815"/>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Own the auton. SOC category; HyperSOC replaces SOAR</a:t>
            </a:r>
            <a:endParaRPr lang="en-US" sz="900"/>
          </a:p>
        </p:txBody>
      </p:sp>
      <p:sp>
        <p:nvSpPr>
          <p:cNvPr id="48" name="Background"/>
          <p:cNvSpPr/>
          <p:nvPr/>
        </p:nvSpPr>
        <p:spPr>
          <a:xfrm>
            <a:off x="4640580" y="2143167"/>
            <a:ext cx="993267" cy="342815"/>
          </a:xfrm>
          <a:prstGeom prst="rect">
            <a:avLst/>
          </a:prstGeom>
          <a:solidFill>
            <a:srgbClr val="4472C4"/>
          </a:solidFill>
        </p:spPr>
      </p:sp>
      <p:sp>
        <p:nvSpPr>
          <p:cNvPr id="49" name="Text Block"/>
          <p:cNvSpPr txBox="1"/>
          <p:nvPr/>
        </p:nvSpPr>
        <p:spPr>
          <a:xfrm>
            <a:off x="4640580" y="2143167"/>
            <a:ext cx="993267" cy="342815"/>
          </a:xfrm>
          <a:prstGeom prst="rect">
            <a:avLst/>
          </a:prstGeom>
          <a:noFill/>
        </p:spPr>
        <p:txBody>
          <a:bodyPr wrap="square" lIns="91440" tIns="45720" rIns="91440" bIns="45720" anchor="ctr"/>
          <a:lstStyle/>
          <a:p>
            <a:pPr algn="ctr">
              <a:buNone/>
            </a:pPr>
            <a:r>
              <a:rPr lang="en-US" sz="900" b="1" dirty="0">
                <a:solidFill>
                  <a:srgbClr val="FFFFFF"/>
                </a:solidFill>
                <a:latin typeface="Calibri"/>
                <a:cs typeface="Calibri"/>
              </a:rPr>
              <a:t>Federal</a:t>
            </a:r>
            <a:endParaRPr lang="en-US" sz="900"/>
          </a:p>
        </p:txBody>
      </p:sp>
      <p:sp>
        <p:nvSpPr>
          <p:cNvPr id="50" name="Background"/>
          <p:cNvSpPr/>
          <p:nvPr/>
        </p:nvSpPr>
        <p:spPr>
          <a:xfrm>
            <a:off x="5706999" y="2143167"/>
            <a:ext cx="2979801" cy="342815"/>
          </a:xfrm>
          <a:prstGeom prst="rect">
            <a:avLst/>
          </a:prstGeom>
          <a:solidFill>
            <a:srgbClr val="F0F4F8"/>
          </a:solidFill>
        </p:spPr>
      </p:sp>
      <p:sp>
        <p:nvSpPr>
          <p:cNvPr id="51" name="Text Block"/>
          <p:cNvSpPr txBox="1"/>
          <p:nvPr/>
        </p:nvSpPr>
        <p:spPr>
          <a:xfrm>
            <a:off x="5706999" y="2143167"/>
            <a:ext cx="2979801" cy="342815"/>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Expand U.S. federal via Carahsoft distribution</a:t>
            </a:r>
            <a:endParaRPr lang="en-US" sz="900"/>
          </a:p>
        </p:txBody>
      </p:sp>
      <p:sp>
        <p:nvSpPr>
          <p:cNvPr id="52" name="Background"/>
          <p:cNvSpPr/>
          <p:nvPr/>
        </p:nvSpPr>
        <p:spPr>
          <a:xfrm>
            <a:off x="4640580" y="2531702"/>
            <a:ext cx="993267" cy="342815"/>
          </a:xfrm>
          <a:prstGeom prst="rect">
            <a:avLst/>
          </a:prstGeom>
          <a:solidFill>
            <a:srgbClr val="4472C4"/>
          </a:solidFill>
        </p:spPr>
      </p:sp>
      <p:sp>
        <p:nvSpPr>
          <p:cNvPr id="53" name="Text Block"/>
          <p:cNvSpPr txBox="1"/>
          <p:nvPr/>
        </p:nvSpPr>
        <p:spPr>
          <a:xfrm>
            <a:off x="4640580" y="2531702"/>
            <a:ext cx="993267" cy="342815"/>
          </a:xfrm>
          <a:prstGeom prst="rect">
            <a:avLst/>
          </a:prstGeom>
          <a:noFill/>
        </p:spPr>
        <p:txBody>
          <a:bodyPr wrap="square" lIns="91440" tIns="45720" rIns="91440" bIns="45720" anchor="ctr"/>
          <a:lstStyle/>
          <a:p>
            <a:pPr algn="ctr">
              <a:buNone/>
            </a:pPr>
            <a:r>
              <a:rPr lang="en-US" sz="900" b="1" dirty="0">
                <a:solidFill>
                  <a:srgbClr val="FFFFFF"/>
                </a:solidFill>
                <a:latin typeface="Calibri"/>
                <a:cs typeface="Calibri"/>
              </a:rPr>
              <a:t>AMP Alliance</a:t>
            </a:r>
            <a:endParaRPr lang="en-US" sz="900"/>
          </a:p>
        </p:txBody>
      </p:sp>
      <p:sp>
        <p:nvSpPr>
          <p:cNvPr id="54" name="Background"/>
          <p:cNvSpPr/>
          <p:nvPr/>
        </p:nvSpPr>
        <p:spPr>
          <a:xfrm>
            <a:off x="5706999" y="2531702"/>
            <a:ext cx="2979801" cy="342815"/>
          </a:xfrm>
          <a:prstGeom prst="rect">
            <a:avLst/>
          </a:prstGeom>
          <a:solidFill>
            <a:srgbClr val="F0F4F8"/>
          </a:solidFill>
        </p:spPr>
      </p:sp>
      <p:sp>
        <p:nvSpPr>
          <p:cNvPr id="55" name="Text Block"/>
          <p:cNvSpPr txBox="1"/>
          <p:nvPr/>
        </p:nvSpPr>
        <p:spPr>
          <a:xfrm>
            <a:off x="5706999" y="2531702"/>
            <a:ext cx="2979801" cy="342815"/>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Ecosystem: Wiz, Zscaler, Google, Armis partners</a:t>
            </a:r>
            <a:endParaRPr lang="en-US" sz="900"/>
          </a:p>
        </p:txBody>
      </p:sp>
      <p:sp>
        <p:nvSpPr>
          <p:cNvPr id="56" name="Background"/>
          <p:cNvSpPr/>
          <p:nvPr/>
        </p:nvSpPr>
        <p:spPr>
          <a:xfrm>
            <a:off x="4640580" y="2920237"/>
            <a:ext cx="993267" cy="342815"/>
          </a:xfrm>
          <a:prstGeom prst="rect">
            <a:avLst/>
          </a:prstGeom>
          <a:solidFill>
            <a:srgbClr val="4472C4"/>
          </a:solidFill>
        </p:spPr>
      </p:sp>
      <p:sp>
        <p:nvSpPr>
          <p:cNvPr id="57" name="Text Block"/>
          <p:cNvSpPr txBox="1"/>
          <p:nvPr/>
        </p:nvSpPr>
        <p:spPr>
          <a:xfrm>
            <a:off x="4640580" y="2920237"/>
            <a:ext cx="993267" cy="342815"/>
          </a:xfrm>
          <a:prstGeom prst="rect">
            <a:avLst/>
          </a:prstGeom>
          <a:noFill/>
        </p:spPr>
        <p:txBody>
          <a:bodyPr wrap="square" lIns="91440" tIns="45720" rIns="91440" bIns="45720" anchor="ctr"/>
          <a:lstStyle/>
          <a:p>
            <a:pPr algn="ctr">
              <a:buNone/>
            </a:pPr>
            <a:r>
              <a:rPr lang="en-US" sz="900" b="1" dirty="0">
                <a:solidFill>
                  <a:srgbClr val="FFFFFF"/>
                </a:solidFill>
                <a:latin typeface="Calibri"/>
                <a:cs typeface="Calibri"/>
              </a:rPr>
              <a:t>EMEA</a:t>
            </a:r>
            <a:endParaRPr lang="en-US" sz="900"/>
          </a:p>
        </p:txBody>
      </p:sp>
      <p:sp>
        <p:nvSpPr>
          <p:cNvPr id="58" name="Background"/>
          <p:cNvSpPr/>
          <p:nvPr/>
        </p:nvSpPr>
        <p:spPr>
          <a:xfrm>
            <a:off x="5706999" y="2920237"/>
            <a:ext cx="2979801" cy="342815"/>
          </a:xfrm>
          <a:prstGeom prst="rect">
            <a:avLst/>
          </a:prstGeom>
          <a:solidFill>
            <a:srgbClr val="F0F4F8"/>
          </a:solidFill>
        </p:spPr>
      </p:sp>
      <p:sp>
        <p:nvSpPr>
          <p:cNvPr id="59" name="Text Block"/>
          <p:cNvSpPr txBox="1"/>
          <p:nvPr/>
        </p:nvSpPr>
        <p:spPr>
          <a:xfrm>
            <a:off x="5706999" y="2920237"/>
            <a:ext cx="2979801" cy="342815"/>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EMEA HQ 2025; Infinigate as European channel</a:t>
            </a:r>
            <a:endParaRPr lang="en-US" sz="900"/>
          </a:p>
        </p:txBody>
      </p:sp>
      <p:sp>
        <p:nvSpPr>
          <p:cNvPr id="60" name="Header Bar"/>
          <p:cNvSpPr txBox="1"/>
          <p:nvPr/>
        </p:nvSpPr>
        <p:spPr>
          <a:xfrm>
            <a:off x="4640580" y="3372781"/>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Competitive Positioning</a:t>
            </a:r>
            <a:endParaRPr lang="en-US" sz="1200"/>
          </a:p>
        </p:txBody>
      </p:sp>
      <p:sp>
        <p:nvSpPr>
          <p:cNvPr id="61" name="Background"/>
          <p:cNvSpPr/>
          <p:nvPr/>
        </p:nvSpPr>
        <p:spPr>
          <a:xfrm>
            <a:off x="4640580" y="3765973"/>
            <a:ext cx="656082" cy="526119"/>
          </a:xfrm>
          <a:prstGeom prst="rect">
            <a:avLst/>
          </a:prstGeom>
          <a:solidFill>
            <a:srgbClr val="F0F4F8"/>
          </a:solidFill>
        </p:spPr>
      </p:sp>
      <p:pic>
        <p:nvPicPr>
          <p:cNvPr id="62" name="Image"/>
          <p:cNvPicPr>
            <a:picLocks noChangeAspect="1"/>
          </p:cNvPicPr>
          <p:nvPr/>
        </p:nvPicPr>
        <p:blipFill>
          <a:blip r:embed="rId2"/>
          <a:stretch>
            <a:fillRect/>
          </a:stretch>
        </p:blipFill>
        <p:spPr>
          <a:xfrm>
            <a:off x="4640580" y="3909434"/>
            <a:ext cx="656082" cy="239197"/>
          </a:xfrm>
          <a:prstGeom prst="rect">
            <a:avLst/>
          </a:prstGeom>
        </p:spPr>
      </p:pic>
      <p:sp>
        <p:nvSpPr>
          <p:cNvPr id="63" name="Background"/>
          <p:cNvSpPr/>
          <p:nvPr/>
        </p:nvSpPr>
        <p:spPr>
          <a:xfrm>
            <a:off x="5351526" y="3765973"/>
            <a:ext cx="984123" cy="526119"/>
          </a:xfrm>
          <a:prstGeom prst="rect">
            <a:avLst/>
          </a:prstGeom>
          <a:solidFill>
            <a:srgbClr val="F0F4F8"/>
          </a:solidFill>
        </p:spPr>
      </p:sp>
      <p:sp>
        <p:nvSpPr>
          <p:cNvPr id="64" name="Text Block"/>
          <p:cNvSpPr txBox="1"/>
          <p:nvPr/>
        </p:nvSpPr>
        <p:spPr>
          <a:xfrm>
            <a:off x="5351526" y="3765973"/>
            <a:ext cx="984123" cy="526119"/>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Palo Alto XSOAR</a:t>
            </a:r>
            <a:endParaRPr lang="en-US" sz="900"/>
          </a:p>
        </p:txBody>
      </p:sp>
      <p:sp>
        <p:nvSpPr>
          <p:cNvPr id="65" name="Background"/>
          <p:cNvSpPr/>
          <p:nvPr/>
        </p:nvSpPr>
        <p:spPr>
          <a:xfrm>
            <a:off x="6390513" y="3765973"/>
            <a:ext cx="2296287" cy="526119"/>
          </a:xfrm>
          <a:prstGeom prst="rect">
            <a:avLst/>
          </a:prstGeom>
          <a:solidFill>
            <a:srgbClr val="F0F4F8"/>
          </a:solidFill>
        </p:spPr>
      </p:sp>
      <p:sp>
        <p:nvSpPr>
          <p:cNvPr id="66" name="Text Block"/>
          <p:cNvSpPr txBox="1"/>
          <p:nvPr/>
        </p:nvSpPr>
        <p:spPr>
          <a:xfrm>
            <a:off x="6390513" y="3765973"/>
            <a:ext cx="2296287" cy="526119"/>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Legacy SOAR: rule-based &amp; high maintenance. Torq: AI-native architecture</a:t>
            </a:r>
            <a:endParaRPr lang="en-US" sz="900"/>
          </a:p>
        </p:txBody>
      </p:sp>
      <p:sp>
        <p:nvSpPr>
          <p:cNvPr id="67" name="Background"/>
          <p:cNvSpPr/>
          <p:nvPr/>
        </p:nvSpPr>
        <p:spPr>
          <a:xfrm>
            <a:off x="4640580" y="4346956"/>
            <a:ext cx="656082" cy="526119"/>
          </a:xfrm>
          <a:prstGeom prst="rect">
            <a:avLst/>
          </a:prstGeom>
          <a:solidFill>
            <a:srgbClr val="F0F4F8"/>
          </a:solidFill>
        </p:spPr>
      </p:sp>
      <p:pic>
        <p:nvPicPr>
          <p:cNvPr id="68" name="Image"/>
          <p:cNvPicPr>
            <a:picLocks noChangeAspect="1"/>
          </p:cNvPicPr>
          <p:nvPr/>
        </p:nvPicPr>
        <p:blipFill>
          <a:blip r:embed="rId3"/>
          <a:stretch>
            <a:fillRect/>
          </a:stretch>
        </p:blipFill>
        <p:spPr>
          <a:xfrm>
            <a:off x="4640580" y="4510781"/>
            <a:ext cx="656082" cy="198470"/>
          </a:xfrm>
          <a:prstGeom prst="rect">
            <a:avLst/>
          </a:prstGeom>
        </p:spPr>
      </p:pic>
      <p:sp>
        <p:nvSpPr>
          <p:cNvPr id="69" name="Background"/>
          <p:cNvSpPr/>
          <p:nvPr/>
        </p:nvSpPr>
        <p:spPr>
          <a:xfrm>
            <a:off x="5351526" y="4346956"/>
            <a:ext cx="984123" cy="526119"/>
          </a:xfrm>
          <a:prstGeom prst="rect">
            <a:avLst/>
          </a:prstGeom>
          <a:solidFill>
            <a:srgbClr val="F0F4F8"/>
          </a:solidFill>
        </p:spPr>
      </p:sp>
      <p:sp>
        <p:nvSpPr>
          <p:cNvPr id="70" name="Text Block"/>
          <p:cNvSpPr txBox="1"/>
          <p:nvPr/>
        </p:nvSpPr>
        <p:spPr>
          <a:xfrm>
            <a:off x="5351526" y="4346956"/>
            <a:ext cx="984123" cy="526119"/>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Splunk SOAR</a:t>
            </a:r>
            <a:endParaRPr lang="en-US" sz="900"/>
          </a:p>
        </p:txBody>
      </p:sp>
      <p:sp>
        <p:nvSpPr>
          <p:cNvPr id="71" name="Background"/>
          <p:cNvSpPr/>
          <p:nvPr/>
        </p:nvSpPr>
        <p:spPr>
          <a:xfrm>
            <a:off x="6390513" y="4346956"/>
            <a:ext cx="2296287" cy="526119"/>
          </a:xfrm>
          <a:prstGeom prst="rect">
            <a:avLst/>
          </a:prstGeom>
          <a:solidFill>
            <a:srgbClr val="F0F4F8"/>
          </a:solidFill>
        </p:spPr>
      </p:sp>
      <p:sp>
        <p:nvSpPr>
          <p:cNvPr id="72" name="Text Block"/>
          <p:cNvSpPr txBox="1"/>
          <p:nvPr/>
        </p:nvSpPr>
        <p:spPr>
          <a:xfrm>
            <a:off x="6390513" y="4346956"/>
            <a:ext cx="2296287" cy="526119"/>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Playbook-centric; Torq leads on AI autonomy and 300% faster execution</a:t>
            </a:r>
            <a:endParaRPr lang="en-US" sz="900"/>
          </a:p>
        </p:txBody>
      </p:sp>
      <p:sp>
        <p:nvSpPr>
          <p:cNvPr id="73" name="Background"/>
          <p:cNvSpPr/>
          <p:nvPr/>
        </p:nvSpPr>
        <p:spPr>
          <a:xfrm>
            <a:off x="4640580" y="4927939"/>
            <a:ext cx="656082" cy="526119"/>
          </a:xfrm>
          <a:prstGeom prst="rect">
            <a:avLst/>
          </a:prstGeom>
          <a:solidFill>
            <a:srgbClr val="F0F4F8"/>
          </a:solidFill>
        </p:spPr>
      </p:sp>
      <p:pic>
        <p:nvPicPr>
          <p:cNvPr id="74" name="Image"/>
          <p:cNvPicPr>
            <a:picLocks noChangeAspect="1"/>
          </p:cNvPicPr>
          <p:nvPr/>
        </p:nvPicPr>
        <p:blipFill>
          <a:blip r:embed="rId4"/>
          <a:stretch>
            <a:fillRect/>
          </a:stretch>
        </p:blipFill>
        <p:spPr>
          <a:xfrm>
            <a:off x="4640580" y="5089250"/>
            <a:ext cx="656082" cy="203498"/>
          </a:xfrm>
          <a:prstGeom prst="rect">
            <a:avLst/>
          </a:prstGeom>
        </p:spPr>
      </p:pic>
      <p:sp>
        <p:nvSpPr>
          <p:cNvPr id="75" name="Background"/>
          <p:cNvSpPr/>
          <p:nvPr/>
        </p:nvSpPr>
        <p:spPr>
          <a:xfrm>
            <a:off x="5351526" y="4927939"/>
            <a:ext cx="984123" cy="526119"/>
          </a:xfrm>
          <a:prstGeom prst="rect">
            <a:avLst/>
          </a:prstGeom>
          <a:solidFill>
            <a:srgbClr val="F0F4F8"/>
          </a:solidFill>
        </p:spPr>
      </p:sp>
      <p:sp>
        <p:nvSpPr>
          <p:cNvPr id="76" name="Text Block"/>
          <p:cNvSpPr txBox="1"/>
          <p:nvPr/>
        </p:nvSpPr>
        <p:spPr>
          <a:xfrm>
            <a:off x="5351526" y="4927939"/>
            <a:ext cx="984123" cy="526119"/>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Tines</a:t>
            </a:r>
            <a:endParaRPr lang="en-US" sz="900"/>
          </a:p>
        </p:txBody>
      </p:sp>
      <p:sp>
        <p:nvSpPr>
          <p:cNvPr id="77" name="Background"/>
          <p:cNvSpPr/>
          <p:nvPr/>
        </p:nvSpPr>
        <p:spPr>
          <a:xfrm>
            <a:off x="6390513" y="4927939"/>
            <a:ext cx="2296287" cy="526119"/>
          </a:xfrm>
          <a:prstGeom prst="rect">
            <a:avLst/>
          </a:prstGeom>
          <a:solidFill>
            <a:srgbClr val="F0F4F8"/>
          </a:solidFill>
        </p:spPr>
      </p:sp>
      <p:sp>
        <p:nvSpPr>
          <p:cNvPr id="78" name="Text Block"/>
          <p:cNvSpPr txBox="1"/>
          <p:nvPr/>
        </p:nvSpPr>
        <p:spPr>
          <a:xfrm>
            <a:off x="6390513" y="4927939"/>
            <a:ext cx="2296287" cy="526119"/>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No-code automation; Torq differentiates on multi-agent AI at Fortune 500 scale</a:t>
            </a:r>
            <a:endParaRPr lang="en-US" sz="900"/>
          </a:p>
        </p:txBody>
      </p:sp>
      <p:sp>
        <p:nvSpPr>
          <p:cNvPr id="79" name="Background"/>
          <p:cNvSpPr/>
          <p:nvPr/>
        </p:nvSpPr>
        <p:spPr>
          <a:xfrm>
            <a:off x="4640580" y="5508922"/>
            <a:ext cx="656082" cy="526119"/>
          </a:xfrm>
          <a:prstGeom prst="rect">
            <a:avLst/>
          </a:prstGeom>
          <a:solidFill>
            <a:srgbClr val="F0F4F8"/>
          </a:solidFill>
        </p:spPr>
      </p:sp>
      <p:pic>
        <p:nvPicPr>
          <p:cNvPr id="80" name="Image"/>
          <p:cNvPicPr>
            <a:picLocks noChangeAspect="1"/>
          </p:cNvPicPr>
          <p:nvPr/>
        </p:nvPicPr>
        <p:blipFill>
          <a:blip r:embed="rId5"/>
          <a:stretch>
            <a:fillRect/>
          </a:stretch>
        </p:blipFill>
        <p:spPr>
          <a:xfrm>
            <a:off x="4640580" y="5703640"/>
            <a:ext cx="656082" cy="136684"/>
          </a:xfrm>
          <a:prstGeom prst="rect">
            <a:avLst/>
          </a:prstGeom>
        </p:spPr>
      </p:pic>
      <p:sp>
        <p:nvSpPr>
          <p:cNvPr id="81" name="Background"/>
          <p:cNvSpPr/>
          <p:nvPr/>
        </p:nvSpPr>
        <p:spPr>
          <a:xfrm>
            <a:off x="5351526" y="5508922"/>
            <a:ext cx="984123" cy="526119"/>
          </a:xfrm>
          <a:prstGeom prst="rect">
            <a:avLst/>
          </a:prstGeom>
          <a:solidFill>
            <a:srgbClr val="F0F4F8"/>
          </a:solidFill>
        </p:spPr>
      </p:sp>
      <p:sp>
        <p:nvSpPr>
          <p:cNvPr id="82" name="Text Block"/>
          <p:cNvSpPr txBox="1"/>
          <p:nvPr/>
        </p:nvSpPr>
        <p:spPr>
          <a:xfrm>
            <a:off x="5351526" y="5508922"/>
            <a:ext cx="984123" cy="526119"/>
          </a:xfrm>
          <a:prstGeom prst="rect">
            <a:avLst/>
          </a:prstGeom>
          <a:noFill/>
        </p:spPr>
        <p:txBody>
          <a:bodyPr wrap="square" lIns="91440" tIns="45720" rIns="91440" bIns="45720" anchor="ctr"/>
          <a:lstStyle/>
          <a:p>
            <a:pPr>
              <a:buNone/>
            </a:pPr>
            <a:r>
              <a:rPr lang="en-US" sz="900" b="1" dirty="0">
                <a:solidFill>
                  <a:srgbClr val="193338"/>
                </a:solidFill>
                <a:latin typeface="Calibri"/>
                <a:cs typeface="Calibri"/>
              </a:rPr>
              <a:t>Swimlane</a:t>
            </a:r>
            <a:endParaRPr lang="en-US" sz="900"/>
          </a:p>
        </p:txBody>
      </p:sp>
      <p:sp>
        <p:nvSpPr>
          <p:cNvPr id="83" name="Background"/>
          <p:cNvSpPr/>
          <p:nvPr/>
        </p:nvSpPr>
        <p:spPr>
          <a:xfrm>
            <a:off x="6390513" y="5508922"/>
            <a:ext cx="2296287" cy="526119"/>
          </a:xfrm>
          <a:prstGeom prst="rect">
            <a:avLst/>
          </a:prstGeom>
          <a:solidFill>
            <a:srgbClr val="F0F4F8"/>
          </a:solidFill>
        </p:spPr>
      </p:sp>
      <p:sp>
        <p:nvSpPr>
          <p:cNvPr id="84" name="Text Block"/>
          <p:cNvSpPr txBox="1"/>
          <p:nvPr/>
        </p:nvSpPr>
        <p:spPr>
          <a:xfrm>
            <a:off x="6390513" y="5508922"/>
            <a:ext cx="2296287" cy="526119"/>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Targets OT/Gov; Torq leads on commercial enterprise and AI SOC</a:t>
            </a:r>
            <a:endParaRPr lang="en-US" sz="900"/>
          </a:p>
        </p:txBody>
      </p:sp>
      <p:sp>
        <p:nvSpPr>
          <p:cNvPr id="85"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33</a:t>
            </a:r>
            <a:endParaRPr lang="en-US" sz="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STARTUP PROFILES</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Censys — Company Profile (1/2)</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Sources: censys.com, leadership page, PitchBook, GV portfolio. $115M total raised; Series C closed 2023.</a:t>
            </a:r>
            <a:endParaRPr lang="en-US" sz="800"/>
          </a:p>
        </p:txBody>
      </p:sp>
      <p:sp>
        <p:nvSpPr>
          <p:cNvPr id="5" name="Header Bar"/>
          <p:cNvSpPr txBox="1"/>
          <p:nvPr/>
        </p:nvSpPr>
        <p:spPr>
          <a:xfrm>
            <a:off x="45720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Company Overview</a:t>
            </a:r>
            <a:endParaRPr lang="en-US" sz="1200"/>
          </a:p>
        </p:txBody>
      </p:sp>
      <p:sp>
        <p:nvSpPr>
          <p:cNvPr id="6" name="Text Block"/>
          <p:cNvSpPr txBox="1"/>
          <p:nvPr/>
        </p:nvSpPr>
        <p:spPr>
          <a:xfrm>
            <a:off x="457200" y="1754632"/>
            <a:ext cx="2966085" cy="1128099"/>
          </a:xfrm>
          <a:prstGeom prst="rect">
            <a:avLst/>
          </a:prstGeom>
          <a:noFill/>
        </p:spPr>
        <p:txBody>
          <a:bodyPr wrap="square" lIns="91440" tIns="45720" rIns="91440" bIns="45720" anchor="t"/>
          <a:lstStyle/>
          <a:p>
            <a:pPr>
              <a:buNone/>
            </a:pPr>
            <a:r>
              <a:rPr lang="en-US" sz="1000" dirty="0">
                <a:solidFill>
                  <a:srgbClr val="333333"/>
                </a:solidFill>
                <a:latin typeface="Calibri"/>
                <a:cs typeface="Calibri"/>
              </a:rPr>
              <a:t>Censys was founded in 2017 in Ann Arbor, MI by Zakir Durumeric, ZMap inventor. The platform provides internet intelligence for attack surface management and threat hunting. Censys raised $115M total, including $75M Series C in 2023 led by GV and Decibel. Serves 50,000+ organizations including U.S. federal agencies.</a:t>
            </a:r>
            <a:endParaRPr lang="en-US" sz="1000"/>
          </a:p>
        </p:txBody>
      </p:sp>
      <p:pic>
        <p:nvPicPr>
          <p:cNvPr id="7" name="Image"/>
          <p:cNvPicPr>
            <a:picLocks noChangeAspect="1"/>
          </p:cNvPicPr>
          <p:nvPr/>
        </p:nvPicPr>
        <p:blipFill>
          <a:blip r:embed="rId2"/>
          <a:stretch>
            <a:fillRect/>
          </a:stretch>
        </p:blipFill>
        <p:spPr>
          <a:xfrm>
            <a:off x="3514725" y="2059952"/>
            <a:ext cx="988695" cy="517460"/>
          </a:xfrm>
          <a:prstGeom prst="rect">
            <a:avLst/>
          </a:prstGeom>
        </p:spPr>
      </p:pic>
      <p:sp>
        <p:nvSpPr>
          <p:cNvPr id="8" name="Header Bar"/>
          <p:cNvSpPr txBox="1"/>
          <p:nvPr/>
        </p:nvSpPr>
        <p:spPr>
          <a:xfrm>
            <a:off x="457200" y="2992459"/>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Products &amp; Services</a:t>
            </a:r>
            <a:endParaRPr lang="en-US" sz="1200"/>
          </a:p>
        </p:txBody>
      </p:sp>
      <p:sp>
        <p:nvSpPr>
          <p:cNvPr id="9" name="Background"/>
          <p:cNvSpPr/>
          <p:nvPr/>
        </p:nvSpPr>
        <p:spPr>
          <a:xfrm>
            <a:off x="457200" y="3385651"/>
            <a:ext cx="4046220" cy="846554"/>
          </a:xfrm>
          <a:prstGeom prst="rect">
            <a:avLst/>
          </a:prstGeom>
          <a:solidFill>
            <a:srgbClr val="F0F4F8"/>
          </a:solidFill>
        </p:spPr>
      </p:sp>
      <p:pic>
        <p:nvPicPr>
          <p:cNvPr id="10" name="Image"/>
          <p:cNvPicPr>
            <a:picLocks noChangeAspect="1"/>
          </p:cNvPicPr>
          <p:nvPr/>
        </p:nvPicPr>
        <p:blipFill>
          <a:blip r:embed="rId3"/>
          <a:stretch>
            <a:fillRect/>
          </a:stretch>
        </p:blipFill>
        <p:spPr>
          <a:xfrm>
            <a:off x="521208" y="3738836"/>
            <a:ext cx="640842" cy="140184"/>
          </a:xfrm>
          <a:prstGeom prst="rect">
            <a:avLst/>
          </a:prstGeom>
        </p:spPr>
      </p:pic>
      <p:sp>
        <p:nvSpPr>
          <p:cNvPr id="11" name="Text Block"/>
          <p:cNvSpPr txBox="1"/>
          <p:nvPr/>
        </p:nvSpPr>
        <p:spPr>
          <a:xfrm>
            <a:off x="1235202" y="3449659"/>
            <a:ext cx="3204210" cy="350125"/>
          </a:xfrm>
          <a:prstGeom prst="rect">
            <a:avLst/>
          </a:prstGeom>
          <a:noFill/>
        </p:spPr>
        <p:txBody>
          <a:bodyPr wrap="square" lIns="91440" tIns="45720" rIns="91440" bIns="45720" anchor="b"/>
          <a:lstStyle/>
          <a:p>
            <a:pPr>
              <a:buNone/>
            </a:pPr>
            <a:r>
              <a:rPr lang="en-US" sz="1000" b="1" dirty="0">
                <a:solidFill>
                  <a:srgbClr val="193338"/>
                </a:solidFill>
                <a:latin typeface="Calibri"/>
                <a:cs typeface="Calibri"/>
              </a:rPr>
              <a:t>Censys Search</a:t>
            </a:r>
            <a:endParaRPr lang="en-US" sz="1000"/>
          </a:p>
        </p:txBody>
      </p:sp>
      <p:sp>
        <p:nvSpPr>
          <p:cNvPr id="12" name="Text Block"/>
          <p:cNvSpPr txBox="1"/>
          <p:nvPr/>
        </p:nvSpPr>
        <p:spPr>
          <a:xfrm>
            <a:off x="1235202" y="3818072"/>
            <a:ext cx="3204210" cy="350125"/>
          </a:xfrm>
          <a:prstGeom prst="rect">
            <a:avLst/>
          </a:prstGeom>
          <a:noFill/>
        </p:spPr>
        <p:txBody>
          <a:bodyPr wrap="square" lIns="91440" tIns="45720" rIns="91440" bIns="45720" anchor="t"/>
          <a:lstStyle/>
          <a:p>
            <a:pPr>
              <a:buNone/>
            </a:pPr>
            <a:r>
              <a:rPr lang="en-US" sz="900" dirty="0">
                <a:solidFill>
                  <a:srgbClr val="405363"/>
                </a:solidFill>
                <a:latin typeface="Calibri"/>
                <a:cs typeface="Calibri"/>
              </a:rPr>
              <a:t>Internet-wide search engine for hosts, certificates, and services; 350K+ community users</a:t>
            </a:r>
            <a:endParaRPr lang="en-US" sz="900"/>
          </a:p>
        </p:txBody>
      </p:sp>
      <p:sp>
        <p:nvSpPr>
          <p:cNvPr id="13" name="Background"/>
          <p:cNvSpPr/>
          <p:nvPr/>
        </p:nvSpPr>
        <p:spPr>
          <a:xfrm>
            <a:off x="457200" y="4287069"/>
            <a:ext cx="4046220" cy="846554"/>
          </a:xfrm>
          <a:prstGeom prst="rect">
            <a:avLst/>
          </a:prstGeom>
          <a:solidFill>
            <a:srgbClr val="F0F4F8"/>
          </a:solidFill>
        </p:spPr>
      </p:sp>
      <p:pic>
        <p:nvPicPr>
          <p:cNvPr id="14" name="Image"/>
          <p:cNvPicPr>
            <a:picLocks noChangeAspect="1"/>
          </p:cNvPicPr>
          <p:nvPr/>
        </p:nvPicPr>
        <p:blipFill>
          <a:blip r:embed="rId4"/>
          <a:stretch>
            <a:fillRect/>
          </a:stretch>
        </p:blipFill>
        <p:spPr>
          <a:xfrm>
            <a:off x="521208" y="4434595"/>
            <a:ext cx="640842" cy="551502"/>
          </a:xfrm>
          <a:prstGeom prst="rect">
            <a:avLst/>
          </a:prstGeom>
        </p:spPr>
      </p:pic>
      <p:sp>
        <p:nvSpPr>
          <p:cNvPr id="15" name="Text Block"/>
          <p:cNvSpPr txBox="1"/>
          <p:nvPr/>
        </p:nvSpPr>
        <p:spPr>
          <a:xfrm>
            <a:off x="1235202" y="4351077"/>
            <a:ext cx="3204210" cy="350125"/>
          </a:xfrm>
          <a:prstGeom prst="rect">
            <a:avLst/>
          </a:prstGeom>
          <a:noFill/>
        </p:spPr>
        <p:txBody>
          <a:bodyPr wrap="square" lIns="91440" tIns="45720" rIns="91440" bIns="45720" anchor="b"/>
          <a:lstStyle/>
          <a:p>
            <a:pPr>
              <a:buNone/>
            </a:pPr>
            <a:r>
              <a:rPr lang="en-US" sz="1000" b="1" dirty="0">
                <a:solidFill>
                  <a:srgbClr val="193338"/>
                </a:solidFill>
                <a:latin typeface="Calibri"/>
                <a:cs typeface="Calibri"/>
              </a:rPr>
              <a:t>Attack Surface Mgmt</a:t>
            </a:r>
            <a:endParaRPr lang="en-US" sz="1000"/>
          </a:p>
        </p:txBody>
      </p:sp>
      <p:sp>
        <p:nvSpPr>
          <p:cNvPr id="16" name="Text Block"/>
          <p:cNvSpPr txBox="1"/>
          <p:nvPr/>
        </p:nvSpPr>
        <p:spPr>
          <a:xfrm>
            <a:off x="1235202" y="4719490"/>
            <a:ext cx="3204210" cy="350125"/>
          </a:xfrm>
          <a:prstGeom prst="rect">
            <a:avLst/>
          </a:prstGeom>
          <a:noFill/>
        </p:spPr>
        <p:txBody>
          <a:bodyPr wrap="square" lIns="91440" tIns="45720" rIns="91440" bIns="45720" anchor="t"/>
          <a:lstStyle/>
          <a:p>
            <a:pPr>
              <a:buNone/>
            </a:pPr>
            <a:r>
              <a:rPr lang="en-US" sz="900" dirty="0">
                <a:solidFill>
                  <a:srgbClr val="405363"/>
                </a:solidFill>
                <a:latin typeface="Calibri"/>
                <a:cs typeface="Calibri"/>
              </a:rPr>
              <a:t>Continuous external exposure discovery, cloud asset context, and risk prioritization</a:t>
            </a:r>
            <a:endParaRPr lang="en-US" sz="900"/>
          </a:p>
        </p:txBody>
      </p:sp>
      <p:sp>
        <p:nvSpPr>
          <p:cNvPr id="17" name="Background"/>
          <p:cNvSpPr/>
          <p:nvPr/>
        </p:nvSpPr>
        <p:spPr>
          <a:xfrm>
            <a:off x="457200" y="5188487"/>
            <a:ext cx="4046220" cy="846554"/>
          </a:xfrm>
          <a:prstGeom prst="rect">
            <a:avLst/>
          </a:prstGeom>
          <a:solidFill>
            <a:srgbClr val="F0F4F8"/>
          </a:solidFill>
        </p:spPr>
      </p:sp>
      <p:pic>
        <p:nvPicPr>
          <p:cNvPr id="18" name="Image"/>
          <p:cNvPicPr>
            <a:picLocks noChangeAspect="1"/>
          </p:cNvPicPr>
          <p:nvPr/>
        </p:nvPicPr>
        <p:blipFill>
          <a:blip r:embed="rId5"/>
          <a:stretch>
            <a:fillRect/>
          </a:stretch>
        </p:blipFill>
        <p:spPr>
          <a:xfrm>
            <a:off x="521208" y="5291343"/>
            <a:ext cx="640842" cy="640842"/>
          </a:xfrm>
          <a:prstGeom prst="rect">
            <a:avLst/>
          </a:prstGeom>
        </p:spPr>
      </p:pic>
      <p:sp>
        <p:nvSpPr>
          <p:cNvPr id="19" name="Text Block"/>
          <p:cNvSpPr txBox="1"/>
          <p:nvPr/>
        </p:nvSpPr>
        <p:spPr>
          <a:xfrm>
            <a:off x="1235202" y="5252495"/>
            <a:ext cx="3204210" cy="350125"/>
          </a:xfrm>
          <a:prstGeom prst="rect">
            <a:avLst/>
          </a:prstGeom>
          <a:noFill/>
        </p:spPr>
        <p:txBody>
          <a:bodyPr wrap="square" lIns="91440" tIns="45720" rIns="91440" bIns="45720" anchor="b"/>
          <a:lstStyle/>
          <a:p>
            <a:pPr>
              <a:buNone/>
            </a:pPr>
            <a:r>
              <a:rPr lang="en-US" sz="1000" b="1" dirty="0">
                <a:solidFill>
                  <a:srgbClr val="193338"/>
                </a:solidFill>
                <a:latin typeface="Calibri"/>
                <a:cs typeface="Calibri"/>
              </a:rPr>
              <a:t>ICS/OT Intelligence</a:t>
            </a:r>
            <a:endParaRPr lang="en-US" sz="1000"/>
          </a:p>
        </p:txBody>
      </p:sp>
      <p:sp>
        <p:nvSpPr>
          <p:cNvPr id="20" name="Text Block"/>
          <p:cNvSpPr txBox="1"/>
          <p:nvPr/>
        </p:nvSpPr>
        <p:spPr>
          <a:xfrm>
            <a:off x="1235202" y="5620908"/>
            <a:ext cx="3204210" cy="350125"/>
          </a:xfrm>
          <a:prstGeom prst="rect">
            <a:avLst/>
          </a:prstGeom>
          <a:noFill/>
        </p:spPr>
        <p:txBody>
          <a:bodyPr wrap="square" lIns="91440" tIns="45720" rIns="91440" bIns="45720" anchor="t"/>
          <a:lstStyle/>
          <a:p>
            <a:pPr>
              <a:buNone/>
            </a:pPr>
            <a:r>
              <a:rPr lang="en-US" sz="900" dirty="0">
                <a:solidFill>
                  <a:srgbClr val="405363"/>
                </a:solidFill>
                <a:latin typeface="Calibri"/>
                <a:cs typeface="Calibri"/>
              </a:rPr>
              <a:t>26 protocols, 68 vendors, HMI fingerprinting for critical infrastructure defense (Oct 2025)</a:t>
            </a:r>
            <a:endParaRPr lang="en-US" sz="900"/>
          </a:p>
        </p:txBody>
      </p:sp>
      <p:sp>
        <p:nvSpPr>
          <p:cNvPr id="21" name="Header Bar"/>
          <p:cNvSpPr txBox="1"/>
          <p:nvPr/>
        </p:nvSpPr>
        <p:spPr>
          <a:xfrm>
            <a:off x="464058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Fundraising</a:t>
            </a:r>
            <a:endParaRPr lang="en-US" sz="1200"/>
          </a:p>
        </p:txBody>
      </p:sp>
      <p:sp>
        <p:nvSpPr>
          <p:cNvPr id="22" name="Background"/>
          <p:cNvSpPr/>
          <p:nvPr/>
        </p:nvSpPr>
        <p:spPr>
          <a:xfrm>
            <a:off x="4640580" y="1754632"/>
            <a:ext cx="1011555" cy="301684"/>
          </a:xfrm>
          <a:prstGeom prst="rect">
            <a:avLst/>
          </a:prstGeom>
          <a:solidFill>
            <a:srgbClr val="193338"/>
          </a:solidFill>
        </p:spPr>
      </p:sp>
      <p:sp>
        <p:nvSpPr>
          <p:cNvPr id="23" name="Text Block"/>
          <p:cNvSpPr txBox="1"/>
          <p:nvPr/>
        </p:nvSpPr>
        <p:spPr>
          <a:xfrm>
            <a:off x="4640580" y="1754632"/>
            <a:ext cx="1011555" cy="301684"/>
          </a:xfrm>
          <a:prstGeom prst="rect">
            <a:avLst/>
          </a:prstGeom>
          <a:noFill/>
        </p:spPr>
        <p:txBody>
          <a:bodyPr wrap="square" lIns="91440" tIns="45720" rIns="91440" bIns="45720" anchor="ctr"/>
          <a:lstStyle/>
          <a:p>
            <a:pPr algn="ctr">
              <a:buNone/>
            </a:pPr>
            <a:r>
              <a:rPr lang="en-US" sz="900" b="1" dirty="0">
                <a:solidFill>
                  <a:srgbClr val="FFFFFF"/>
                </a:solidFill>
                <a:latin typeface="Calibri"/>
                <a:cs typeface="Calibri"/>
              </a:rPr>
              <a:t>Date</a:t>
            </a:r>
            <a:endParaRPr lang="en-US" sz="900"/>
          </a:p>
        </p:txBody>
      </p:sp>
      <p:sp>
        <p:nvSpPr>
          <p:cNvPr id="24" name="Background"/>
          <p:cNvSpPr/>
          <p:nvPr/>
        </p:nvSpPr>
        <p:spPr>
          <a:xfrm>
            <a:off x="5652135" y="1754632"/>
            <a:ext cx="1011555" cy="301684"/>
          </a:xfrm>
          <a:prstGeom prst="rect">
            <a:avLst/>
          </a:prstGeom>
          <a:solidFill>
            <a:srgbClr val="193338"/>
          </a:solidFill>
        </p:spPr>
      </p:sp>
      <p:sp>
        <p:nvSpPr>
          <p:cNvPr id="25" name="Text Block"/>
          <p:cNvSpPr txBox="1"/>
          <p:nvPr/>
        </p:nvSpPr>
        <p:spPr>
          <a:xfrm>
            <a:off x="5652135" y="1754632"/>
            <a:ext cx="1011555" cy="301684"/>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Round</a:t>
            </a:r>
            <a:endParaRPr lang="en-US" sz="900"/>
          </a:p>
        </p:txBody>
      </p:sp>
      <p:sp>
        <p:nvSpPr>
          <p:cNvPr id="26" name="Background"/>
          <p:cNvSpPr/>
          <p:nvPr/>
        </p:nvSpPr>
        <p:spPr>
          <a:xfrm>
            <a:off x="6663690" y="1754632"/>
            <a:ext cx="1348740" cy="301684"/>
          </a:xfrm>
          <a:prstGeom prst="rect">
            <a:avLst/>
          </a:prstGeom>
          <a:solidFill>
            <a:srgbClr val="193338"/>
          </a:solidFill>
        </p:spPr>
      </p:sp>
      <p:sp>
        <p:nvSpPr>
          <p:cNvPr id="27" name="Text Block"/>
          <p:cNvSpPr txBox="1"/>
          <p:nvPr/>
        </p:nvSpPr>
        <p:spPr>
          <a:xfrm>
            <a:off x="6663690" y="1754632"/>
            <a:ext cx="1348740" cy="301684"/>
          </a:xfrm>
          <a:prstGeom prst="rect">
            <a:avLst/>
          </a:prstGeom>
          <a:noFill/>
        </p:spPr>
        <p:txBody>
          <a:bodyPr wrap="square" lIns="91440" tIns="45720" rIns="91440" bIns="45720" anchor="ctr"/>
          <a:lstStyle/>
          <a:p>
            <a:pPr>
              <a:buNone/>
            </a:pPr>
            <a:r>
              <a:rPr lang="en-US" sz="900" b="1" dirty="0">
                <a:solidFill>
                  <a:srgbClr val="FFFFFF"/>
                </a:solidFill>
                <a:latin typeface="Calibri"/>
                <a:cs typeface="Calibri"/>
              </a:rPr>
              <a:t>Lead Investor(s)</a:t>
            </a:r>
            <a:endParaRPr lang="en-US" sz="900"/>
          </a:p>
        </p:txBody>
      </p:sp>
      <p:sp>
        <p:nvSpPr>
          <p:cNvPr id="28" name="Background"/>
          <p:cNvSpPr/>
          <p:nvPr/>
        </p:nvSpPr>
        <p:spPr>
          <a:xfrm>
            <a:off x="8012430" y="1754632"/>
            <a:ext cx="674370" cy="301684"/>
          </a:xfrm>
          <a:prstGeom prst="rect">
            <a:avLst/>
          </a:prstGeom>
          <a:solidFill>
            <a:srgbClr val="193338"/>
          </a:solidFill>
        </p:spPr>
      </p:sp>
      <p:sp>
        <p:nvSpPr>
          <p:cNvPr id="29" name="Text Block"/>
          <p:cNvSpPr txBox="1"/>
          <p:nvPr/>
        </p:nvSpPr>
        <p:spPr>
          <a:xfrm>
            <a:off x="8012430" y="1754632"/>
            <a:ext cx="674370" cy="301684"/>
          </a:xfrm>
          <a:prstGeom prst="rect">
            <a:avLst/>
          </a:prstGeom>
          <a:noFill/>
        </p:spPr>
        <p:txBody>
          <a:bodyPr wrap="square" lIns="91440" tIns="45720" rIns="91440" bIns="45720" anchor="ctr"/>
          <a:lstStyle/>
          <a:p>
            <a:pPr algn="ctr">
              <a:buNone/>
            </a:pPr>
            <a:r>
              <a:rPr lang="en-US" sz="900" b="1" dirty="0">
                <a:solidFill>
                  <a:srgbClr val="FFFFFF"/>
                </a:solidFill>
                <a:latin typeface="Calibri"/>
                <a:cs typeface="Calibri"/>
              </a:rPr>
              <a:t>Amount</a:t>
            </a:r>
            <a:endParaRPr lang="en-US" sz="900"/>
          </a:p>
        </p:txBody>
      </p:sp>
      <p:sp>
        <p:nvSpPr>
          <p:cNvPr id="30" name="Background"/>
          <p:cNvSpPr/>
          <p:nvPr/>
        </p:nvSpPr>
        <p:spPr>
          <a:xfrm>
            <a:off x="4640580" y="2056316"/>
            <a:ext cx="1011555" cy="301684"/>
          </a:xfrm>
          <a:prstGeom prst="rect">
            <a:avLst/>
          </a:prstGeom>
          <a:solidFill>
            <a:srgbClr val="F0F4F8"/>
          </a:solidFill>
        </p:spPr>
      </p:sp>
      <p:sp>
        <p:nvSpPr>
          <p:cNvPr id="31" name="Text Block"/>
          <p:cNvSpPr txBox="1"/>
          <p:nvPr/>
        </p:nvSpPr>
        <p:spPr>
          <a:xfrm>
            <a:off x="4640580" y="2056316"/>
            <a:ext cx="1011555" cy="301684"/>
          </a:xfrm>
          <a:prstGeom prst="rect">
            <a:avLst/>
          </a:prstGeom>
          <a:noFill/>
        </p:spPr>
        <p:txBody>
          <a:bodyPr wrap="square" lIns="91440" tIns="45720" rIns="91440" bIns="45720" anchor="ctr"/>
          <a:lstStyle/>
          <a:p>
            <a:pPr algn="ctr">
              <a:buNone/>
            </a:pPr>
            <a:r>
              <a:rPr lang="en-US" sz="950" dirty="0">
                <a:solidFill>
                  <a:srgbClr val="193338"/>
                </a:solidFill>
                <a:latin typeface="Calibri"/>
                <a:cs typeface="Calibri"/>
              </a:rPr>
              <a:t>2017</a:t>
            </a:r>
            <a:endParaRPr lang="en-US" sz="950"/>
          </a:p>
        </p:txBody>
      </p:sp>
      <p:sp>
        <p:nvSpPr>
          <p:cNvPr id="32" name="Background"/>
          <p:cNvSpPr/>
          <p:nvPr/>
        </p:nvSpPr>
        <p:spPr>
          <a:xfrm>
            <a:off x="5652135" y="2056316"/>
            <a:ext cx="1011555" cy="301684"/>
          </a:xfrm>
          <a:prstGeom prst="rect">
            <a:avLst/>
          </a:prstGeom>
          <a:solidFill>
            <a:srgbClr val="F0F4F8"/>
          </a:solidFill>
        </p:spPr>
      </p:sp>
      <p:sp>
        <p:nvSpPr>
          <p:cNvPr id="33" name="Text Block"/>
          <p:cNvSpPr txBox="1"/>
          <p:nvPr/>
        </p:nvSpPr>
        <p:spPr>
          <a:xfrm>
            <a:off x="5652135" y="2056316"/>
            <a:ext cx="1011555" cy="301684"/>
          </a:xfrm>
          <a:prstGeom prst="rect">
            <a:avLst/>
          </a:prstGeom>
          <a:noFill/>
        </p:spPr>
        <p:txBody>
          <a:bodyPr wrap="square" lIns="91440" tIns="45720" rIns="91440" bIns="45720" anchor="ctr"/>
          <a:lstStyle/>
          <a:p>
            <a:pPr>
              <a:buNone/>
            </a:pPr>
            <a:r>
              <a:rPr lang="en-US" sz="950" dirty="0">
                <a:solidFill>
                  <a:srgbClr val="193338"/>
                </a:solidFill>
                <a:latin typeface="Calibri"/>
                <a:cs typeface="Calibri"/>
              </a:rPr>
              <a:t>Seed</a:t>
            </a:r>
            <a:endParaRPr lang="en-US" sz="950"/>
          </a:p>
        </p:txBody>
      </p:sp>
      <p:sp>
        <p:nvSpPr>
          <p:cNvPr id="34" name="Background"/>
          <p:cNvSpPr/>
          <p:nvPr/>
        </p:nvSpPr>
        <p:spPr>
          <a:xfrm>
            <a:off x="6663690" y="2056316"/>
            <a:ext cx="1348740" cy="301684"/>
          </a:xfrm>
          <a:prstGeom prst="rect">
            <a:avLst/>
          </a:prstGeom>
          <a:solidFill>
            <a:srgbClr val="F0F4F8"/>
          </a:solidFill>
        </p:spPr>
      </p:sp>
      <p:sp>
        <p:nvSpPr>
          <p:cNvPr id="35" name="Text Block"/>
          <p:cNvSpPr txBox="1"/>
          <p:nvPr/>
        </p:nvSpPr>
        <p:spPr>
          <a:xfrm>
            <a:off x="6663690" y="2056316"/>
            <a:ext cx="1348740" cy="301684"/>
          </a:xfrm>
          <a:prstGeom prst="rect">
            <a:avLst/>
          </a:prstGeom>
          <a:noFill/>
        </p:spPr>
        <p:txBody>
          <a:bodyPr wrap="square" lIns="91440" tIns="45720" rIns="91440" bIns="45720" anchor="ctr"/>
          <a:lstStyle/>
          <a:p>
            <a:pPr>
              <a:buNone/>
            </a:pPr>
            <a:r>
              <a:rPr lang="en-US" sz="950" dirty="0">
                <a:solidFill>
                  <a:srgbClr val="405363"/>
                </a:solidFill>
                <a:latin typeface="Calibri"/>
                <a:cs typeface="Calibri"/>
              </a:rPr>
              <a:t>GV (Google Ventures)</a:t>
            </a:r>
            <a:endParaRPr lang="en-US" sz="950"/>
          </a:p>
        </p:txBody>
      </p:sp>
      <p:sp>
        <p:nvSpPr>
          <p:cNvPr id="36" name="Background"/>
          <p:cNvSpPr/>
          <p:nvPr/>
        </p:nvSpPr>
        <p:spPr>
          <a:xfrm>
            <a:off x="8012430" y="2056316"/>
            <a:ext cx="674370" cy="301684"/>
          </a:xfrm>
          <a:prstGeom prst="rect">
            <a:avLst/>
          </a:prstGeom>
          <a:solidFill>
            <a:srgbClr val="F0F4F8"/>
          </a:solidFill>
        </p:spPr>
      </p:sp>
      <p:sp>
        <p:nvSpPr>
          <p:cNvPr id="37" name="Text Block"/>
          <p:cNvSpPr txBox="1"/>
          <p:nvPr/>
        </p:nvSpPr>
        <p:spPr>
          <a:xfrm>
            <a:off x="8012430" y="2056316"/>
            <a:ext cx="674370" cy="301684"/>
          </a:xfrm>
          <a:prstGeom prst="rect">
            <a:avLst/>
          </a:prstGeom>
          <a:noFill/>
        </p:spPr>
        <p:txBody>
          <a:bodyPr wrap="square" lIns="91440" tIns="45720" rIns="91440" bIns="45720" anchor="ctr"/>
          <a:lstStyle/>
          <a:p>
            <a:pPr algn="ctr">
              <a:buNone/>
            </a:pPr>
            <a:r>
              <a:rPr lang="en-US" sz="950" dirty="0">
                <a:solidFill>
                  <a:srgbClr val="193338"/>
                </a:solidFill>
                <a:latin typeface="Calibri"/>
                <a:cs typeface="Calibri"/>
              </a:rPr>
              <a:t>$5M</a:t>
            </a:r>
            <a:endParaRPr lang="en-US" sz="950"/>
          </a:p>
        </p:txBody>
      </p:sp>
      <p:sp>
        <p:nvSpPr>
          <p:cNvPr id="38" name="Background"/>
          <p:cNvSpPr/>
          <p:nvPr/>
        </p:nvSpPr>
        <p:spPr>
          <a:xfrm>
            <a:off x="4640580" y="2358000"/>
            <a:ext cx="1011555" cy="301684"/>
          </a:xfrm>
          <a:prstGeom prst="rect">
            <a:avLst/>
          </a:prstGeom>
          <a:solidFill>
            <a:srgbClr val="F0F4F8"/>
          </a:solidFill>
        </p:spPr>
      </p:sp>
      <p:sp>
        <p:nvSpPr>
          <p:cNvPr id="39" name="Text Block"/>
          <p:cNvSpPr txBox="1"/>
          <p:nvPr/>
        </p:nvSpPr>
        <p:spPr>
          <a:xfrm>
            <a:off x="4640580" y="2358000"/>
            <a:ext cx="1011555" cy="301684"/>
          </a:xfrm>
          <a:prstGeom prst="rect">
            <a:avLst/>
          </a:prstGeom>
          <a:noFill/>
        </p:spPr>
        <p:txBody>
          <a:bodyPr wrap="square" lIns="91440" tIns="45720" rIns="91440" bIns="45720" anchor="ctr"/>
          <a:lstStyle/>
          <a:p>
            <a:pPr algn="ctr">
              <a:buNone/>
            </a:pPr>
            <a:r>
              <a:rPr lang="en-US" sz="950" dirty="0">
                <a:solidFill>
                  <a:srgbClr val="193338"/>
                </a:solidFill>
                <a:latin typeface="Calibri"/>
                <a:cs typeface="Calibri"/>
              </a:rPr>
              <a:t>2019</a:t>
            </a:r>
            <a:endParaRPr lang="en-US" sz="950"/>
          </a:p>
        </p:txBody>
      </p:sp>
      <p:sp>
        <p:nvSpPr>
          <p:cNvPr id="40" name="Background"/>
          <p:cNvSpPr/>
          <p:nvPr/>
        </p:nvSpPr>
        <p:spPr>
          <a:xfrm>
            <a:off x="5652135" y="2358000"/>
            <a:ext cx="1011555" cy="301684"/>
          </a:xfrm>
          <a:prstGeom prst="rect">
            <a:avLst/>
          </a:prstGeom>
          <a:solidFill>
            <a:srgbClr val="F0F4F8"/>
          </a:solidFill>
        </p:spPr>
      </p:sp>
      <p:sp>
        <p:nvSpPr>
          <p:cNvPr id="41" name="Text Block"/>
          <p:cNvSpPr txBox="1"/>
          <p:nvPr/>
        </p:nvSpPr>
        <p:spPr>
          <a:xfrm>
            <a:off x="5652135" y="2358000"/>
            <a:ext cx="1011555" cy="301684"/>
          </a:xfrm>
          <a:prstGeom prst="rect">
            <a:avLst/>
          </a:prstGeom>
          <a:noFill/>
        </p:spPr>
        <p:txBody>
          <a:bodyPr wrap="square" lIns="91440" tIns="45720" rIns="91440" bIns="45720" anchor="ctr"/>
          <a:lstStyle/>
          <a:p>
            <a:pPr>
              <a:buNone/>
            </a:pPr>
            <a:r>
              <a:rPr lang="en-US" sz="950" dirty="0">
                <a:solidFill>
                  <a:srgbClr val="193338"/>
                </a:solidFill>
                <a:latin typeface="Calibri"/>
                <a:cs typeface="Calibri"/>
              </a:rPr>
              <a:t>Series A</a:t>
            </a:r>
            <a:endParaRPr lang="en-US" sz="950"/>
          </a:p>
        </p:txBody>
      </p:sp>
      <p:sp>
        <p:nvSpPr>
          <p:cNvPr id="42" name="Background"/>
          <p:cNvSpPr/>
          <p:nvPr/>
        </p:nvSpPr>
        <p:spPr>
          <a:xfrm>
            <a:off x="6663690" y="2358000"/>
            <a:ext cx="1348740" cy="301684"/>
          </a:xfrm>
          <a:prstGeom prst="rect">
            <a:avLst/>
          </a:prstGeom>
          <a:solidFill>
            <a:srgbClr val="F0F4F8"/>
          </a:solidFill>
        </p:spPr>
      </p:sp>
      <p:sp>
        <p:nvSpPr>
          <p:cNvPr id="43" name="Text Block"/>
          <p:cNvSpPr txBox="1"/>
          <p:nvPr/>
        </p:nvSpPr>
        <p:spPr>
          <a:xfrm>
            <a:off x="6663690" y="2358000"/>
            <a:ext cx="1348740" cy="301684"/>
          </a:xfrm>
          <a:prstGeom prst="rect">
            <a:avLst/>
          </a:prstGeom>
          <a:noFill/>
        </p:spPr>
        <p:txBody>
          <a:bodyPr wrap="square" lIns="91440" tIns="45720" rIns="91440" bIns="45720" anchor="ctr"/>
          <a:lstStyle/>
          <a:p>
            <a:pPr>
              <a:buNone/>
            </a:pPr>
            <a:r>
              <a:rPr lang="en-US" sz="950" dirty="0">
                <a:solidFill>
                  <a:srgbClr val="405363"/>
                </a:solidFill>
                <a:latin typeface="Calibri"/>
                <a:cs typeface="Calibri"/>
              </a:rPr>
              <a:t>GV, Decibel, Intel</a:t>
            </a:r>
            <a:endParaRPr lang="en-US" sz="950"/>
          </a:p>
        </p:txBody>
      </p:sp>
      <p:sp>
        <p:nvSpPr>
          <p:cNvPr id="44" name="Background"/>
          <p:cNvSpPr/>
          <p:nvPr/>
        </p:nvSpPr>
        <p:spPr>
          <a:xfrm>
            <a:off x="8012430" y="2358000"/>
            <a:ext cx="674370" cy="301684"/>
          </a:xfrm>
          <a:prstGeom prst="rect">
            <a:avLst/>
          </a:prstGeom>
          <a:solidFill>
            <a:srgbClr val="F0F4F8"/>
          </a:solidFill>
        </p:spPr>
      </p:sp>
      <p:sp>
        <p:nvSpPr>
          <p:cNvPr id="45" name="Text Block"/>
          <p:cNvSpPr txBox="1"/>
          <p:nvPr/>
        </p:nvSpPr>
        <p:spPr>
          <a:xfrm>
            <a:off x="8012430" y="2358000"/>
            <a:ext cx="674370" cy="301684"/>
          </a:xfrm>
          <a:prstGeom prst="rect">
            <a:avLst/>
          </a:prstGeom>
          <a:noFill/>
        </p:spPr>
        <p:txBody>
          <a:bodyPr wrap="square" lIns="91440" tIns="45720" rIns="91440" bIns="45720" anchor="ctr"/>
          <a:lstStyle/>
          <a:p>
            <a:pPr algn="ctr">
              <a:buNone/>
            </a:pPr>
            <a:r>
              <a:rPr lang="en-US" sz="950" dirty="0">
                <a:solidFill>
                  <a:srgbClr val="193338"/>
                </a:solidFill>
                <a:latin typeface="Calibri"/>
                <a:cs typeface="Calibri"/>
              </a:rPr>
              <a:t>$15.5M</a:t>
            </a:r>
            <a:endParaRPr lang="en-US" sz="950"/>
          </a:p>
        </p:txBody>
      </p:sp>
      <p:sp>
        <p:nvSpPr>
          <p:cNvPr id="46" name="Background"/>
          <p:cNvSpPr/>
          <p:nvPr/>
        </p:nvSpPr>
        <p:spPr>
          <a:xfrm>
            <a:off x="4640580" y="2659684"/>
            <a:ext cx="1011555" cy="301684"/>
          </a:xfrm>
          <a:prstGeom prst="rect">
            <a:avLst/>
          </a:prstGeom>
          <a:solidFill>
            <a:srgbClr val="F0F4F8"/>
          </a:solidFill>
        </p:spPr>
      </p:sp>
      <p:sp>
        <p:nvSpPr>
          <p:cNvPr id="47" name="Text Block"/>
          <p:cNvSpPr txBox="1"/>
          <p:nvPr/>
        </p:nvSpPr>
        <p:spPr>
          <a:xfrm>
            <a:off x="4640580" y="2659684"/>
            <a:ext cx="1011555" cy="301684"/>
          </a:xfrm>
          <a:prstGeom prst="rect">
            <a:avLst/>
          </a:prstGeom>
          <a:noFill/>
        </p:spPr>
        <p:txBody>
          <a:bodyPr wrap="square" lIns="91440" tIns="45720" rIns="91440" bIns="45720" anchor="ctr"/>
          <a:lstStyle/>
          <a:p>
            <a:pPr algn="ctr">
              <a:buNone/>
            </a:pPr>
            <a:r>
              <a:rPr lang="en-US" sz="950" dirty="0">
                <a:solidFill>
                  <a:srgbClr val="193338"/>
                </a:solidFill>
                <a:latin typeface="Calibri"/>
                <a:cs typeface="Calibri"/>
              </a:rPr>
              <a:t>2021</a:t>
            </a:r>
            <a:endParaRPr lang="en-US" sz="950"/>
          </a:p>
        </p:txBody>
      </p:sp>
      <p:sp>
        <p:nvSpPr>
          <p:cNvPr id="48" name="Background"/>
          <p:cNvSpPr/>
          <p:nvPr/>
        </p:nvSpPr>
        <p:spPr>
          <a:xfrm>
            <a:off x="5652135" y="2659684"/>
            <a:ext cx="1011555" cy="301684"/>
          </a:xfrm>
          <a:prstGeom prst="rect">
            <a:avLst/>
          </a:prstGeom>
          <a:solidFill>
            <a:srgbClr val="F0F4F8"/>
          </a:solidFill>
        </p:spPr>
      </p:sp>
      <p:sp>
        <p:nvSpPr>
          <p:cNvPr id="49" name="Text Block"/>
          <p:cNvSpPr txBox="1"/>
          <p:nvPr/>
        </p:nvSpPr>
        <p:spPr>
          <a:xfrm>
            <a:off x="5652135" y="2659684"/>
            <a:ext cx="1011555" cy="301684"/>
          </a:xfrm>
          <a:prstGeom prst="rect">
            <a:avLst/>
          </a:prstGeom>
          <a:noFill/>
        </p:spPr>
        <p:txBody>
          <a:bodyPr wrap="square" lIns="91440" tIns="45720" rIns="91440" bIns="45720" anchor="ctr"/>
          <a:lstStyle/>
          <a:p>
            <a:pPr>
              <a:buNone/>
            </a:pPr>
            <a:r>
              <a:rPr lang="en-US" sz="950" dirty="0">
                <a:solidFill>
                  <a:srgbClr val="193338"/>
                </a:solidFill>
                <a:latin typeface="Calibri"/>
                <a:cs typeface="Calibri"/>
              </a:rPr>
              <a:t>Series B</a:t>
            </a:r>
            <a:endParaRPr lang="en-US" sz="950"/>
          </a:p>
        </p:txBody>
      </p:sp>
      <p:sp>
        <p:nvSpPr>
          <p:cNvPr id="50" name="Background"/>
          <p:cNvSpPr/>
          <p:nvPr/>
        </p:nvSpPr>
        <p:spPr>
          <a:xfrm>
            <a:off x="6663690" y="2659684"/>
            <a:ext cx="1348740" cy="301684"/>
          </a:xfrm>
          <a:prstGeom prst="rect">
            <a:avLst/>
          </a:prstGeom>
          <a:solidFill>
            <a:srgbClr val="F0F4F8"/>
          </a:solidFill>
        </p:spPr>
      </p:sp>
      <p:sp>
        <p:nvSpPr>
          <p:cNvPr id="51" name="Text Block"/>
          <p:cNvSpPr txBox="1"/>
          <p:nvPr/>
        </p:nvSpPr>
        <p:spPr>
          <a:xfrm>
            <a:off x="6663690" y="2659684"/>
            <a:ext cx="1348740" cy="301684"/>
          </a:xfrm>
          <a:prstGeom prst="rect">
            <a:avLst/>
          </a:prstGeom>
          <a:noFill/>
        </p:spPr>
        <p:txBody>
          <a:bodyPr wrap="square" lIns="91440" tIns="45720" rIns="91440" bIns="45720" anchor="ctr"/>
          <a:lstStyle/>
          <a:p>
            <a:pPr>
              <a:buNone/>
            </a:pPr>
            <a:r>
              <a:rPr lang="en-US" sz="950" dirty="0">
                <a:solidFill>
                  <a:srgbClr val="405363"/>
                </a:solidFill>
                <a:latin typeface="Calibri"/>
                <a:cs typeface="Calibri"/>
              </a:rPr>
              <a:t>GV, Decibel, Sequoia</a:t>
            </a:r>
            <a:endParaRPr lang="en-US" sz="950"/>
          </a:p>
        </p:txBody>
      </p:sp>
      <p:sp>
        <p:nvSpPr>
          <p:cNvPr id="52" name="Background"/>
          <p:cNvSpPr/>
          <p:nvPr/>
        </p:nvSpPr>
        <p:spPr>
          <a:xfrm>
            <a:off x="8012430" y="2659684"/>
            <a:ext cx="674370" cy="301684"/>
          </a:xfrm>
          <a:prstGeom prst="rect">
            <a:avLst/>
          </a:prstGeom>
          <a:solidFill>
            <a:srgbClr val="F0F4F8"/>
          </a:solidFill>
        </p:spPr>
      </p:sp>
      <p:sp>
        <p:nvSpPr>
          <p:cNvPr id="53" name="Text Block"/>
          <p:cNvSpPr txBox="1"/>
          <p:nvPr/>
        </p:nvSpPr>
        <p:spPr>
          <a:xfrm>
            <a:off x="8012430" y="2659684"/>
            <a:ext cx="674370" cy="301684"/>
          </a:xfrm>
          <a:prstGeom prst="rect">
            <a:avLst/>
          </a:prstGeom>
          <a:noFill/>
        </p:spPr>
        <p:txBody>
          <a:bodyPr wrap="square" lIns="91440" tIns="45720" rIns="91440" bIns="45720" anchor="ctr"/>
          <a:lstStyle/>
          <a:p>
            <a:pPr algn="ctr">
              <a:buNone/>
            </a:pPr>
            <a:r>
              <a:rPr lang="en-US" sz="950" dirty="0">
                <a:solidFill>
                  <a:srgbClr val="193338"/>
                </a:solidFill>
                <a:latin typeface="Calibri"/>
                <a:cs typeface="Calibri"/>
              </a:rPr>
              <a:t>$35M</a:t>
            </a:r>
            <a:endParaRPr lang="en-US" sz="950"/>
          </a:p>
        </p:txBody>
      </p:sp>
      <p:sp>
        <p:nvSpPr>
          <p:cNvPr id="54" name="Background"/>
          <p:cNvSpPr/>
          <p:nvPr/>
        </p:nvSpPr>
        <p:spPr>
          <a:xfrm>
            <a:off x="4640580" y="2961368"/>
            <a:ext cx="1011555" cy="301684"/>
          </a:xfrm>
          <a:prstGeom prst="rect">
            <a:avLst/>
          </a:prstGeom>
          <a:solidFill>
            <a:srgbClr val="E8F0FB"/>
          </a:solidFill>
        </p:spPr>
      </p:sp>
      <p:sp>
        <p:nvSpPr>
          <p:cNvPr id="55" name="Text Block"/>
          <p:cNvSpPr txBox="1"/>
          <p:nvPr/>
        </p:nvSpPr>
        <p:spPr>
          <a:xfrm>
            <a:off x="4640580" y="2961368"/>
            <a:ext cx="1011555" cy="301684"/>
          </a:xfrm>
          <a:prstGeom prst="rect">
            <a:avLst/>
          </a:prstGeom>
          <a:noFill/>
        </p:spPr>
        <p:txBody>
          <a:bodyPr wrap="square" lIns="91440" tIns="45720" rIns="91440" bIns="45720" anchor="ctr"/>
          <a:lstStyle/>
          <a:p>
            <a:pPr algn="ctr">
              <a:buNone/>
            </a:pPr>
            <a:r>
              <a:rPr lang="en-US" sz="950" b="1" dirty="0">
                <a:solidFill>
                  <a:srgbClr val="4472C4"/>
                </a:solidFill>
                <a:latin typeface="Calibri"/>
                <a:cs typeface="Calibri"/>
              </a:rPr>
              <a:t>2023</a:t>
            </a:r>
            <a:endParaRPr lang="en-US" sz="950"/>
          </a:p>
        </p:txBody>
      </p:sp>
      <p:sp>
        <p:nvSpPr>
          <p:cNvPr id="56" name="Background"/>
          <p:cNvSpPr/>
          <p:nvPr/>
        </p:nvSpPr>
        <p:spPr>
          <a:xfrm>
            <a:off x="5652135" y="2961368"/>
            <a:ext cx="1011555" cy="301684"/>
          </a:xfrm>
          <a:prstGeom prst="rect">
            <a:avLst/>
          </a:prstGeom>
          <a:solidFill>
            <a:srgbClr val="E8F0FB"/>
          </a:solidFill>
        </p:spPr>
      </p:sp>
      <p:sp>
        <p:nvSpPr>
          <p:cNvPr id="57" name="Text Block"/>
          <p:cNvSpPr txBox="1"/>
          <p:nvPr/>
        </p:nvSpPr>
        <p:spPr>
          <a:xfrm>
            <a:off x="5652135" y="2961368"/>
            <a:ext cx="1011555" cy="301684"/>
          </a:xfrm>
          <a:prstGeom prst="rect">
            <a:avLst/>
          </a:prstGeom>
          <a:noFill/>
        </p:spPr>
        <p:txBody>
          <a:bodyPr wrap="square" lIns="91440" tIns="45720" rIns="91440" bIns="45720" anchor="ctr"/>
          <a:lstStyle/>
          <a:p>
            <a:pPr>
              <a:buNone/>
            </a:pPr>
            <a:r>
              <a:rPr lang="en-US" sz="950" b="1" dirty="0">
                <a:solidFill>
                  <a:srgbClr val="4472C4"/>
                </a:solidFill>
                <a:latin typeface="Calibri"/>
                <a:cs typeface="Calibri"/>
              </a:rPr>
              <a:t>Series C</a:t>
            </a:r>
            <a:endParaRPr lang="en-US" sz="950"/>
          </a:p>
        </p:txBody>
      </p:sp>
      <p:sp>
        <p:nvSpPr>
          <p:cNvPr id="58" name="Background"/>
          <p:cNvSpPr/>
          <p:nvPr/>
        </p:nvSpPr>
        <p:spPr>
          <a:xfrm>
            <a:off x="6663690" y="2961368"/>
            <a:ext cx="1348740" cy="301684"/>
          </a:xfrm>
          <a:prstGeom prst="rect">
            <a:avLst/>
          </a:prstGeom>
          <a:solidFill>
            <a:srgbClr val="E8F0FB"/>
          </a:solidFill>
        </p:spPr>
      </p:sp>
      <p:sp>
        <p:nvSpPr>
          <p:cNvPr id="59" name="Text Block"/>
          <p:cNvSpPr txBox="1"/>
          <p:nvPr/>
        </p:nvSpPr>
        <p:spPr>
          <a:xfrm>
            <a:off x="6663690" y="2961368"/>
            <a:ext cx="1348740" cy="301684"/>
          </a:xfrm>
          <a:prstGeom prst="rect">
            <a:avLst/>
          </a:prstGeom>
          <a:noFill/>
        </p:spPr>
        <p:txBody>
          <a:bodyPr wrap="square" lIns="91440" tIns="45720" rIns="91440" bIns="45720" anchor="ctr"/>
          <a:lstStyle/>
          <a:p>
            <a:pPr>
              <a:buNone/>
            </a:pPr>
            <a:r>
              <a:rPr lang="en-US" sz="950" b="1" dirty="0">
                <a:solidFill>
                  <a:srgbClr val="405363"/>
                </a:solidFill>
                <a:latin typeface="Calibri"/>
                <a:cs typeface="Calibri"/>
              </a:rPr>
              <a:t>GV, Decibel, Ten El.</a:t>
            </a:r>
            <a:endParaRPr lang="en-US" sz="950"/>
          </a:p>
        </p:txBody>
      </p:sp>
      <p:sp>
        <p:nvSpPr>
          <p:cNvPr id="60" name="Background"/>
          <p:cNvSpPr/>
          <p:nvPr/>
        </p:nvSpPr>
        <p:spPr>
          <a:xfrm>
            <a:off x="8012430" y="2961368"/>
            <a:ext cx="674370" cy="301684"/>
          </a:xfrm>
          <a:prstGeom prst="rect">
            <a:avLst/>
          </a:prstGeom>
          <a:solidFill>
            <a:srgbClr val="E8F0FB"/>
          </a:solidFill>
        </p:spPr>
      </p:sp>
      <p:sp>
        <p:nvSpPr>
          <p:cNvPr id="61" name="Text Block"/>
          <p:cNvSpPr txBox="1"/>
          <p:nvPr/>
        </p:nvSpPr>
        <p:spPr>
          <a:xfrm>
            <a:off x="8012430" y="2961368"/>
            <a:ext cx="674370" cy="301684"/>
          </a:xfrm>
          <a:prstGeom prst="rect">
            <a:avLst/>
          </a:prstGeom>
          <a:noFill/>
        </p:spPr>
        <p:txBody>
          <a:bodyPr wrap="square" lIns="91440" tIns="45720" rIns="91440" bIns="45720" anchor="ctr"/>
          <a:lstStyle/>
          <a:p>
            <a:pPr algn="ctr">
              <a:buNone/>
            </a:pPr>
            <a:r>
              <a:rPr lang="en-US" sz="950" b="1" dirty="0">
                <a:solidFill>
                  <a:srgbClr val="4472C4"/>
                </a:solidFill>
                <a:latin typeface="Calibri"/>
                <a:cs typeface="Calibri"/>
              </a:rPr>
              <a:t>$75M</a:t>
            </a:r>
            <a:endParaRPr lang="en-US" sz="950"/>
          </a:p>
        </p:txBody>
      </p:sp>
      <p:sp>
        <p:nvSpPr>
          <p:cNvPr id="62" name="Header Bar"/>
          <p:cNvSpPr txBox="1"/>
          <p:nvPr/>
        </p:nvSpPr>
        <p:spPr>
          <a:xfrm>
            <a:off x="4640580" y="3372781"/>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Management Team</a:t>
            </a:r>
            <a:endParaRPr lang="en-US" sz="1200"/>
          </a:p>
        </p:txBody>
      </p:sp>
      <p:sp>
        <p:nvSpPr>
          <p:cNvPr id="63" name="Background"/>
          <p:cNvSpPr/>
          <p:nvPr/>
        </p:nvSpPr>
        <p:spPr>
          <a:xfrm>
            <a:off x="4640580" y="3765973"/>
            <a:ext cx="1348740" cy="417237"/>
          </a:xfrm>
          <a:prstGeom prst="rect">
            <a:avLst/>
          </a:prstGeom>
          <a:solidFill>
            <a:srgbClr val="193338"/>
          </a:solidFill>
        </p:spPr>
      </p:sp>
      <p:sp>
        <p:nvSpPr>
          <p:cNvPr id="64" name="Text Block"/>
          <p:cNvSpPr txBox="1"/>
          <p:nvPr/>
        </p:nvSpPr>
        <p:spPr>
          <a:xfrm>
            <a:off x="4640580" y="3765973"/>
            <a:ext cx="1348740" cy="417237"/>
          </a:xfrm>
          <a:prstGeom prst="rect">
            <a:avLst/>
          </a:prstGeom>
          <a:noFill/>
        </p:spPr>
        <p:txBody>
          <a:bodyPr wrap="square" lIns="91440" tIns="45720" rIns="91440" bIns="45720" anchor="ctr"/>
          <a:lstStyle/>
          <a:p>
            <a:pPr>
              <a:buNone/>
            </a:pPr>
            <a:r>
              <a:rPr lang="en-US" sz="1000" b="1" dirty="0">
                <a:solidFill>
                  <a:srgbClr val="FFFFFF"/>
                </a:solidFill>
                <a:latin typeface="Calibri"/>
                <a:cs typeface="Calibri"/>
              </a:rPr>
              <a:t>Zakir Durumeric</a:t>
            </a:r>
            <a:endParaRPr lang="en-US" sz="1000"/>
          </a:p>
        </p:txBody>
      </p:sp>
      <p:sp>
        <p:nvSpPr>
          <p:cNvPr id="65" name="Background"/>
          <p:cNvSpPr/>
          <p:nvPr/>
        </p:nvSpPr>
        <p:spPr>
          <a:xfrm>
            <a:off x="5989320" y="3765973"/>
            <a:ext cx="2697480" cy="417237"/>
          </a:xfrm>
          <a:prstGeom prst="rect">
            <a:avLst/>
          </a:prstGeom>
          <a:solidFill>
            <a:srgbClr val="F0F4F8"/>
          </a:solidFill>
        </p:spPr>
      </p:sp>
      <p:sp>
        <p:nvSpPr>
          <p:cNvPr id="66" name="Text Block"/>
          <p:cNvSpPr txBox="1"/>
          <p:nvPr/>
        </p:nvSpPr>
        <p:spPr>
          <a:xfrm>
            <a:off x="5989320" y="3765973"/>
            <a:ext cx="2697480" cy="417237"/>
          </a:xfrm>
          <a:prstGeom prst="rect">
            <a:avLst/>
          </a:prstGeom>
          <a:noFill/>
        </p:spPr>
        <p:txBody>
          <a:bodyPr wrap="square" lIns="91440" tIns="45720" rIns="91440" bIns="45720" anchor="ctr"/>
          <a:lstStyle/>
          <a:p>
            <a:pPr>
              <a:buNone/>
            </a:pPr>
            <a:r>
              <a:rPr lang="en-US" sz="950" dirty="0">
                <a:solidFill>
                  <a:srgbClr val="405363"/>
                </a:solidFill>
                <a:latin typeface="Calibri"/>
                <a:cs typeface="Calibri"/>
              </a:rPr>
              <a:t>CEO &amp; Founder — Stanford prof., ZMap inventor</a:t>
            </a:r>
            <a:endParaRPr lang="en-US" sz="950"/>
          </a:p>
        </p:txBody>
      </p:sp>
      <p:sp>
        <p:nvSpPr>
          <p:cNvPr id="67" name="Background"/>
          <p:cNvSpPr/>
          <p:nvPr/>
        </p:nvSpPr>
        <p:spPr>
          <a:xfrm>
            <a:off x="4640580" y="4228930"/>
            <a:ext cx="1348740" cy="417237"/>
          </a:xfrm>
          <a:prstGeom prst="rect">
            <a:avLst/>
          </a:prstGeom>
          <a:solidFill>
            <a:srgbClr val="193338"/>
          </a:solidFill>
        </p:spPr>
      </p:sp>
      <p:sp>
        <p:nvSpPr>
          <p:cNvPr id="68" name="Text Block"/>
          <p:cNvSpPr txBox="1"/>
          <p:nvPr/>
        </p:nvSpPr>
        <p:spPr>
          <a:xfrm>
            <a:off x="4640580" y="4228930"/>
            <a:ext cx="1348740" cy="417237"/>
          </a:xfrm>
          <a:prstGeom prst="rect">
            <a:avLst/>
          </a:prstGeom>
          <a:noFill/>
        </p:spPr>
        <p:txBody>
          <a:bodyPr wrap="square" lIns="91440" tIns="45720" rIns="91440" bIns="45720" anchor="ctr"/>
          <a:lstStyle/>
          <a:p>
            <a:pPr>
              <a:buNone/>
            </a:pPr>
            <a:r>
              <a:rPr lang="en-US" sz="1000" b="1" dirty="0">
                <a:solidFill>
                  <a:srgbClr val="FFFFFF"/>
                </a:solidFill>
                <a:latin typeface="Calibri"/>
                <a:cs typeface="Calibri"/>
              </a:rPr>
              <a:t>Sarah Ashburn</a:t>
            </a:r>
            <a:endParaRPr lang="en-US" sz="1000"/>
          </a:p>
        </p:txBody>
      </p:sp>
      <p:sp>
        <p:nvSpPr>
          <p:cNvPr id="69" name="Background"/>
          <p:cNvSpPr/>
          <p:nvPr/>
        </p:nvSpPr>
        <p:spPr>
          <a:xfrm>
            <a:off x="5989320" y="4228930"/>
            <a:ext cx="2697480" cy="417237"/>
          </a:xfrm>
          <a:prstGeom prst="rect">
            <a:avLst/>
          </a:prstGeom>
          <a:solidFill>
            <a:srgbClr val="F0F4F8"/>
          </a:solidFill>
        </p:spPr>
      </p:sp>
      <p:sp>
        <p:nvSpPr>
          <p:cNvPr id="70" name="Text Block"/>
          <p:cNvSpPr txBox="1"/>
          <p:nvPr/>
        </p:nvSpPr>
        <p:spPr>
          <a:xfrm>
            <a:off x="5989320" y="4228930"/>
            <a:ext cx="2697480" cy="417237"/>
          </a:xfrm>
          <a:prstGeom prst="rect">
            <a:avLst/>
          </a:prstGeom>
          <a:noFill/>
        </p:spPr>
        <p:txBody>
          <a:bodyPr wrap="square" lIns="91440" tIns="45720" rIns="91440" bIns="45720" anchor="ctr"/>
          <a:lstStyle/>
          <a:p>
            <a:pPr>
              <a:buNone/>
            </a:pPr>
            <a:r>
              <a:rPr lang="en-US" sz="950" dirty="0">
                <a:solidFill>
                  <a:srgbClr val="405363"/>
                </a:solidFill>
                <a:latin typeface="Calibri"/>
                <a:cs typeface="Calibri"/>
              </a:rPr>
              <a:t>CRO — ex-Attivo Networks SVP Sales</a:t>
            </a:r>
            <a:endParaRPr lang="en-US" sz="950"/>
          </a:p>
        </p:txBody>
      </p:sp>
      <p:sp>
        <p:nvSpPr>
          <p:cNvPr id="71" name="Background"/>
          <p:cNvSpPr/>
          <p:nvPr/>
        </p:nvSpPr>
        <p:spPr>
          <a:xfrm>
            <a:off x="4640580" y="4691887"/>
            <a:ext cx="1348740" cy="417237"/>
          </a:xfrm>
          <a:prstGeom prst="rect">
            <a:avLst/>
          </a:prstGeom>
          <a:solidFill>
            <a:srgbClr val="193338"/>
          </a:solidFill>
        </p:spPr>
      </p:sp>
      <p:sp>
        <p:nvSpPr>
          <p:cNvPr id="72" name="Text Block"/>
          <p:cNvSpPr txBox="1"/>
          <p:nvPr/>
        </p:nvSpPr>
        <p:spPr>
          <a:xfrm>
            <a:off x="4640580" y="4691887"/>
            <a:ext cx="1348740" cy="417237"/>
          </a:xfrm>
          <a:prstGeom prst="rect">
            <a:avLst/>
          </a:prstGeom>
          <a:noFill/>
        </p:spPr>
        <p:txBody>
          <a:bodyPr wrap="square" lIns="91440" tIns="45720" rIns="91440" bIns="45720" anchor="ctr"/>
          <a:lstStyle/>
          <a:p>
            <a:pPr>
              <a:buNone/>
            </a:pPr>
            <a:r>
              <a:rPr lang="en-US" sz="1000" b="1" dirty="0">
                <a:solidFill>
                  <a:srgbClr val="FFFFFF"/>
                </a:solidFill>
                <a:latin typeface="Calibri"/>
                <a:cs typeface="Calibri"/>
              </a:rPr>
              <a:t>Anil Gupta</a:t>
            </a:r>
            <a:endParaRPr lang="en-US" sz="1000"/>
          </a:p>
        </p:txBody>
      </p:sp>
      <p:sp>
        <p:nvSpPr>
          <p:cNvPr id="73" name="Background"/>
          <p:cNvSpPr/>
          <p:nvPr/>
        </p:nvSpPr>
        <p:spPr>
          <a:xfrm>
            <a:off x="5989320" y="4691887"/>
            <a:ext cx="2697480" cy="417237"/>
          </a:xfrm>
          <a:prstGeom prst="rect">
            <a:avLst/>
          </a:prstGeom>
          <a:solidFill>
            <a:srgbClr val="F0F4F8"/>
          </a:solidFill>
        </p:spPr>
      </p:sp>
      <p:sp>
        <p:nvSpPr>
          <p:cNvPr id="74" name="Text Block"/>
          <p:cNvSpPr txBox="1"/>
          <p:nvPr/>
        </p:nvSpPr>
        <p:spPr>
          <a:xfrm>
            <a:off x="5989320" y="4691887"/>
            <a:ext cx="2697480" cy="417237"/>
          </a:xfrm>
          <a:prstGeom prst="rect">
            <a:avLst/>
          </a:prstGeom>
          <a:noFill/>
        </p:spPr>
        <p:txBody>
          <a:bodyPr wrap="square" lIns="91440" tIns="45720" rIns="91440" bIns="45720" anchor="ctr"/>
          <a:lstStyle/>
          <a:p>
            <a:pPr>
              <a:buNone/>
            </a:pPr>
            <a:r>
              <a:rPr lang="en-US" sz="950" dirty="0">
                <a:solidFill>
                  <a:srgbClr val="405363"/>
                </a:solidFill>
                <a:latin typeface="Calibri"/>
                <a:cs typeface="Calibri"/>
              </a:rPr>
              <a:t>CTO — ex-VMware, Sumo Logic</a:t>
            </a:r>
            <a:endParaRPr lang="en-US" sz="950"/>
          </a:p>
        </p:txBody>
      </p:sp>
      <p:sp>
        <p:nvSpPr>
          <p:cNvPr id="75" name="Background"/>
          <p:cNvSpPr/>
          <p:nvPr/>
        </p:nvSpPr>
        <p:spPr>
          <a:xfrm>
            <a:off x="4640580" y="5154844"/>
            <a:ext cx="1348740" cy="417237"/>
          </a:xfrm>
          <a:prstGeom prst="rect">
            <a:avLst/>
          </a:prstGeom>
          <a:solidFill>
            <a:srgbClr val="193338"/>
          </a:solidFill>
        </p:spPr>
      </p:sp>
      <p:sp>
        <p:nvSpPr>
          <p:cNvPr id="76" name="Text Block"/>
          <p:cNvSpPr txBox="1"/>
          <p:nvPr/>
        </p:nvSpPr>
        <p:spPr>
          <a:xfrm>
            <a:off x="4640580" y="5154844"/>
            <a:ext cx="1348740" cy="417237"/>
          </a:xfrm>
          <a:prstGeom prst="rect">
            <a:avLst/>
          </a:prstGeom>
          <a:noFill/>
        </p:spPr>
        <p:txBody>
          <a:bodyPr wrap="square" lIns="91440" tIns="45720" rIns="91440" bIns="45720" anchor="ctr"/>
          <a:lstStyle/>
          <a:p>
            <a:pPr>
              <a:buNone/>
            </a:pPr>
            <a:r>
              <a:rPr lang="en-US" sz="1000" b="1" dirty="0">
                <a:solidFill>
                  <a:srgbClr val="FFFFFF"/>
                </a:solidFill>
                <a:latin typeface="Calibri"/>
                <a:cs typeface="Calibri"/>
              </a:rPr>
              <a:t>Jilbert Washten</a:t>
            </a:r>
            <a:endParaRPr lang="en-US" sz="1000"/>
          </a:p>
        </p:txBody>
      </p:sp>
      <p:sp>
        <p:nvSpPr>
          <p:cNvPr id="77" name="Background"/>
          <p:cNvSpPr/>
          <p:nvPr/>
        </p:nvSpPr>
        <p:spPr>
          <a:xfrm>
            <a:off x="5989320" y="5154844"/>
            <a:ext cx="2697480" cy="417237"/>
          </a:xfrm>
          <a:prstGeom prst="rect">
            <a:avLst/>
          </a:prstGeom>
          <a:solidFill>
            <a:srgbClr val="F0F4F8"/>
          </a:solidFill>
        </p:spPr>
      </p:sp>
      <p:sp>
        <p:nvSpPr>
          <p:cNvPr id="78" name="Text Block"/>
          <p:cNvSpPr txBox="1"/>
          <p:nvPr/>
        </p:nvSpPr>
        <p:spPr>
          <a:xfrm>
            <a:off x="5989320" y="5154844"/>
            <a:ext cx="2697480" cy="417237"/>
          </a:xfrm>
          <a:prstGeom prst="rect">
            <a:avLst/>
          </a:prstGeom>
          <a:noFill/>
        </p:spPr>
        <p:txBody>
          <a:bodyPr wrap="square" lIns="91440" tIns="45720" rIns="91440" bIns="45720" anchor="ctr"/>
          <a:lstStyle/>
          <a:p>
            <a:pPr>
              <a:buNone/>
            </a:pPr>
            <a:r>
              <a:rPr lang="en-US" sz="950" dirty="0">
                <a:solidFill>
                  <a:srgbClr val="405363"/>
                </a:solidFill>
                <a:latin typeface="Calibri"/>
                <a:cs typeface="Calibri"/>
              </a:rPr>
              <a:t>CFO — ex-Attivo Networks, 1Kosmos</a:t>
            </a:r>
            <a:endParaRPr lang="en-US" sz="950"/>
          </a:p>
        </p:txBody>
      </p:sp>
      <p:sp>
        <p:nvSpPr>
          <p:cNvPr id="79" name="Background"/>
          <p:cNvSpPr/>
          <p:nvPr/>
        </p:nvSpPr>
        <p:spPr>
          <a:xfrm>
            <a:off x="4640580" y="5617801"/>
            <a:ext cx="1348740" cy="417237"/>
          </a:xfrm>
          <a:prstGeom prst="rect">
            <a:avLst/>
          </a:prstGeom>
          <a:solidFill>
            <a:srgbClr val="193338"/>
          </a:solidFill>
        </p:spPr>
      </p:sp>
      <p:sp>
        <p:nvSpPr>
          <p:cNvPr id="80" name="Text Block"/>
          <p:cNvSpPr txBox="1"/>
          <p:nvPr/>
        </p:nvSpPr>
        <p:spPr>
          <a:xfrm>
            <a:off x="4640580" y="5617801"/>
            <a:ext cx="1348740" cy="417237"/>
          </a:xfrm>
          <a:prstGeom prst="rect">
            <a:avLst/>
          </a:prstGeom>
          <a:noFill/>
        </p:spPr>
        <p:txBody>
          <a:bodyPr wrap="square" lIns="91440" tIns="45720" rIns="91440" bIns="45720" anchor="ctr"/>
          <a:lstStyle/>
          <a:p>
            <a:pPr>
              <a:buNone/>
            </a:pPr>
            <a:r>
              <a:rPr lang="en-US" sz="1000" b="1" dirty="0">
                <a:solidFill>
                  <a:srgbClr val="FFFFFF"/>
                </a:solidFill>
                <a:latin typeface="Calibri"/>
                <a:cs typeface="Calibri"/>
              </a:rPr>
              <a:t>Jasmine Burns</a:t>
            </a:r>
            <a:endParaRPr lang="en-US" sz="1000"/>
          </a:p>
        </p:txBody>
      </p:sp>
      <p:sp>
        <p:nvSpPr>
          <p:cNvPr id="81" name="Background"/>
          <p:cNvSpPr/>
          <p:nvPr/>
        </p:nvSpPr>
        <p:spPr>
          <a:xfrm>
            <a:off x="5989320" y="5617801"/>
            <a:ext cx="2697480" cy="417237"/>
          </a:xfrm>
          <a:prstGeom prst="rect">
            <a:avLst/>
          </a:prstGeom>
          <a:solidFill>
            <a:srgbClr val="F0F4F8"/>
          </a:solidFill>
        </p:spPr>
      </p:sp>
      <p:sp>
        <p:nvSpPr>
          <p:cNvPr id="82" name="Text Block"/>
          <p:cNvSpPr txBox="1"/>
          <p:nvPr/>
        </p:nvSpPr>
        <p:spPr>
          <a:xfrm>
            <a:off x="5989320" y="5617801"/>
            <a:ext cx="2697480" cy="417237"/>
          </a:xfrm>
          <a:prstGeom prst="rect">
            <a:avLst/>
          </a:prstGeom>
          <a:noFill/>
        </p:spPr>
        <p:txBody>
          <a:bodyPr wrap="square" lIns="91440" tIns="45720" rIns="91440" bIns="45720" anchor="ctr"/>
          <a:lstStyle/>
          <a:p>
            <a:pPr>
              <a:buNone/>
            </a:pPr>
            <a:r>
              <a:rPr lang="en-US" sz="950" dirty="0">
                <a:solidFill>
                  <a:srgbClr val="405363"/>
                </a:solidFill>
                <a:latin typeface="Calibri"/>
                <a:cs typeface="Calibri"/>
              </a:rPr>
              <a:t>CPO — ex-Duo Security</a:t>
            </a:r>
            <a:endParaRPr lang="en-US" sz="950"/>
          </a:p>
        </p:txBody>
      </p:sp>
      <p:sp>
        <p:nvSpPr>
          <p:cNvPr id="83"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34</a:t>
            </a:r>
            <a:endParaRPr lang="en-US" sz="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STARTUP PROFILES</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Censys — Company Profile (2/2)</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Sources: censys.com, press releases, GV portfolio, leadership page. As of Feb 2026.</a:t>
            </a:r>
            <a:endParaRPr lang="en-US" sz="800"/>
          </a:p>
        </p:txBody>
      </p:sp>
      <p:sp>
        <p:nvSpPr>
          <p:cNvPr id="5" name="Header Bar"/>
          <p:cNvSpPr txBox="1"/>
          <p:nvPr/>
        </p:nvSpPr>
        <p:spPr>
          <a:xfrm>
            <a:off x="45720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Recent Announcements</a:t>
            </a:r>
            <a:endParaRPr lang="en-US" sz="1200"/>
          </a:p>
        </p:txBody>
      </p:sp>
      <p:sp>
        <p:nvSpPr>
          <p:cNvPr id="6" name="Background"/>
          <p:cNvSpPr/>
          <p:nvPr/>
        </p:nvSpPr>
        <p:spPr>
          <a:xfrm>
            <a:off x="457200" y="1754632"/>
            <a:ext cx="662178" cy="341173"/>
          </a:xfrm>
          <a:prstGeom prst="rect">
            <a:avLst/>
          </a:prstGeom>
          <a:solidFill>
            <a:srgbClr val="193338"/>
          </a:solidFill>
        </p:spPr>
      </p:sp>
      <p:sp>
        <p:nvSpPr>
          <p:cNvPr id="7" name="Text Block"/>
          <p:cNvSpPr txBox="1"/>
          <p:nvPr/>
        </p:nvSpPr>
        <p:spPr>
          <a:xfrm>
            <a:off x="457200" y="1754632"/>
            <a:ext cx="662178" cy="341173"/>
          </a:xfrm>
          <a:prstGeom prst="rect">
            <a:avLst/>
          </a:prstGeom>
          <a:noFill/>
        </p:spPr>
        <p:txBody>
          <a:bodyPr wrap="square" lIns="91440" tIns="45720" rIns="91440" bIns="45720" anchor="ctr"/>
          <a:lstStyle/>
          <a:p>
            <a:pPr algn="ctr">
              <a:buNone/>
            </a:pPr>
            <a:r>
              <a:rPr lang="en-US" sz="850" b="1" dirty="0">
                <a:solidFill>
                  <a:srgbClr val="FFFFFF"/>
                </a:solidFill>
                <a:latin typeface="Calibri"/>
                <a:cs typeface="Calibri"/>
              </a:rPr>
              <a:t>Oct 2025</a:t>
            </a:r>
            <a:endParaRPr lang="en-US" sz="850"/>
          </a:p>
        </p:txBody>
      </p:sp>
      <p:sp>
        <p:nvSpPr>
          <p:cNvPr id="8" name="Background"/>
          <p:cNvSpPr/>
          <p:nvPr/>
        </p:nvSpPr>
        <p:spPr>
          <a:xfrm>
            <a:off x="1192530" y="1754632"/>
            <a:ext cx="3310890" cy="341173"/>
          </a:xfrm>
          <a:prstGeom prst="rect">
            <a:avLst/>
          </a:prstGeom>
          <a:solidFill>
            <a:srgbClr val="F0F4F8"/>
          </a:solidFill>
        </p:spPr>
      </p:sp>
      <p:sp>
        <p:nvSpPr>
          <p:cNvPr id="9" name="Text Block"/>
          <p:cNvSpPr txBox="1"/>
          <p:nvPr/>
        </p:nvSpPr>
        <p:spPr>
          <a:xfrm>
            <a:off x="1192530" y="1754632"/>
            <a:ext cx="3310890" cy="341173"/>
          </a:xfrm>
          <a:prstGeom prst="rect">
            <a:avLst/>
          </a:prstGeom>
          <a:noFill/>
        </p:spPr>
        <p:txBody>
          <a:bodyPr wrap="square" lIns="91440" tIns="45720" rIns="91440" bIns="45720" anchor="ctr"/>
          <a:lstStyle/>
          <a:p>
            <a:pPr>
              <a:buNone/>
            </a:pPr>
            <a:r>
              <a:rPr lang="en-US" sz="950" dirty="0">
                <a:solidFill>
                  <a:srgbClr val="405363"/>
                </a:solidFill>
                <a:latin typeface="Calibri"/>
                <a:cs typeface="Calibri"/>
              </a:rPr>
              <a:t>ICS/OT intelligence: 26 protocols, 68 vendors, HMI data</a:t>
            </a:r>
            <a:endParaRPr lang="en-US" sz="950"/>
          </a:p>
        </p:txBody>
      </p:sp>
      <p:sp>
        <p:nvSpPr>
          <p:cNvPr id="10" name="Background"/>
          <p:cNvSpPr/>
          <p:nvPr/>
        </p:nvSpPr>
        <p:spPr>
          <a:xfrm>
            <a:off x="457200" y="2141525"/>
            <a:ext cx="662178" cy="341173"/>
          </a:xfrm>
          <a:prstGeom prst="rect">
            <a:avLst/>
          </a:prstGeom>
          <a:solidFill>
            <a:srgbClr val="193338"/>
          </a:solidFill>
        </p:spPr>
      </p:sp>
      <p:sp>
        <p:nvSpPr>
          <p:cNvPr id="11" name="Text Block"/>
          <p:cNvSpPr txBox="1"/>
          <p:nvPr/>
        </p:nvSpPr>
        <p:spPr>
          <a:xfrm>
            <a:off x="457200" y="2141525"/>
            <a:ext cx="662178" cy="341173"/>
          </a:xfrm>
          <a:prstGeom prst="rect">
            <a:avLst/>
          </a:prstGeom>
          <a:noFill/>
        </p:spPr>
        <p:txBody>
          <a:bodyPr wrap="square" lIns="91440" tIns="45720" rIns="91440" bIns="45720" anchor="ctr"/>
          <a:lstStyle/>
          <a:p>
            <a:pPr algn="ctr">
              <a:buNone/>
            </a:pPr>
            <a:r>
              <a:rPr lang="en-US" sz="850" b="1" dirty="0">
                <a:solidFill>
                  <a:srgbClr val="FFFFFF"/>
                </a:solidFill>
                <a:latin typeface="Calibri"/>
                <a:cs typeface="Calibri"/>
              </a:rPr>
              <a:t>2025</a:t>
            </a:r>
            <a:endParaRPr lang="en-US" sz="850"/>
          </a:p>
        </p:txBody>
      </p:sp>
      <p:sp>
        <p:nvSpPr>
          <p:cNvPr id="12" name="Background"/>
          <p:cNvSpPr/>
          <p:nvPr/>
        </p:nvSpPr>
        <p:spPr>
          <a:xfrm>
            <a:off x="1192530" y="2141525"/>
            <a:ext cx="3310890" cy="341173"/>
          </a:xfrm>
          <a:prstGeom prst="rect">
            <a:avLst/>
          </a:prstGeom>
          <a:solidFill>
            <a:srgbClr val="F0F4F8"/>
          </a:solidFill>
        </p:spPr>
      </p:sp>
      <p:sp>
        <p:nvSpPr>
          <p:cNvPr id="13" name="Text Block"/>
          <p:cNvSpPr txBox="1"/>
          <p:nvPr/>
        </p:nvSpPr>
        <p:spPr>
          <a:xfrm>
            <a:off x="1192530" y="2141525"/>
            <a:ext cx="3310890" cy="341173"/>
          </a:xfrm>
          <a:prstGeom prst="rect">
            <a:avLst/>
          </a:prstGeom>
          <a:noFill/>
        </p:spPr>
        <p:txBody>
          <a:bodyPr wrap="square" lIns="91440" tIns="45720" rIns="91440" bIns="45720" anchor="ctr"/>
          <a:lstStyle/>
          <a:p>
            <a:pPr>
              <a:buNone/>
            </a:pPr>
            <a:r>
              <a:rPr lang="en-US" sz="950" dirty="0">
                <a:solidFill>
                  <a:srgbClr val="405363"/>
                </a:solidFill>
                <a:latin typeface="Calibri"/>
                <a:cs typeface="Calibri"/>
              </a:rPr>
              <a:t>Censys Platform: unified ASM, threat hunting, and Search</a:t>
            </a:r>
            <a:endParaRPr lang="en-US" sz="950"/>
          </a:p>
        </p:txBody>
      </p:sp>
      <p:sp>
        <p:nvSpPr>
          <p:cNvPr id="14" name="Background"/>
          <p:cNvSpPr/>
          <p:nvPr/>
        </p:nvSpPr>
        <p:spPr>
          <a:xfrm>
            <a:off x="457200" y="2528418"/>
            <a:ext cx="662178" cy="341173"/>
          </a:xfrm>
          <a:prstGeom prst="rect">
            <a:avLst/>
          </a:prstGeom>
          <a:solidFill>
            <a:srgbClr val="193338"/>
          </a:solidFill>
        </p:spPr>
      </p:sp>
      <p:sp>
        <p:nvSpPr>
          <p:cNvPr id="15" name="Text Block"/>
          <p:cNvSpPr txBox="1"/>
          <p:nvPr/>
        </p:nvSpPr>
        <p:spPr>
          <a:xfrm>
            <a:off x="457200" y="2528418"/>
            <a:ext cx="662178" cy="341173"/>
          </a:xfrm>
          <a:prstGeom prst="rect">
            <a:avLst/>
          </a:prstGeom>
          <a:noFill/>
        </p:spPr>
        <p:txBody>
          <a:bodyPr wrap="square" lIns="91440" tIns="45720" rIns="91440" bIns="45720" anchor="ctr"/>
          <a:lstStyle/>
          <a:p>
            <a:pPr algn="ctr">
              <a:buNone/>
            </a:pPr>
            <a:r>
              <a:rPr lang="en-US" sz="850" b="1" dirty="0">
                <a:solidFill>
                  <a:srgbClr val="FFFFFF"/>
                </a:solidFill>
                <a:latin typeface="Calibri"/>
                <a:cs typeface="Calibri"/>
              </a:rPr>
              <a:t>2025</a:t>
            </a:r>
            <a:endParaRPr lang="en-US" sz="850"/>
          </a:p>
        </p:txBody>
      </p:sp>
      <p:sp>
        <p:nvSpPr>
          <p:cNvPr id="16" name="Background"/>
          <p:cNvSpPr/>
          <p:nvPr/>
        </p:nvSpPr>
        <p:spPr>
          <a:xfrm>
            <a:off x="1192530" y="2528418"/>
            <a:ext cx="3310890" cy="341173"/>
          </a:xfrm>
          <a:prstGeom prst="rect">
            <a:avLst/>
          </a:prstGeom>
          <a:solidFill>
            <a:srgbClr val="F0F4F8"/>
          </a:solidFill>
        </p:spPr>
      </p:sp>
      <p:sp>
        <p:nvSpPr>
          <p:cNvPr id="17" name="Text Block"/>
          <p:cNvSpPr txBox="1"/>
          <p:nvPr/>
        </p:nvSpPr>
        <p:spPr>
          <a:xfrm>
            <a:off x="1192530" y="2528418"/>
            <a:ext cx="3310890" cy="341173"/>
          </a:xfrm>
          <a:prstGeom prst="rect">
            <a:avLst/>
          </a:prstGeom>
          <a:noFill/>
        </p:spPr>
        <p:txBody>
          <a:bodyPr wrap="square" lIns="91440" tIns="45720" rIns="91440" bIns="45720" anchor="ctr"/>
          <a:lstStyle/>
          <a:p>
            <a:pPr>
              <a:buNone/>
            </a:pPr>
            <a:r>
              <a:rPr lang="en-US" sz="950" dirty="0">
                <a:solidFill>
                  <a:srgbClr val="405363"/>
                </a:solidFill>
                <a:latin typeface="Calibri"/>
                <a:cs typeface="Calibri"/>
              </a:rPr>
              <a:t>CensAI™ AI assistant reached general availability</a:t>
            </a:r>
            <a:endParaRPr lang="en-US" sz="950"/>
          </a:p>
        </p:txBody>
      </p:sp>
      <p:sp>
        <p:nvSpPr>
          <p:cNvPr id="18" name="Background"/>
          <p:cNvSpPr/>
          <p:nvPr/>
        </p:nvSpPr>
        <p:spPr>
          <a:xfrm>
            <a:off x="457200" y="2915311"/>
            <a:ext cx="662178" cy="341173"/>
          </a:xfrm>
          <a:prstGeom prst="rect">
            <a:avLst/>
          </a:prstGeom>
          <a:solidFill>
            <a:srgbClr val="193338"/>
          </a:solidFill>
        </p:spPr>
      </p:sp>
      <p:sp>
        <p:nvSpPr>
          <p:cNvPr id="19" name="Text Block"/>
          <p:cNvSpPr txBox="1"/>
          <p:nvPr/>
        </p:nvSpPr>
        <p:spPr>
          <a:xfrm>
            <a:off x="457200" y="2915311"/>
            <a:ext cx="662178" cy="341173"/>
          </a:xfrm>
          <a:prstGeom prst="rect">
            <a:avLst/>
          </a:prstGeom>
          <a:noFill/>
        </p:spPr>
        <p:txBody>
          <a:bodyPr wrap="square" lIns="91440" tIns="45720" rIns="91440" bIns="45720" anchor="ctr"/>
          <a:lstStyle/>
          <a:p>
            <a:pPr algn="ctr">
              <a:buNone/>
            </a:pPr>
            <a:r>
              <a:rPr lang="en-US" sz="850" b="1" dirty="0">
                <a:solidFill>
                  <a:srgbClr val="FFFFFF"/>
                </a:solidFill>
                <a:latin typeface="Calibri"/>
                <a:cs typeface="Calibri"/>
              </a:rPr>
              <a:t>2025</a:t>
            </a:r>
            <a:endParaRPr lang="en-US" sz="850"/>
          </a:p>
        </p:txBody>
      </p:sp>
      <p:sp>
        <p:nvSpPr>
          <p:cNvPr id="20" name="Background"/>
          <p:cNvSpPr/>
          <p:nvPr/>
        </p:nvSpPr>
        <p:spPr>
          <a:xfrm>
            <a:off x="1192530" y="2915311"/>
            <a:ext cx="3310890" cy="341173"/>
          </a:xfrm>
          <a:prstGeom prst="rect">
            <a:avLst/>
          </a:prstGeom>
          <a:solidFill>
            <a:srgbClr val="F0F4F8"/>
          </a:solidFill>
        </p:spPr>
      </p:sp>
      <p:sp>
        <p:nvSpPr>
          <p:cNvPr id="21" name="Text Block"/>
          <p:cNvSpPr txBox="1"/>
          <p:nvPr/>
        </p:nvSpPr>
        <p:spPr>
          <a:xfrm>
            <a:off x="1192530" y="2915311"/>
            <a:ext cx="3310890" cy="341173"/>
          </a:xfrm>
          <a:prstGeom prst="rect">
            <a:avLst/>
          </a:prstGeom>
          <a:noFill/>
        </p:spPr>
        <p:txBody>
          <a:bodyPr wrap="square" lIns="91440" tIns="45720" rIns="91440" bIns="45720" anchor="ctr"/>
          <a:lstStyle/>
          <a:p>
            <a:pPr>
              <a:buNone/>
            </a:pPr>
            <a:r>
              <a:rPr lang="en-US" sz="950" dirty="0">
                <a:solidFill>
                  <a:srgbClr val="405363"/>
                </a:solidFill>
                <a:latin typeface="Calibri"/>
                <a:cs typeface="Calibri"/>
              </a:rPr>
              <a:t>Named top new integration in Wiz Integration Network</a:t>
            </a:r>
            <a:endParaRPr lang="en-US" sz="950"/>
          </a:p>
        </p:txBody>
      </p:sp>
      <p:sp>
        <p:nvSpPr>
          <p:cNvPr id="22" name="Background"/>
          <p:cNvSpPr/>
          <p:nvPr/>
        </p:nvSpPr>
        <p:spPr>
          <a:xfrm>
            <a:off x="457200" y="3302204"/>
            <a:ext cx="662178" cy="341173"/>
          </a:xfrm>
          <a:prstGeom prst="rect">
            <a:avLst/>
          </a:prstGeom>
          <a:solidFill>
            <a:srgbClr val="193338"/>
          </a:solidFill>
        </p:spPr>
      </p:sp>
      <p:sp>
        <p:nvSpPr>
          <p:cNvPr id="23" name="Text Block"/>
          <p:cNvSpPr txBox="1"/>
          <p:nvPr/>
        </p:nvSpPr>
        <p:spPr>
          <a:xfrm>
            <a:off x="457200" y="3302204"/>
            <a:ext cx="662178" cy="341173"/>
          </a:xfrm>
          <a:prstGeom prst="rect">
            <a:avLst/>
          </a:prstGeom>
          <a:noFill/>
        </p:spPr>
        <p:txBody>
          <a:bodyPr wrap="square" lIns="91440" tIns="45720" rIns="91440" bIns="45720" anchor="ctr"/>
          <a:lstStyle/>
          <a:p>
            <a:pPr algn="ctr">
              <a:buNone/>
            </a:pPr>
            <a:r>
              <a:rPr lang="en-US" sz="850" b="1" dirty="0">
                <a:solidFill>
                  <a:srgbClr val="FFFFFF"/>
                </a:solidFill>
                <a:latin typeface="Calibri"/>
                <a:cs typeface="Calibri"/>
              </a:rPr>
              <a:t>2024</a:t>
            </a:r>
            <a:endParaRPr lang="en-US" sz="850"/>
          </a:p>
        </p:txBody>
      </p:sp>
      <p:sp>
        <p:nvSpPr>
          <p:cNvPr id="24" name="Background"/>
          <p:cNvSpPr/>
          <p:nvPr/>
        </p:nvSpPr>
        <p:spPr>
          <a:xfrm>
            <a:off x="1192530" y="3302204"/>
            <a:ext cx="3310890" cy="341173"/>
          </a:xfrm>
          <a:prstGeom prst="rect">
            <a:avLst/>
          </a:prstGeom>
          <a:solidFill>
            <a:srgbClr val="F0F4F8"/>
          </a:solidFill>
        </p:spPr>
      </p:sp>
      <p:sp>
        <p:nvSpPr>
          <p:cNvPr id="25" name="Text Block"/>
          <p:cNvSpPr txBox="1"/>
          <p:nvPr/>
        </p:nvSpPr>
        <p:spPr>
          <a:xfrm>
            <a:off x="1192530" y="3302204"/>
            <a:ext cx="3310890" cy="341173"/>
          </a:xfrm>
          <a:prstGeom prst="rect">
            <a:avLst/>
          </a:prstGeom>
          <a:noFill/>
        </p:spPr>
        <p:txBody>
          <a:bodyPr wrap="square" lIns="91440" tIns="45720" rIns="91440" bIns="45720" anchor="ctr"/>
          <a:lstStyle/>
          <a:p>
            <a:pPr>
              <a:buNone/>
            </a:pPr>
            <a:r>
              <a:rPr lang="en-US" sz="950" dirty="0">
                <a:solidFill>
                  <a:srgbClr val="405363"/>
                </a:solidFill>
                <a:latin typeface="Calibri"/>
                <a:cs typeface="Calibri"/>
              </a:rPr>
              <a:t>Expanded to Nordics, France, Australia, Singapore, Japan</a:t>
            </a:r>
            <a:endParaRPr lang="en-US" sz="950"/>
          </a:p>
        </p:txBody>
      </p:sp>
      <p:sp>
        <p:nvSpPr>
          <p:cNvPr id="26" name="Header Bar"/>
          <p:cNvSpPr txBox="1"/>
          <p:nvPr/>
        </p:nvSpPr>
        <p:spPr>
          <a:xfrm>
            <a:off x="457200" y="3753104"/>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Board Members</a:t>
            </a:r>
            <a:endParaRPr lang="en-US" sz="1200"/>
          </a:p>
        </p:txBody>
      </p:sp>
      <p:sp>
        <p:nvSpPr>
          <p:cNvPr id="27" name="Background"/>
          <p:cNvSpPr/>
          <p:nvPr/>
        </p:nvSpPr>
        <p:spPr>
          <a:xfrm>
            <a:off x="457200" y="4146296"/>
            <a:ext cx="1348740" cy="341173"/>
          </a:xfrm>
          <a:prstGeom prst="rect">
            <a:avLst/>
          </a:prstGeom>
          <a:solidFill>
            <a:srgbClr val="193338"/>
          </a:solidFill>
        </p:spPr>
      </p:sp>
      <p:sp>
        <p:nvSpPr>
          <p:cNvPr id="28" name="Text Block"/>
          <p:cNvSpPr txBox="1"/>
          <p:nvPr/>
        </p:nvSpPr>
        <p:spPr>
          <a:xfrm>
            <a:off x="457200" y="4146296"/>
            <a:ext cx="1348740" cy="341173"/>
          </a:xfrm>
          <a:prstGeom prst="rect">
            <a:avLst/>
          </a:prstGeom>
          <a:noFill/>
        </p:spPr>
        <p:txBody>
          <a:bodyPr wrap="square" lIns="91440" tIns="45720" rIns="91440" bIns="45720" anchor="ctr"/>
          <a:lstStyle/>
          <a:p>
            <a:pPr>
              <a:buNone/>
            </a:pPr>
            <a:r>
              <a:rPr lang="en-US" sz="1000" b="1" dirty="0">
                <a:solidFill>
                  <a:srgbClr val="FFFFFF"/>
                </a:solidFill>
                <a:latin typeface="Calibri"/>
                <a:cs typeface="Calibri"/>
              </a:rPr>
              <a:t>Zakir Durumeric</a:t>
            </a:r>
            <a:endParaRPr lang="en-US" sz="1000"/>
          </a:p>
        </p:txBody>
      </p:sp>
      <p:sp>
        <p:nvSpPr>
          <p:cNvPr id="29" name="Background"/>
          <p:cNvSpPr/>
          <p:nvPr/>
        </p:nvSpPr>
        <p:spPr>
          <a:xfrm>
            <a:off x="1805940" y="4146296"/>
            <a:ext cx="2697480" cy="341173"/>
          </a:xfrm>
          <a:prstGeom prst="rect">
            <a:avLst/>
          </a:prstGeom>
          <a:solidFill>
            <a:srgbClr val="F0F4F8"/>
          </a:solidFill>
        </p:spPr>
      </p:sp>
      <p:sp>
        <p:nvSpPr>
          <p:cNvPr id="30" name="Text Block"/>
          <p:cNvSpPr txBox="1"/>
          <p:nvPr/>
        </p:nvSpPr>
        <p:spPr>
          <a:xfrm>
            <a:off x="1805940" y="4146296"/>
            <a:ext cx="2697480" cy="341173"/>
          </a:xfrm>
          <a:prstGeom prst="rect">
            <a:avLst/>
          </a:prstGeom>
          <a:noFill/>
        </p:spPr>
        <p:txBody>
          <a:bodyPr wrap="square" lIns="91440" tIns="45720" rIns="91440" bIns="45720" anchor="ctr"/>
          <a:lstStyle/>
          <a:p>
            <a:pPr>
              <a:buNone/>
            </a:pPr>
            <a:r>
              <a:rPr lang="en-US" sz="950" dirty="0">
                <a:solidFill>
                  <a:srgbClr val="405363"/>
                </a:solidFill>
                <a:latin typeface="Calibri"/>
                <a:cs typeface="Calibri"/>
              </a:rPr>
              <a:t>CEO &amp; Founder — board member</a:t>
            </a:r>
            <a:endParaRPr lang="en-US" sz="950"/>
          </a:p>
        </p:txBody>
      </p:sp>
      <p:sp>
        <p:nvSpPr>
          <p:cNvPr id="31" name="Background"/>
          <p:cNvSpPr/>
          <p:nvPr/>
        </p:nvSpPr>
        <p:spPr>
          <a:xfrm>
            <a:off x="457200" y="4533189"/>
            <a:ext cx="1348740" cy="341173"/>
          </a:xfrm>
          <a:prstGeom prst="rect">
            <a:avLst/>
          </a:prstGeom>
          <a:solidFill>
            <a:srgbClr val="193338"/>
          </a:solidFill>
        </p:spPr>
      </p:sp>
      <p:sp>
        <p:nvSpPr>
          <p:cNvPr id="32" name="Text Block"/>
          <p:cNvSpPr txBox="1"/>
          <p:nvPr/>
        </p:nvSpPr>
        <p:spPr>
          <a:xfrm>
            <a:off x="457200" y="4533189"/>
            <a:ext cx="1348740" cy="341173"/>
          </a:xfrm>
          <a:prstGeom prst="rect">
            <a:avLst/>
          </a:prstGeom>
          <a:noFill/>
        </p:spPr>
        <p:txBody>
          <a:bodyPr wrap="square" lIns="91440" tIns="45720" rIns="91440" bIns="45720" anchor="ctr"/>
          <a:lstStyle/>
          <a:p>
            <a:pPr>
              <a:buNone/>
            </a:pPr>
            <a:r>
              <a:rPr lang="en-US" sz="1000" b="1" dirty="0">
                <a:solidFill>
                  <a:srgbClr val="FFFFFF"/>
                </a:solidFill>
                <a:latin typeface="Calibri"/>
                <a:cs typeface="Calibri"/>
              </a:rPr>
              <a:t>Karim Faris</a:t>
            </a:r>
            <a:endParaRPr lang="en-US" sz="1000"/>
          </a:p>
        </p:txBody>
      </p:sp>
      <p:sp>
        <p:nvSpPr>
          <p:cNvPr id="33" name="Background"/>
          <p:cNvSpPr/>
          <p:nvPr/>
        </p:nvSpPr>
        <p:spPr>
          <a:xfrm>
            <a:off x="1805940" y="4533189"/>
            <a:ext cx="2697480" cy="341173"/>
          </a:xfrm>
          <a:prstGeom prst="rect">
            <a:avLst/>
          </a:prstGeom>
          <a:solidFill>
            <a:srgbClr val="F0F4F8"/>
          </a:solidFill>
        </p:spPr>
      </p:sp>
      <p:sp>
        <p:nvSpPr>
          <p:cNvPr id="34" name="Text Block"/>
          <p:cNvSpPr txBox="1"/>
          <p:nvPr/>
        </p:nvSpPr>
        <p:spPr>
          <a:xfrm>
            <a:off x="1805940" y="4533189"/>
            <a:ext cx="2697480" cy="341173"/>
          </a:xfrm>
          <a:prstGeom prst="rect">
            <a:avLst/>
          </a:prstGeom>
          <a:noFill/>
        </p:spPr>
        <p:txBody>
          <a:bodyPr wrap="square" lIns="91440" tIns="45720" rIns="91440" bIns="45720" anchor="ctr"/>
          <a:lstStyle/>
          <a:p>
            <a:pPr>
              <a:buNone/>
            </a:pPr>
            <a:r>
              <a:rPr lang="en-US" sz="950" dirty="0">
                <a:solidFill>
                  <a:srgbClr val="405363"/>
                </a:solidFill>
                <a:latin typeface="Calibri"/>
                <a:cs typeface="Calibri"/>
              </a:rPr>
              <a:t>General Partner, GV (Google Ventures)</a:t>
            </a:r>
            <a:endParaRPr lang="en-US" sz="950"/>
          </a:p>
        </p:txBody>
      </p:sp>
      <p:sp>
        <p:nvSpPr>
          <p:cNvPr id="35" name="Background"/>
          <p:cNvSpPr/>
          <p:nvPr/>
        </p:nvSpPr>
        <p:spPr>
          <a:xfrm>
            <a:off x="457200" y="4920082"/>
            <a:ext cx="1348740" cy="341173"/>
          </a:xfrm>
          <a:prstGeom prst="rect">
            <a:avLst/>
          </a:prstGeom>
          <a:solidFill>
            <a:srgbClr val="193338"/>
          </a:solidFill>
        </p:spPr>
      </p:sp>
      <p:sp>
        <p:nvSpPr>
          <p:cNvPr id="36" name="Text Block"/>
          <p:cNvSpPr txBox="1"/>
          <p:nvPr/>
        </p:nvSpPr>
        <p:spPr>
          <a:xfrm>
            <a:off x="457200" y="4920082"/>
            <a:ext cx="1348740" cy="341173"/>
          </a:xfrm>
          <a:prstGeom prst="rect">
            <a:avLst/>
          </a:prstGeom>
          <a:noFill/>
        </p:spPr>
        <p:txBody>
          <a:bodyPr wrap="square" lIns="91440" tIns="45720" rIns="91440" bIns="45720" anchor="ctr"/>
          <a:lstStyle/>
          <a:p>
            <a:pPr>
              <a:buNone/>
            </a:pPr>
            <a:r>
              <a:rPr lang="en-US" sz="1000" b="1" dirty="0">
                <a:solidFill>
                  <a:srgbClr val="FFFFFF"/>
                </a:solidFill>
                <a:latin typeface="Calibri"/>
                <a:cs typeface="Calibri"/>
              </a:rPr>
              <a:t>Dug Song</a:t>
            </a:r>
            <a:endParaRPr lang="en-US" sz="1000"/>
          </a:p>
        </p:txBody>
      </p:sp>
      <p:sp>
        <p:nvSpPr>
          <p:cNvPr id="37" name="Background"/>
          <p:cNvSpPr/>
          <p:nvPr/>
        </p:nvSpPr>
        <p:spPr>
          <a:xfrm>
            <a:off x="1805940" y="4920082"/>
            <a:ext cx="2697480" cy="341173"/>
          </a:xfrm>
          <a:prstGeom prst="rect">
            <a:avLst/>
          </a:prstGeom>
          <a:solidFill>
            <a:srgbClr val="F0F4F8"/>
          </a:solidFill>
        </p:spPr>
      </p:sp>
      <p:sp>
        <p:nvSpPr>
          <p:cNvPr id="38" name="Text Block"/>
          <p:cNvSpPr txBox="1"/>
          <p:nvPr/>
        </p:nvSpPr>
        <p:spPr>
          <a:xfrm>
            <a:off x="1805940" y="4920082"/>
            <a:ext cx="2697480" cy="341173"/>
          </a:xfrm>
          <a:prstGeom prst="rect">
            <a:avLst/>
          </a:prstGeom>
          <a:noFill/>
        </p:spPr>
        <p:txBody>
          <a:bodyPr wrap="square" lIns="91440" tIns="45720" rIns="91440" bIns="45720" anchor="ctr"/>
          <a:lstStyle/>
          <a:p>
            <a:pPr>
              <a:buNone/>
            </a:pPr>
            <a:r>
              <a:rPr lang="en-US" sz="950" dirty="0">
                <a:solidFill>
                  <a:srgbClr val="405363"/>
                </a:solidFill>
                <a:latin typeface="Calibri"/>
                <a:cs typeface="Calibri"/>
              </a:rPr>
              <a:t>Founder, Duo Security (sold to Cisco $2.35B)</a:t>
            </a:r>
            <a:endParaRPr lang="en-US" sz="950"/>
          </a:p>
        </p:txBody>
      </p:sp>
      <p:sp>
        <p:nvSpPr>
          <p:cNvPr id="39" name="Background"/>
          <p:cNvSpPr/>
          <p:nvPr/>
        </p:nvSpPr>
        <p:spPr>
          <a:xfrm>
            <a:off x="457200" y="5306975"/>
            <a:ext cx="1348740" cy="341173"/>
          </a:xfrm>
          <a:prstGeom prst="rect">
            <a:avLst/>
          </a:prstGeom>
          <a:solidFill>
            <a:srgbClr val="193338"/>
          </a:solidFill>
        </p:spPr>
      </p:sp>
      <p:sp>
        <p:nvSpPr>
          <p:cNvPr id="40" name="Text Block"/>
          <p:cNvSpPr txBox="1"/>
          <p:nvPr/>
        </p:nvSpPr>
        <p:spPr>
          <a:xfrm>
            <a:off x="457200" y="5306975"/>
            <a:ext cx="1348740" cy="341173"/>
          </a:xfrm>
          <a:prstGeom prst="rect">
            <a:avLst/>
          </a:prstGeom>
          <a:noFill/>
        </p:spPr>
        <p:txBody>
          <a:bodyPr wrap="square" lIns="91440" tIns="45720" rIns="91440" bIns="45720" anchor="ctr"/>
          <a:lstStyle/>
          <a:p>
            <a:pPr>
              <a:buNone/>
            </a:pPr>
            <a:r>
              <a:rPr lang="en-US" sz="1000" b="1" dirty="0">
                <a:solidFill>
                  <a:srgbClr val="FFFFFF"/>
                </a:solidFill>
                <a:latin typeface="Calibri"/>
                <a:cs typeface="Calibri"/>
              </a:rPr>
              <a:t>Jon Sakoda</a:t>
            </a:r>
            <a:endParaRPr lang="en-US" sz="1000"/>
          </a:p>
        </p:txBody>
      </p:sp>
      <p:sp>
        <p:nvSpPr>
          <p:cNvPr id="41" name="Background"/>
          <p:cNvSpPr/>
          <p:nvPr/>
        </p:nvSpPr>
        <p:spPr>
          <a:xfrm>
            <a:off x="1805940" y="5306975"/>
            <a:ext cx="2697480" cy="341173"/>
          </a:xfrm>
          <a:prstGeom prst="rect">
            <a:avLst/>
          </a:prstGeom>
          <a:solidFill>
            <a:srgbClr val="F0F4F8"/>
          </a:solidFill>
        </p:spPr>
      </p:sp>
      <p:sp>
        <p:nvSpPr>
          <p:cNvPr id="42" name="Text Block"/>
          <p:cNvSpPr txBox="1"/>
          <p:nvPr/>
        </p:nvSpPr>
        <p:spPr>
          <a:xfrm>
            <a:off x="1805940" y="5306975"/>
            <a:ext cx="2697480" cy="341173"/>
          </a:xfrm>
          <a:prstGeom prst="rect">
            <a:avLst/>
          </a:prstGeom>
          <a:noFill/>
        </p:spPr>
        <p:txBody>
          <a:bodyPr wrap="square" lIns="91440" tIns="45720" rIns="91440" bIns="45720" anchor="ctr"/>
          <a:lstStyle/>
          <a:p>
            <a:pPr>
              <a:buNone/>
            </a:pPr>
            <a:r>
              <a:rPr lang="en-US" sz="950" dirty="0">
                <a:solidFill>
                  <a:srgbClr val="405363"/>
                </a:solidFill>
                <a:latin typeface="Calibri"/>
                <a:cs typeface="Calibri"/>
              </a:rPr>
              <a:t>Founder &amp; Managing Partner, Decibel</a:t>
            </a:r>
            <a:endParaRPr lang="en-US" sz="950"/>
          </a:p>
        </p:txBody>
      </p:sp>
      <p:sp>
        <p:nvSpPr>
          <p:cNvPr id="43" name="Background"/>
          <p:cNvSpPr/>
          <p:nvPr/>
        </p:nvSpPr>
        <p:spPr>
          <a:xfrm>
            <a:off x="457200" y="5693868"/>
            <a:ext cx="1348740" cy="341173"/>
          </a:xfrm>
          <a:prstGeom prst="rect">
            <a:avLst/>
          </a:prstGeom>
          <a:solidFill>
            <a:srgbClr val="193338"/>
          </a:solidFill>
        </p:spPr>
      </p:sp>
      <p:sp>
        <p:nvSpPr>
          <p:cNvPr id="44" name="Text Block"/>
          <p:cNvSpPr txBox="1"/>
          <p:nvPr/>
        </p:nvSpPr>
        <p:spPr>
          <a:xfrm>
            <a:off x="457200" y="5693868"/>
            <a:ext cx="1348740" cy="341173"/>
          </a:xfrm>
          <a:prstGeom prst="rect">
            <a:avLst/>
          </a:prstGeom>
          <a:noFill/>
        </p:spPr>
        <p:txBody>
          <a:bodyPr wrap="square" lIns="91440" tIns="45720" rIns="91440" bIns="45720" anchor="ctr"/>
          <a:lstStyle/>
          <a:p>
            <a:pPr>
              <a:buNone/>
            </a:pPr>
            <a:r>
              <a:rPr lang="en-US" sz="1000" b="1" dirty="0">
                <a:solidFill>
                  <a:srgbClr val="FFFFFF"/>
                </a:solidFill>
                <a:latin typeface="Calibri"/>
                <a:cs typeface="Calibri"/>
              </a:rPr>
              <a:t>Andrew Boyd</a:t>
            </a:r>
            <a:endParaRPr lang="en-US" sz="1000"/>
          </a:p>
        </p:txBody>
      </p:sp>
      <p:sp>
        <p:nvSpPr>
          <p:cNvPr id="45" name="Background"/>
          <p:cNvSpPr/>
          <p:nvPr/>
        </p:nvSpPr>
        <p:spPr>
          <a:xfrm>
            <a:off x="1805940" y="5693868"/>
            <a:ext cx="2697480" cy="341173"/>
          </a:xfrm>
          <a:prstGeom prst="rect">
            <a:avLst/>
          </a:prstGeom>
          <a:solidFill>
            <a:srgbClr val="F0F4F8"/>
          </a:solidFill>
        </p:spPr>
      </p:sp>
      <p:sp>
        <p:nvSpPr>
          <p:cNvPr id="46" name="Text Block"/>
          <p:cNvSpPr txBox="1"/>
          <p:nvPr/>
        </p:nvSpPr>
        <p:spPr>
          <a:xfrm>
            <a:off x="1805940" y="5693868"/>
            <a:ext cx="2697480" cy="341173"/>
          </a:xfrm>
          <a:prstGeom prst="rect">
            <a:avLst/>
          </a:prstGeom>
          <a:noFill/>
        </p:spPr>
        <p:txBody>
          <a:bodyPr wrap="square" lIns="91440" tIns="45720" rIns="91440" bIns="45720" anchor="ctr"/>
          <a:lstStyle/>
          <a:p>
            <a:pPr>
              <a:buNone/>
            </a:pPr>
            <a:r>
              <a:rPr lang="en-US" sz="950" dirty="0">
                <a:solidFill>
                  <a:srgbClr val="405363"/>
                </a:solidFill>
                <a:latin typeface="Calibri"/>
                <a:cs typeface="Calibri"/>
              </a:rPr>
              <a:t>Former Director, CIA Cyber Intelligence</a:t>
            </a:r>
            <a:endParaRPr lang="en-US" sz="950"/>
          </a:p>
        </p:txBody>
      </p:sp>
      <p:sp>
        <p:nvSpPr>
          <p:cNvPr id="47" name="Header Bar"/>
          <p:cNvSpPr txBox="1"/>
          <p:nvPr/>
        </p:nvSpPr>
        <p:spPr>
          <a:xfrm>
            <a:off x="4640580" y="1361440"/>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Strategic Focus</a:t>
            </a:r>
            <a:endParaRPr lang="en-US" sz="1200"/>
          </a:p>
        </p:txBody>
      </p:sp>
      <p:sp>
        <p:nvSpPr>
          <p:cNvPr id="48" name="Background"/>
          <p:cNvSpPr/>
          <p:nvPr/>
        </p:nvSpPr>
        <p:spPr>
          <a:xfrm>
            <a:off x="4640580" y="1754632"/>
            <a:ext cx="993267" cy="342815"/>
          </a:xfrm>
          <a:prstGeom prst="rect">
            <a:avLst/>
          </a:prstGeom>
          <a:solidFill>
            <a:srgbClr val="4472C4"/>
          </a:solidFill>
        </p:spPr>
      </p:sp>
      <p:sp>
        <p:nvSpPr>
          <p:cNvPr id="49" name="Text Block"/>
          <p:cNvSpPr txBox="1"/>
          <p:nvPr/>
        </p:nvSpPr>
        <p:spPr>
          <a:xfrm>
            <a:off x="4640580" y="1754632"/>
            <a:ext cx="993267" cy="342815"/>
          </a:xfrm>
          <a:prstGeom prst="rect">
            <a:avLst/>
          </a:prstGeom>
          <a:noFill/>
        </p:spPr>
        <p:txBody>
          <a:bodyPr wrap="square" lIns="91440" tIns="45720" rIns="91440" bIns="45720" anchor="ctr"/>
          <a:lstStyle/>
          <a:p>
            <a:pPr algn="ctr">
              <a:buNone/>
            </a:pPr>
            <a:r>
              <a:rPr lang="en-US" sz="950" b="1" dirty="0">
                <a:solidFill>
                  <a:srgbClr val="FFFFFF"/>
                </a:solidFill>
                <a:latin typeface="Calibri"/>
                <a:cs typeface="Calibri"/>
              </a:rPr>
              <a:t>Gov't / CISA</a:t>
            </a:r>
            <a:endParaRPr lang="en-US" sz="950"/>
          </a:p>
        </p:txBody>
      </p:sp>
      <p:sp>
        <p:nvSpPr>
          <p:cNvPr id="50" name="Background"/>
          <p:cNvSpPr/>
          <p:nvPr/>
        </p:nvSpPr>
        <p:spPr>
          <a:xfrm>
            <a:off x="5706999" y="1754632"/>
            <a:ext cx="2979801" cy="342815"/>
          </a:xfrm>
          <a:prstGeom prst="rect">
            <a:avLst/>
          </a:prstGeom>
          <a:solidFill>
            <a:srgbClr val="F0F4F8"/>
          </a:solidFill>
        </p:spPr>
      </p:sp>
      <p:sp>
        <p:nvSpPr>
          <p:cNvPr id="51" name="Text Block"/>
          <p:cNvSpPr txBox="1"/>
          <p:nvPr/>
        </p:nvSpPr>
        <p:spPr>
          <a:xfrm>
            <a:off x="5706999" y="1754632"/>
            <a:ext cx="2979801" cy="342815"/>
          </a:xfrm>
          <a:prstGeom prst="rect">
            <a:avLst/>
          </a:prstGeom>
          <a:noFill/>
        </p:spPr>
        <p:txBody>
          <a:bodyPr wrap="square" lIns="91440" tIns="45720" rIns="91440" bIns="45720" anchor="ctr"/>
          <a:lstStyle/>
          <a:p>
            <a:pPr>
              <a:buNone/>
            </a:pPr>
            <a:r>
              <a:rPr lang="en-US" sz="950" dirty="0">
                <a:solidFill>
                  <a:srgbClr val="405363"/>
                </a:solidFill>
                <a:latin typeface="Calibri"/>
                <a:cs typeface="Calibri"/>
              </a:rPr>
              <a:t>Critical infra &amp; federal via EPA, CISA partnerships</a:t>
            </a:r>
            <a:endParaRPr lang="en-US" sz="950"/>
          </a:p>
        </p:txBody>
      </p:sp>
      <p:sp>
        <p:nvSpPr>
          <p:cNvPr id="52" name="Background"/>
          <p:cNvSpPr/>
          <p:nvPr/>
        </p:nvSpPr>
        <p:spPr>
          <a:xfrm>
            <a:off x="4640580" y="2143167"/>
            <a:ext cx="993267" cy="342815"/>
          </a:xfrm>
          <a:prstGeom prst="rect">
            <a:avLst/>
          </a:prstGeom>
          <a:solidFill>
            <a:srgbClr val="4472C4"/>
          </a:solidFill>
        </p:spPr>
      </p:sp>
      <p:sp>
        <p:nvSpPr>
          <p:cNvPr id="53" name="Text Block"/>
          <p:cNvSpPr txBox="1"/>
          <p:nvPr/>
        </p:nvSpPr>
        <p:spPr>
          <a:xfrm>
            <a:off x="4640580" y="2143167"/>
            <a:ext cx="993267" cy="342815"/>
          </a:xfrm>
          <a:prstGeom prst="rect">
            <a:avLst/>
          </a:prstGeom>
          <a:noFill/>
        </p:spPr>
        <p:txBody>
          <a:bodyPr wrap="square" lIns="91440" tIns="45720" rIns="91440" bIns="45720" anchor="ctr"/>
          <a:lstStyle/>
          <a:p>
            <a:pPr algn="ctr">
              <a:buNone/>
            </a:pPr>
            <a:r>
              <a:rPr lang="en-US" sz="950" b="1" dirty="0">
                <a:solidFill>
                  <a:srgbClr val="FFFFFF"/>
                </a:solidFill>
                <a:latin typeface="Calibri"/>
                <a:cs typeface="Calibri"/>
              </a:rPr>
              <a:t>CensAI</a:t>
            </a:r>
            <a:endParaRPr lang="en-US" sz="950"/>
          </a:p>
        </p:txBody>
      </p:sp>
      <p:sp>
        <p:nvSpPr>
          <p:cNvPr id="54" name="Background"/>
          <p:cNvSpPr/>
          <p:nvPr/>
        </p:nvSpPr>
        <p:spPr>
          <a:xfrm>
            <a:off x="5706999" y="2143167"/>
            <a:ext cx="2979801" cy="342815"/>
          </a:xfrm>
          <a:prstGeom prst="rect">
            <a:avLst/>
          </a:prstGeom>
          <a:solidFill>
            <a:srgbClr val="F0F4F8"/>
          </a:solidFill>
        </p:spPr>
      </p:sp>
      <p:sp>
        <p:nvSpPr>
          <p:cNvPr id="55" name="Text Block"/>
          <p:cNvSpPr txBox="1"/>
          <p:nvPr/>
        </p:nvSpPr>
        <p:spPr>
          <a:xfrm>
            <a:off x="5706999" y="2143167"/>
            <a:ext cx="2979801" cy="342815"/>
          </a:xfrm>
          <a:prstGeom prst="rect">
            <a:avLst/>
          </a:prstGeom>
          <a:noFill/>
        </p:spPr>
        <p:txBody>
          <a:bodyPr wrap="square" lIns="91440" tIns="45720" rIns="91440" bIns="45720" anchor="ctr"/>
          <a:lstStyle/>
          <a:p>
            <a:pPr>
              <a:buNone/>
            </a:pPr>
            <a:r>
              <a:rPr lang="en-US" sz="950" dirty="0">
                <a:solidFill>
                  <a:srgbClr val="405363"/>
                </a:solidFill>
                <a:latin typeface="Calibri"/>
                <a:cs typeface="Calibri"/>
              </a:rPr>
              <a:t>AI-assisted hunting and exposure prioritization</a:t>
            </a:r>
            <a:endParaRPr lang="en-US" sz="950"/>
          </a:p>
        </p:txBody>
      </p:sp>
      <p:sp>
        <p:nvSpPr>
          <p:cNvPr id="56" name="Background"/>
          <p:cNvSpPr/>
          <p:nvPr/>
        </p:nvSpPr>
        <p:spPr>
          <a:xfrm>
            <a:off x="4640580" y="2531702"/>
            <a:ext cx="993267" cy="342815"/>
          </a:xfrm>
          <a:prstGeom prst="rect">
            <a:avLst/>
          </a:prstGeom>
          <a:solidFill>
            <a:srgbClr val="4472C4"/>
          </a:solidFill>
        </p:spPr>
      </p:sp>
      <p:sp>
        <p:nvSpPr>
          <p:cNvPr id="57" name="Text Block"/>
          <p:cNvSpPr txBox="1"/>
          <p:nvPr/>
        </p:nvSpPr>
        <p:spPr>
          <a:xfrm>
            <a:off x="4640580" y="2531702"/>
            <a:ext cx="993267" cy="342815"/>
          </a:xfrm>
          <a:prstGeom prst="rect">
            <a:avLst/>
          </a:prstGeom>
          <a:noFill/>
        </p:spPr>
        <p:txBody>
          <a:bodyPr wrap="square" lIns="91440" tIns="45720" rIns="91440" bIns="45720" anchor="ctr"/>
          <a:lstStyle/>
          <a:p>
            <a:pPr algn="ctr">
              <a:buNone/>
            </a:pPr>
            <a:r>
              <a:rPr lang="en-US" sz="950" b="1" dirty="0">
                <a:solidFill>
                  <a:srgbClr val="FFFFFF"/>
                </a:solidFill>
                <a:latin typeface="Calibri"/>
                <a:cs typeface="Calibri"/>
              </a:rPr>
              <a:t>ASM Platform</a:t>
            </a:r>
            <a:endParaRPr lang="en-US" sz="950"/>
          </a:p>
        </p:txBody>
      </p:sp>
      <p:sp>
        <p:nvSpPr>
          <p:cNvPr id="58" name="Background"/>
          <p:cNvSpPr/>
          <p:nvPr/>
        </p:nvSpPr>
        <p:spPr>
          <a:xfrm>
            <a:off x="5706999" y="2531702"/>
            <a:ext cx="2979801" cy="342815"/>
          </a:xfrm>
          <a:prstGeom prst="rect">
            <a:avLst/>
          </a:prstGeom>
          <a:solidFill>
            <a:srgbClr val="F0F4F8"/>
          </a:solidFill>
        </p:spPr>
      </p:sp>
      <p:sp>
        <p:nvSpPr>
          <p:cNvPr id="59" name="Text Block"/>
          <p:cNvSpPr txBox="1"/>
          <p:nvPr/>
        </p:nvSpPr>
        <p:spPr>
          <a:xfrm>
            <a:off x="5706999" y="2531702"/>
            <a:ext cx="2979801" cy="342815"/>
          </a:xfrm>
          <a:prstGeom prst="rect">
            <a:avLst/>
          </a:prstGeom>
          <a:noFill/>
        </p:spPr>
        <p:txBody>
          <a:bodyPr wrap="square" lIns="91440" tIns="45720" rIns="91440" bIns="45720" anchor="ctr"/>
          <a:lstStyle/>
          <a:p>
            <a:pPr>
              <a:buNone/>
            </a:pPr>
            <a:r>
              <a:rPr lang="en-US" sz="950" dirty="0">
                <a:solidFill>
                  <a:srgbClr val="405363"/>
                </a:solidFill>
                <a:latin typeface="Calibri"/>
                <a:cs typeface="Calibri"/>
              </a:rPr>
              <a:t>Platform play alongside Wiz, CrowdStrike, Tenable</a:t>
            </a:r>
            <a:endParaRPr lang="en-US" sz="950"/>
          </a:p>
        </p:txBody>
      </p:sp>
      <p:sp>
        <p:nvSpPr>
          <p:cNvPr id="60" name="Background"/>
          <p:cNvSpPr/>
          <p:nvPr/>
        </p:nvSpPr>
        <p:spPr>
          <a:xfrm>
            <a:off x="4640580" y="2920237"/>
            <a:ext cx="993267" cy="342815"/>
          </a:xfrm>
          <a:prstGeom prst="rect">
            <a:avLst/>
          </a:prstGeom>
          <a:solidFill>
            <a:srgbClr val="4472C4"/>
          </a:solidFill>
        </p:spPr>
      </p:sp>
      <p:sp>
        <p:nvSpPr>
          <p:cNvPr id="61" name="Text Block"/>
          <p:cNvSpPr txBox="1"/>
          <p:nvPr/>
        </p:nvSpPr>
        <p:spPr>
          <a:xfrm>
            <a:off x="4640580" y="2920237"/>
            <a:ext cx="993267" cy="342815"/>
          </a:xfrm>
          <a:prstGeom prst="rect">
            <a:avLst/>
          </a:prstGeom>
          <a:noFill/>
        </p:spPr>
        <p:txBody>
          <a:bodyPr wrap="square" lIns="91440" tIns="45720" rIns="91440" bIns="45720" anchor="ctr"/>
          <a:lstStyle/>
          <a:p>
            <a:pPr algn="ctr">
              <a:buNone/>
            </a:pPr>
            <a:r>
              <a:rPr lang="en-US" sz="950" b="1" dirty="0">
                <a:solidFill>
                  <a:srgbClr val="FFFFFF"/>
                </a:solidFill>
                <a:latin typeface="Calibri"/>
                <a:cs typeface="Calibri"/>
              </a:rPr>
              <a:t>International</a:t>
            </a:r>
            <a:endParaRPr lang="en-US" sz="950"/>
          </a:p>
        </p:txBody>
      </p:sp>
      <p:sp>
        <p:nvSpPr>
          <p:cNvPr id="62" name="Background"/>
          <p:cNvSpPr/>
          <p:nvPr/>
        </p:nvSpPr>
        <p:spPr>
          <a:xfrm>
            <a:off x="5706999" y="2920237"/>
            <a:ext cx="2979801" cy="342815"/>
          </a:xfrm>
          <a:prstGeom prst="rect">
            <a:avLst/>
          </a:prstGeom>
          <a:solidFill>
            <a:srgbClr val="F0F4F8"/>
          </a:solidFill>
        </p:spPr>
      </p:sp>
      <p:sp>
        <p:nvSpPr>
          <p:cNvPr id="63" name="Text Block"/>
          <p:cNvSpPr txBox="1"/>
          <p:nvPr/>
        </p:nvSpPr>
        <p:spPr>
          <a:xfrm>
            <a:off x="5706999" y="2920237"/>
            <a:ext cx="2979801" cy="342815"/>
          </a:xfrm>
          <a:prstGeom prst="rect">
            <a:avLst/>
          </a:prstGeom>
          <a:noFill/>
        </p:spPr>
        <p:txBody>
          <a:bodyPr wrap="square" lIns="91440" tIns="45720" rIns="91440" bIns="45720" anchor="ctr"/>
          <a:lstStyle/>
          <a:p>
            <a:pPr>
              <a:buNone/>
            </a:pPr>
            <a:r>
              <a:rPr lang="en-US" sz="950" dirty="0">
                <a:solidFill>
                  <a:srgbClr val="405363"/>
                </a:solidFill>
                <a:latin typeface="Calibri"/>
                <a:cs typeface="Calibri"/>
              </a:rPr>
              <a:t>APAC &amp; Europe go-to-market now active with U.S.</a:t>
            </a:r>
            <a:endParaRPr lang="en-US" sz="950"/>
          </a:p>
        </p:txBody>
      </p:sp>
      <p:sp>
        <p:nvSpPr>
          <p:cNvPr id="64" name="Header Bar"/>
          <p:cNvSpPr txBox="1"/>
          <p:nvPr/>
        </p:nvSpPr>
        <p:spPr>
          <a:xfrm>
            <a:off x="4640580" y="3372781"/>
            <a:ext cx="404622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Competitive Positioning</a:t>
            </a:r>
            <a:endParaRPr lang="en-US" sz="1200"/>
          </a:p>
        </p:txBody>
      </p:sp>
      <p:sp>
        <p:nvSpPr>
          <p:cNvPr id="65" name="Background"/>
          <p:cNvSpPr/>
          <p:nvPr/>
        </p:nvSpPr>
        <p:spPr>
          <a:xfrm>
            <a:off x="4640580" y="3765973"/>
            <a:ext cx="656082" cy="526119"/>
          </a:xfrm>
          <a:prstGeom prst="rect">
            <a:avLst/>
          </a:prstGeom>
          <a:solidFill>
            <a:srgbClr val="F0F4F8"/>
          </a:solidFill>
        </p:spPr>
      </p:sp>
      <p:pic>
        <p:nvPicPr>
          <p:cNvPr id="66" name="Image"/>
          <p:cNvPicPr>
            <a:picLocks noChangeAspect="1"/>
          </p:cNvPicPr>
          <p:nvPr/>
        </p:nvPicPr>
        <p:blipFill>
          <a:blip r:embed="rId2"/>
          <a:stretch>
            <a:fillRect/>
          </a:stretch>
        </p:blipFill>
        <p:spPr>
          <a:xfrm>
            <a:off x="4640580" y="3931810"/>
            <a:ext cx="656082" cy="194445"/>
          </a:xfrm>
          <a:prstGeom prst="rect">
            <a:avLst/>
          </a:prstGeom>
        </p:spPr>
      </p:pic>
      <p:sp>
        <p:nvSpPr>
          <p:cNvPr id="67" name="Background"/>
          <p:cNvSpPr/>
          <p:nvPr/>
        </p:nvSpPr>
        <p:spPr>
          <a:xfrm>
            <a:off x="5351526" y="3765973"/>
            <a:ext cx="984123" cy="526119"/>
          </a:xfrm>
          <a:prstGeom prst="rect">
            <a:avLst/>
          </a:prstGeom>
          <a:solidFill>
            <a:srgbClr val="F0F4F8"/>
          </a:solidFill>
        </p:spPr>
      </p:sp>
      <p:sp>
        <p:nvSpPr>
          <p:cNvPr id="68" name="Text Block"/>
          <p:cNvSpPr txBox="1"/>
          <p:nvPr/>
        </p:nvSpPr>
        <p:spPr>
          <a:xfrm>
            <a:off x="5351526" y="3765973"/>
            <a:ext cx="984123" cy="526119"/>
          </a:xfrm>
          <a:prstGeom prst="rect">
            <a:avLst/>
          </a:prstGeom>
          <a:noFill/>
        </p:spPr>
        <p:txBody>
          <a:bodyPr wrap="square" lIns="91440" tIns="45720" rIns="91440" bIns="45720" anchor="ctr"/>
          <a:lstStyle/>
          <a:p>
            <a:pPr>
              <a:buNone/>
            </a:pPr>
            <a:r>
              <a:rPr lang="en-US" sz="950" b="1" dirty="0">
                <a:solidFill>
                  <a:srgbClr val="193338"/>
                </a:solidFill>
                <a:latin typeface="Calibri"/>
                <a:cs typeface="Calibri"/>
              </a:rPr>
              <a:t>Shodan</a:t>
            </a:r>
            <a:endParaRPr lang="en-US" sz="950"/>
          </a:p>
        </p:txBody>
      </p:sp>
      <p:sp>
        <p:nvSpPr>
          <p:cNvPr id="69" name="Background"/>
          <p:cNvSpPr/>
          <p:nvPr/>
        </p:nvSpPr>
        <p:spPr>
          <a:xfrm>
            <a:off x="6390513" y="3765973"/>
            <a:ext cx="2296287" cy="526119"/>
          </a:xfrm>
          <a:prstGeom prst="rect">
            <a:avLst/>
          </a:prstGeom>
          <a:solidFill>
            <a:srgbClr val="F0F4F8"/>
          </a:solidFill>
        </p:spPr>
      </p:sp>
      <p:sp>
        <p:nvSpPr>
          <p:cNvPr id="70" name="Text Block"/>
          <p:cNvSpPr txBox="1"/>
          <p:nvPr/>
        </p:nvSpPr>
        <p:spPr>
          <a:xfrm>
            <a:off x="6390513" y="3765973"/>
            <a:ext cx="2296287" cy="526119"/>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Original internet scanner; Censys leads on scan freshness and enterprise support</a:t>
            </a:r>
            <a:endParaRPr lang="en-US" sz="900"/>
          </a:p>
        </p:txBody>
      </p:sp>
      <p:sp>
        <p:nvSpPr>
          <p:cNvPr id="71" name="Background"/>
          <p:cNvSpPr/>
          <p:nvPr/>
        </p:nvSpPr>
        <p:spPr>
          <a:xfrm>
            <a:off x="4640580" y="4346956"/>
            <a:ext cx="656082" cy="526119"/>
          </a:xfrm>
          <a:prstGeom prst="rect">
            <a:avLst/>
          </a:prstGeom>
          <a:solidFill>
            <a:srgbClr val="F0F4F8"/>
          </a:solidFill>
        </p:spPr>
      </p:sp>
      <p:pic>
        <p:nvPicPr>
          <p:cNvPr id="72" name="Image"/>
          <p:cNvPicPr>
            <a:picLocks noChangeAspect="1"/>
          </p:cNvPicPr>
          <p:nvPr/>
        </p:nvPicPr>
        <p:blipFill>
          <a:blip r:embed="rId3"/>
          <a:stretch>
            <a:fillRect/>
          </a:stretch>
        </p:blipFill>
        <p:spPr>
          <a:xfrm>
            <a:off x="4640580" y="4518016"/>
            <a:ext cx="656082" cy="184000"/>
          </a:xfrm>
          <a:prstGeom prst="rect">
            <a:avLst/>
          </a:prstGeom>
        </p:spPr>
      </p:pic>
      <p:sp>
        <p:nvSpPr>
          <p:cNvPr id="73" name="Background"/>
          <p:cNvSpPr/>
          <p:nvPr/>
        </p:nvSpPr>
        <p:spPr>
          <a:xfrm>
            <a:off x="5351526" y="4346956"/>
            <a:ext cx="984123" cy="526119"/>
          </a:xfrm>
          <a:prstGeom prst="rect">
            <a:avLst/>
          </a:prstGeom>
          <a:solidFill>
            <a:srgbClr val="F0F4F8"/>
          </a:solidFill>
        </p:spPr>
      </p:sp>
      <p:sp>
        <p:nvSpPr>
          <p:cNvPr id="74" name="Text Block"/>
          <p:cNvSpPr txBox="1"/>
          <p:nvPr/>
        </p:nvSpPr>
        <p:spPr>
          <a:xfrm>
            <a:off x="5351526" y="4346956"/>
            <a:ext cx="984123" cy="526119"/>
          </a:xfrm>
          <a:prstGeom prst="rect">
            <a:avLst/>
          </a:prstGeom>
          <a:noFill/>
        </p:spPr>
        <p:txBody>
          <a:bodyPr wrap="square" lIns="91440" tIns="45720" rIns="91440" bIns="45720" anchor="ctr"/>
          <a:lstStyle/>
          <a:p>
            <a:pPr>
              <a:buNone/>
            </a:pPr>
            <a:r>
              <a:rPr lang="en-US" sz="950" b="1" dirty="0">
                <a:solidFill>
                  <a:srgbClr val="193338"/>
                </a:solidFill>
                <a:latin typeface="Calibri"/>
                <a:cs typeface="Calibri"/>
              </a:rPr>
              <a:t>Tenable ASM</a:t>
            </a:r>
            <a:endParaRPr lang="en-US" sz="950"/>
          </a:p>
        </p:txBody>
      </p:sp>
      <p:sp>
        <p:nvSpPr>
          <p:cNvPr id="75" name="Background"/>
          <p:cNvSpPr/>
          <p:nvPr/>
        </p:nvSpPr>
        <p:spPr>
          <a:xfrm>
            <a:off x="6390513" y="4346956"/>
            <a:ext cx="2296287" cy="526119"/>
          </a:xfrm>
          <a:prstGeom prst="rect">
            <a:avLst/>
          </a:prstGeom>
          <a:solidFill>
            <a:srgbClr val="F0F4F8"/>
          </a:solidFill>
        </p:spPr>
      </p:sp>
      <p:sp>
        <p:nvSpPr>
          <p:cNvPr id="76" name="Text Block"/>
          <p:cNvSpPr txBox="1"/>
          <p:nvPr/>
        </p:nvSpPr>
        <p:spPr>
          <a:xfrm>
            <a:off x="6390513" y="4346956"/>
            <a:ext cx="2296287" cy="526119"/>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Traditional vuln mgmt player; Censys wins on internet-scale external ASM</a:t>
            </a:r>
            <a:endParaRPr lang="en-US" sz="900"/>
          </a:p>
        </p:txBody>
      </p:sp>
      <p:sp>
        <p:nvSpPr>
          <p:cNvPr id="77" name="Background"/>
          <p:cNvSpPr/>
          <p:nvPr/>
        </p:nvSpPr>
        <p:spPr>
          <a:xfrm>
            <a:off x="4640580" y="4927939"/>
            <a:ext cx="656082" cy="526119"/>
          </a:xfrm>
          <a:prstGeom prst="rect">
            <a:avLst/>
          </a:prstGeom>
          <a:solidFill>
            <a:srgbClr val="F0F4F8"/>
          </a:solidFill>
        </p:spPr>
      </p:sp>
      <p:pic>
        <p:nvPicPr>
          <p:cNvPr id="78" name="Image"/>
          <p:cNvPicPr>
            <a:picLocks noChangeAspect="1"/>
          </p:cNvPicPr>
          <p:nvPr/>
        </p:nvPicPr>
        <p:blipFill>
          <a:blip r:embed="rId4"/>
          <a:stretch>
            <a:fillRect/>
          </a:stretch>
        </p:blipFill>
        <p:spPr>
          <a:xfrm>
            <a:off x="4640580" y="5065067"/>
            <a:ext cx="656082" cy="251864"/>
          </a:xfrm>
          <a:prstGeom prst="rect">
            <a:avLst/>
          </a:prstGeom>
        </p:spPr>
      </p:pic>
      <p:sp>
        <p:nvSpPr>
          <p:cNvPr id="79" name="Background"/>
          <p:cNvSpPr/>
          <p:nvPr/>
        </p:nvSpPr>
        <p:spPr>
          <a:xfrm>
            <a:off x="5351526" y="4927939"/>
            <a:ext cx="984123" cy="526119"/>
          </a:xfrm>
          <a:prstGeom prst="rect">
            <a:avLst/>
          </a:prstGeom>
          <a:solidFill>
            <a:srgbClr val="F0F4F8"/>
          </a:solidFill>
        </p:spPr>
      </p:sp>
      <p:sp>
        <p:nvSpPr>
          <p:cNvPr id="80" name="Text Block"/>
          <p:cNvSpPr txBox="1"/>
          <p:nvPr/>
        </p:nvSpPr>
        <p:spPr>
          <a:xfrm>
            <a:off x="5351526" y="4927939"/>
            <a:ext cx="984123" cy="526119"/>
          </a:xfrm>
          <a:prstGeom prst="rect">
            <a:avLst/>
          </a:prstGeom>
          <a:noFill/>
        </p:spPr>
        <p:txBody>
          <a:bodyPr wrap="square" lIns="91440" tIns="45720" rIns="91440" bIns="45720" anchor="ctr"/>
          <a:lstStyle/>
          <a:p>
            <a:pPr>
              <a:buNone/>
            </a:pPr>
            <a:r>
              <a:rPr lang="en-US" sz="950" b="1" dirty="0">
                <a:solidFill>
                  <a:srgbClr val="193338"/>
                </a:solidFill>
                <a:latin typeface="Calibri"/>
                <a:cs typeface="Calibri"/>
              </a:rPr>
              <a:t>Cortex Xpanse</a:t>
            </a:r>
            <a:endParaRPr lang="en-US" sz="950"/>
          </a:p>
        </p:txBody>
      </p:sp>
      <p:sp>
        <p:nvSpPr>
          <p:cNvPr id="81" name="Background"/>
          <p:cNvSpPr/>
          <p:nvPr/>
        </p:nvSpPr>
        <p:spPr>
          <a:xfrm>
            <a:off x="6390513" y="4927939"/>
            <a:ext cx="2296287" cy="526119"/>
          </a:xfrm>
          <a:prstGeom prst="rect">
            <a:avLst/>
          </a:prstGeom>
          <a:solidFill>
            <a:srgbClr val="F0F4F8"/>
          </a:solidFill>
        </p:spPr>
      </p:sp>
      <p:sp>
        <p:nvSpPr>
          <p:cNvPr id="82" name="Text Block"/>
          <p:cNvSpPr txBox="1"/>
          <p:nvPr/>
        </p:nvSpPr>
        <p:spPr>
          <a:xfrm>
            <a:off x="6390513" y="4927939"/>
            <a:ext cx="2296287" cy="526119"/>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Palo Alto's ASM module; Censys wins on data quality and research credibility</a:t>
            </a:r>
            <a:endParaRPr lang="en-US" sz="900"/>
          </a:p>
        </p:txBody>
      </p:sp>
      <p:sp>
        <p:nvSpPr>
          <p:cNvPr id="83" name="Background"/>
          <p:cNvSpPr/>
          <p:nvPr/>
        </p:nvSpPr>
        <p:spPr>
          <a:xfrm>
            <a:off x="4640580" y="5508922"/>
            <a:ext cx="656082" cy="526119"/>
          </a:xfrm>
          <a:prstGeom prst="rect">
            <a:avLst/>
          </a:prstGeom>
          <a:solidFill>
            <a:srgbClr val="F0F4F8"/>
          </a:solidFill>
        </p:spPr>
      </p:sp>
      <p:pic>
        <p:nvPicPr>
          <p:cNvPr id="84" name="Image"/>
          <p:cNvPicPr>
            <a:picLocks noChangeAspect="1"/>
          </p:cNvPicPr>
          <p:nvPr/>
        </p:nvPicPr>
        <p:blipFill>
          <a:blip r:embed="rId5"/>
          <a:stretch>
            <a:fillRect/>
          </a:stretch>
        </p:blipFill>
        <p:spPr>
          <a:xfrm>
            <a:off x="4705562" y="5508922"/>
            <a:ext cx="526119" cy="526119"/>
          </a:xfrm>
          <a:prstGeom prst="rect">
            <a:avLst/>
          </a:prstGeom>
        </p:spPr>
      </p:pic>
      <p:sp>
        <p:nvSpPr>
          <p:cNvPr id="85" name="Background"/>
          <p:cNvSpPr/>
          <p:nvPr/>
        </p:nvSpPr>
        <p:spPr>
          <a:xfrm>
            <a:off x="5351526" y="5508922"/>
            <a:ext cx="984123" cy="526119"/>
          </a:xfrm>
          <a:prstGeom prst="rect">
            <a:avLst/>
          </a:prstGeom>
          <a:solidFill>
            <a:srgbClr val="F0F4F8"/>
          </a:solidFill>
        </p:spPr>
      </p:sp>
      <p:sp>
        <p:nvSpPr>
          <p:cNvPr id="86" name="Text Block"/>
          <p:cNvSpPr txBox="1"/>
          <p:nvPr/>
        </p:nvSpPr>
        <p:spPr>
          <a:xfrm>
            <a:off x="5351526" y="5508922"/>
            <a:ext cx="984123" cy="526119"/>
          </a:xfrm>
          <a:prstGeom prst="rect">
            <a:avLst/>
          </a:prstGeom>
          <a:noFill/>
        </p:spPr>
        <p:txBody>
          <a:bodyPr wrap="square" lIns="91440" tIns="45720" rIns="91440" bIns="45720" anchor="ctr"/>
          <a:lstStyle/>
          <a:p>
            <a:pPr>
              <a:buNone/>
            </a:pPr>
            <a:r>
              <a:rPr lang="en-US" sz="950" b="1" dirty="0">
                <a:solidFill>
                  <a:srgbClr val="193338"/>
                </a:solidFill>
                <a:latin typeface="Calibri"/>
                <a:cs typeface="Calibri"/>
              </a:rPr>
              <a:t>Microsoft EASM</a:t>
            </a:r>
            <a:endParaRPr lang="en-US" sz="950"/>
          </a:p>
        </p:txBody>
      </p:sp>
      <p:sp>
        <p:nvSpPr>
          <p:cNvPr id="87" name="Background"/>
          <p:cNvSpPr/>
          <p:nvPr/>
        </p:nvSpPr>
        <p:spPr>
          <a:xfrm>
            <a:off x="6390513" y="5508922"/>
            <a:ext cx="2296287" cy="526119"/>
          </a:xfrm>
          <a:prstGeom prst="rect">
            <a:avLst/>
          </a:prstGeom>
          <a:solidFill>
            <a:srgbClr val="F0F4F8"/>
          </a:solidFill>
        </p:spPr>
      </p:sp>
      <p:sp>
        <p:nvSpPr>
          <p:cNvPr id="88" name="Text Block"/>
          <p:cNvSpPr txBox="1"/>
          <p:nvPr/>
        </p:nvSpPr>
        <p:spPr>
          <a:xfrm>
            <a:off x="6390513" y="5508922"/>
            <a:ext cx="2296287" cy="526119"/>
          </a:xfrm>
          <a:prstGeom prst="rect">
            <a:avLst/>
          </a:prstGeom>
          <a:noFill/>
        </p:spPr>
        <p:txBody>
          <a:bodyPr wrap="square" lIns="91440" tIns="45720" rIns="91440" bIns="45720" anchor="ctr"/>
          <a:lstStyle/>
          <a:p>
            <a:pPr>
              <a:buNone/>
            </a:pPr>
            <a:r>
              <a:rPr lang="en-US" sz="900" dirty="0">
                <a:solidFill>
                  <a:srgbClr val="405363"/>
                </a:solidFill>
                <a:latin typeface="Calibri"/>
                <a:cs typeface="Calibri"/>
              </a:rPr>
              <a:t>Bundled with Azure; Censys wins on depth, multi-cloud, and government trust</a:t>
            </a:r>
            <a:endParaRPr lang="en-US" sz="900"/>
          </a:p>
        </p:txBody>
      </p:sp>
      <p:sp>
        <p:nvSpPr>
          <p:cNvPr id="89"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35</a:t>
            </a:r>
            <a:endParaRPr lang="en-US" sz="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cNvSpPr txBox="1"/>
          <p:nvPr/>
        </p:nvSpPr>
        <p:spPr>
          <a:xfrm>
            <a:off x="457200" y="45720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Select Active Cybersecurity Investors</a:t>
            </a:r>
            <a:endParaRPr lang="en-US" sz="2800"/>
          </a:p>
        </p:txBody>
      </p:sp>
      <p:sp>
        <p:nvSpPr>
          <p:cNvPr id="3" name="Background"/>
          <p:cNvSpPr/>
          <p:nvPr/>
        </p:nvSpPr>
        <p:spPr>
          <a:xfrm>
            <a:off x="457200" y="1117600"/>
            <a:ext cx="1350264" cy="438727"/>
          </a:xfrm>
          <a:prstGeom prst="rect">
            <a:avLst/>
          </a:prstGeom>
          <a:solidFill>
            <a:srgbClr val="193338"/>
          </a:solidFill>
        </p:spPr>
      </p:sp>
      <p:sp>
        <p:nvSpPr>
          <p:cNvPr id="4" name="Text Block"/>
          <p:cNvSpPr txBox="1"/>
          <p:nvPr/>
        </p:nvSpPr>
        <p:spPr>
          <a:xfrm>
            <a:off x="457200" y="1117600"/>
            <a:ext cx="1350264" cy="438727"/>
          </a:xfrm>
          <a:prstGeom prst="rect">
            <a:avLst/>
          </a:prstGeom>
          <a:noFill/>
        </p:spPr>
        <p:txBody>
          <a:bodyPr wrap="square" lIns="91440" tIns="45720" rIns="91440" bIns="45720" anchor="ctr"/>
          <a:lstStyle/>
          <a:p>
            <a:pPr algn="ctr">
              <a:buNone/>
            </a:pPr>
            <a:r>
              <a:rPr lang="en-US" sz="800" b="1" dirty="0">
                <a:solidFill>
                  <a:srgbClr val="FFFFFF"/>
                </a:solidFill>
                <a:latin typeface="Calibri"/>
                <a:cs typeface="Calibri"/>
              </a:rPr>
              <a:t>Investor</a:t>
            </a:r>
            <a:endParaRPr lang="en-US" sz="800"/>
          </a:p>
        </p:txBody>
      </p:sp>
      <p:sp>
        <p:nvSpPr>
          <p:cNvPr id="5" name="Background"/>
          <p:cNvSpPr/>
          <p:nvPr/>
        </p:nvSpPr>
        <p:spPr>
          <a:xfrm>
            <a:off x="1871472" y="1117600"/>
            <a:ext cx="675132" cy="438727"/>
          </a:xfrm>
          <a:prstGeom prst="rect">
            <a:avLst/>
          </a:prstGeom>
          <a:solidFill>
            <a:srgbClr val="193338"/>
          </a:solidFill>
        </p:spPr>
      </p:sp>
      <p:sp>
        <p:nvSpPr>
          <p:cNvPr id="6" name="Text Block"/>
          <p:cNvSpPr txBox="1"/>
          <p:nvPr/>
        </p:nvSpPr>
        <p:spPr>
          <a:xfrm>
            <a:off x="1871472" y="1117600"/>
            <a:ext cx="675132" cy="438727"/>
          </a:xfrm>
          <a:prstGeom prst="rect">
            <a:avLst/>
          </a:prstGeom>
          <a:noFill/>
        </p:spPr>
        <p:txBody>
          <a:bodyPr wrap="square" lIns="91440" tIns="45720" rIns="91440" bIns="45720" anchor="ctr"/>
          <a:lstStyle/>
          <a:p>
            <a:pPr algn="ctr">
              <a:buNone/>
            </a:pPr>
            <a:r>
              <a:rPr lang="en-US" sz="800" b="1" dirty="0">
                <a:solidFill>
                  <a:srgbClr val="FFFFFF"/>
                </a:solidFill>
                <a:latin typeface="Calibri"/>
                <a:cs typeface="Calibri"/>
              </a:rPr>
              <a:t>Cybersecurity</a:t>
            </a:r>
            <a:endParaRPr lang="en-US" sz="800"/>
          </a:p>
          <a:p>
            <a:pPr algn="ctr">
              <a:buNone/>
            </a:pPr>
            <a:r>
              <a:rPr lang="en-US" sz="800" b="1" dirty="0">
                <a:solidFill>
                  <a:srgbClr val="FFFFFF"/>
                </a:solidFill>
                <a:latin typeface="Calibri"/>
                <a:cs typeface="Calibri"/>
              </a:rPr>
              <a:t>Investments</a:t>
            </a:r>
            <a:endParaRPr lang="en-US" sz="800"/>
          </a:p>
        </p:txBody>
      </p:sp>
      <p:sp>
        <p:nvSpPr>
          <p:cNvPr id="7" name="Background"/>
          <p:cNvSpPr/>
          <p:nvPr/>
        </p:nvSpPr>
        <p:spPr>
          <a:xfrm>
            <a:off x="2610612" y="1117600"/>
            <a:ext cx="6076188" cy="438727"/>
          </a:xfrm>
          <a:prstGeom prst="rect">
            <a:avLst/>
          </a:prstGeom>
          <a:solidFill>
            <a:srgbClr val="193338"/>
          </a:solidFill>
        </p:spPr>
      </p:sp>
      <p:sp>
        <p:nvSpPr>
          <p:cNvPr id="8" name="Text Block"/>
          <p:cNvSpPr txBox="1"/>
          <p:nvPr/>
        </p:nvSpPr>
        <p:spPr>
          <a:xfrm>
            <a:off x="2610612" y="1117600"/>
            <a:ext cx="6076188" cy="438727"/>
          </a:xfrm>
          <a:prstGeom prst="rect">
            <a:avLst/>
          </a:prstGeom>
          <a:noFill/>
        </p:spPr>
        <p:txBody>
          <a:bodyPr wrap="square" lIns="91440" tIns="45720" rIns="91440" bIns="45720" anchor="ctr"/>
          <a:lstStyle/>
          <a:p>
            <a:pPr algn="ctr">
              <a:buNone/>
            </a:pPr>
            <a:r>
              <a:rPr lang="en-US" sz="800" b="1" dirty="0">
                <a:solidFill>
                  <a:srgbClr val="FFFFFF"/>
                </a:solidFill>
                <a:latin typeface="Calibri"/>
                <a:cs typeface="Calibri"/>
              </a:rPr>
              <a:t>Select Cybersecurity Investment Targets &amp; Descriptions</a:t>
            </a:r>
            <a:endParaRPr lang="en-US" sz="800"/>
          </a:p>
        </p:txBody>
      </p:sp>
      <p:pic>
        <p:nvPicPr>
          <p:cNvPr id="9" name="Image"/>
          <p:cNvPicPr>
            <a:picLocks noChangeAspect="1"/>
          </p:cNvPicPr>
          <p:nvPr/>
        </p:nvPicPr>
        <p:blipFill>
          <a:blip r:embed="rId2"/>
          <a:stretch>
            <a:fillRect/>
          </a:stretch>
        </p:blipFill>
        <p:spPr>
          <a:xfrm>
            <a:off x="492018" y="1602047"/>
            <a:ext cx="1280628" cy="438727"/>
          </a:xfrm>
          <a:prstGeom prst="rect">
            <a:avLst/>
          </a:prstGeom>
        </p:spPr>
      </p:pic>
      <p:sp>
        <p:nvSpPr>
          <p:cNvPr id="10" name="Text Block"/>
          <p:cNvSpPr txBox="1"/>
          <p:nvPr/>
        </p:nvSpPr>
        <p:spPr>
          <a:xfrm>
            <a:off x="1871472" y="1602047"/>
            <a:ext cx="675132" cy="438727"/>
          </a:xfrm>
          <a:prstGeom prst="rect">
            <a:avLst/>
          </a:prstGeom>
          <a:noFill/>
        </p:spPr>
        <p:txBody>
          <a:bodyPr wrap="square" lIns="91440" tIns="45720" rIns="91440" bIns="45720" anchor="ctr"/>
          <a:lstStyle/>
          <a:p>
            <a:pPr algn="ctr">
              <a:buNone/>
            </a:pPr>
            <a:r>
              <a:rPr lang="en-US" sz="1100" dirty="0">
                <a:solidFill>
                  <a:srgbClr val="333333"/>
                </a:solidFill>
                <a:latin typeface="Calibri"/>
                <a:cs typeface="Calibri"/>
              </a:rPr>
              <a:t>50+</a:t>
            </a:r>
            <a:endParaRPr lang="en-US" sz="1100"/>
          </a:p>
        </p:txBody>
      </p:sp>
      <p:pic>
        <p:nvPicPr>
          <p:cNvPr id="11" name="Image"/>
          <p:cNvPicPr>
            <a:picLocks noChangeAspect="1"/>
          </p:cNvPicPr>
          <p:nvPr/>
        </p:nvPicPr>
        <p:blipFill>
          <a:blip r:embed="rId3"/>
          <a:stretch>
            <a:fillRect/>
          </a:stretch>
        </p:blipFill>
        <p:spPr>
          <a:xfrm>
            <a:off x="2712368" y="1602047"/>
            <a:ext cx="442156" cy="219364"/>
          </a:xfrm>
          <a:prstGeom prst="rect">
            <a:avLst/>
          </a:prstGeom>
        </p:spPr>
      </p:pic>
      <p:sp>
        <p:nvSpPr>
          <p:cNvPr id="12" name="Text Block"/>
          <p:cNvSpPr txBox="1"/>
          <p:nvPr/>
        </p:nvSpPr>
        <p:spPr>
          <a:xfrm>
            <a:off x="2610612" y="1821411"/>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Jan-20</a:t>
            </a:r>
            <a:endParaRPr lang="en-US" sz="800"/>
          </a:p>
        </p:txBody>
      </p:sp>
      <p:sp>
        <p:nvSpPr>
          <p:cNvPr id="13" name="Text Block"/>
          <p:cNvSpPr txBox="1"/>
          <p:nvPr/>
        </p:nvSpPr>
        <p:spPr>
          <a:xfrm>
            <a:off x="3302000" y="1602047"/>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Cloud security platform detecting risks across cloud environments.</a:t>
            </a:r>
            <a:endParaRPr lang="en-US" sz="700"/>
          </a:p>
        </p:txBody>
      </p:sp>
      <p:pic>
        <p:nvPicPr>
          <p:cNvPr id="14" name="Image"/>
          <p:cNvPicPr>
            <a:picLocks noChangeAspect="1"/>
          </p:cNvPicPr>
          <p:nvPr/>
        </p:nvPicPr>
        <p:blipFill>
          <a:blip r:embed="rId4"/>
          <a:stretch>
            <a:fillRect/>
          </a:stretch>
        </p:blipFill>
        <p:spPr>
          <a:xfrm>
            <a:off x="4870496" y="1602047"/>
            <a:ext cx="219364" cy="219364"/>
          </a:xfrm>
          <a:prstGeom prst="rect">
            <a:avLst/>
          </a:prstGeom>
        </p:spPr>
      </p:pic>
      <p:sp>
        <p:nvSpPr>
          <p:cNvPr id="15" name="Text Block"/>
          <p:cNvSpPr txBox="1"/>
          <p:nvPr/>
        </p:nvSpPr>
        <p:spPr>
          <a:xfrm>
            <a:off x="4657344" y="1821411"/>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Jan-20</a:t>
            </a:r>
            <a:endParaRPr lang="en-US" sz="800"/>
          </a:p>
        </p:txBody>
      </p:sp>
      <p:sp>
        <p:nvSpPr>
          <p:cNvPr id="16" name="Text Block"/>
          <p:cNvSpPr txBox="1"/>
          <p:nvPr/>
        </p:nvSpPr>
        <p:spPr>
          <a:xfrm>
            <a:off x="5348732" y="1602047"/>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Agentless device visibility and security for enterprise OT/IoT assets.</a:t>
            </a:r>
            <a:endParaRPr lang="en-US" sz="700"/>
          </a:p>
        </p:txBody>
      </p:sp>
      <p:pic>
        <p:nvPicPr>
          <p:cNvPr id="17" name="Image"/>
          <p:cNvPicPr>
            <a:picLocks noChangeAspect="1"/>
          </p:cNvPicPr>
          <p:nvPr/>
        </p:nvPicPr>
        <p:blipFill>
          <a:blip r:embed="rId5"/>
          <a:stretch>
            <a:fillRect/>
          </a:stretch>
        </p:blipFill>
        <p:spPr>
          <a:xfrm>
            <a:off x="6704076" y="1661014"/>
            <a:ext cx="645668" cy="101430"/>
          </a:xfrm>
          <a:prstGeom prst="rect">
            <a:avLst/>
          </a:prstGeom>
        </p:spPr>
      </p:pic>
      <p:sp>
        <p:nvSpPr>
          <p:cNvPr id="18" name="Text Block"/>
          <p:cNvSpPr txBox="1"/>
          <p:nvPr/>
        </p:nvSpPr>
        <p:spPr>
          <a:xfrm>
            <a:off x="6704076" y="1821411"/>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Mar-19</a:t>
            </a:r>
            <a:endParaRPr lang="en-US" sz="800"/>
          </a:p>
        </p:txBody>
      </p:sp>
      <p:sp>
        <p:nvSpPr>
          <p:cNvPr id="19" name="Text Block"/>
          <p:cNvSpPr txBox="1"/>
          <p:nvPr/>
        </p:nvSpPr>
        <p:spPr>
          <a:xfrm>
            <a:off x="7395464" y="1602047"/>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AI-powered threat intelligence platform for enterprise security teams.</a:t>
            </a:r>
            <a:endParaRPr lang="en-US" sz="700"/>
          </a:p>
        </p:txBody>
      </p:sp>
      <p:pic>
        <p:nvPicPr>
          <p:cNvPr id="20" name="Image"/>
          <p:cNvPicPr>
            <a:picLocks noChangeAspect="1"/>
          </p:cNvPicPr>
          <p:nvPr/>
        </p:nvPicPr>
        <p:blipFill>
          <a:blip r:embed="rId6"/>
          <a:stretch>
            <a:fillRect/>
          </a:stretch>
        </p:blipFill>
        <p:spPr>
          <a:xfrm>
            <a:off x="457200" y="2207753"/>
            <a:ext cx="1350264" cy="196210"/>
          </a:xfrm>
          <a:prstGeom prst="rect">
            <a:avLst/>
          </a:prstGeom>
        </p:spPr>
      </p:pic>
      <p:sp>
        <p:nvSpPr>
          <p:cNvPr id="21" name="Text Block"/>
          <p:cNvSpPr txBox="1"/>
          <p:nvPr/>
        </p:nvSpPr>
        <p:spPr>
          <a:xfrm>
            <a:off x="1871472" y="2086494"/>
            <a:ext cx="675132" cy="438727"/>
          </a:xfrm>
          <a:prstGeom prst="rect">
            <a:avLst/>
          </a:prstGeom>
          <a:noFill/>
        </p:spPr>
        <p:txBody>
          <a:bodyPr wrap="square" lIns="91440" tIns="45720" rIns="91440" bIns="45720" anchor="ctr"/>
          <a:lstStyle/>
          <a:p>
            <a:pPr algn="ctr">
              <a:buNone/>
            </a:pPr>
            <a:r>
              <a:rPr lang="en-US" sz="1100" dirty="0">
                <a:solidFill>
                  <a:srgbClr val="333333"/>
                </a:solidFill>
                <a:latin typeface="Calibri"/>
                <a:cs typeface="Calibri"/>
              </a:rPr>
              <a:t>40+</a:t>
            </a:r>
            <a:endParaRPr lang="en-US" sz="1100"/>
          </a:p>
        </p:txBody>
      </p:sp>
      <p:pic>
        <p:nvPicPr>
          <p:cNvPr id="22" name="Image"/>
          <p:cNvPicPr>
            <a:picLocks noChangeAspect="1"/>
          </p:cNvPicPr>
          <p:nvPr/>
        </p:nvPicPr>
        <p:blipFill>
          <a:blip r:embed="rId7"/>
          <a:stretch>
            <a:fillRect/>
          </a:stretch>
        </p:blipFill>
        <p:spPr>
          <a:xfrm>
            <a:off x="2823764" y="2086494"/>
            <a:ext cx="219364" cy="219364"/>
          </a:xfrm>
          <a:prstGeom prst="rect">
            <a:avLst/>
          </a:prstGeom>
        </p:spPr>
      </p:pic>
      <p:sp>
        <p:nvSpPr>
          <p:cNvPr id="23" name="Text Block"/>
          <p:cNvSpPr txBox="1"/>
          <p:nvPr/>
        </p:nvSpPr>
        <p:spPr>
          <a:xfrm>
            <a:off x="2610612" y="2305858"/>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Aug-21</a:t>
            </a:r>
            <a:endParaRPr lang="en-US" sz="800"/>
          </a:p>
        </p:txBody>
      </p:sp>
      <p:sp>
        <p:nvSpPr>
          <p:cNvPr id="24" name="Text Block"/>
          <p:cNvSpPr txBox="1"/>
          <p:nvPr/>
        </p:nvSpPr>
        <p:spPr>
          <a:xfrm>
            <a:off x="3302000" y="2086494"/>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Email security and human-centric cybersecurity platform for enterprises.</a:t>
            </a:r>
            <a:endParaRPr lang="en-US" sz="700"/>
          </a:p>
        </p:txBody>
      </p:sp>
      <p:pic>
        <p:nvPicPr>
          <p:cNvPr id="25" name="Image"/>
          <p:cNvPicPr>
            <a:picLocks noChangeAspect="1"/>
          </p:cNvPicPr>
          <p:nvPr/>
        </p:nvPicPr>
        <p:blipFill>
          <a:blip r:embed="rId8"/>
          <a:stretch>
            <a:fillRect/>
          </a:stretch>
        </p:blipFill>
        <p:spPr>
          <a:xfrm>
            <a:off x="4671513" y="2086494"/>
            <a:ext cx="617331" cy="219364"/>
          </a:xfrm>
          <a:prstGeom prst="rect">
            <a:avLst/>
          </a:prstGeom>
        </p:spPr>
      </p:pic>
      <p:sp>
        <p:nvSpPr>
          <p:cNvPr id="26" name="Text Block"/>
          <p:cNvSpPr txBox="1"/>
          <p:nvPr/>
        </p:nvSpPr>
        <p:spPr>
          <a:xfrm>
            <a:off x="4657344" y="2305858"/>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Apr-22</a:t>
            </a:r>
            <a:endParaRPr lang="en-US" sz="800"/>
          </a:p>
        </p:txBody>
      </p:sp>
      <p:sp>
        <p:nvSpPr>
          <p:cNvPr id="27" name="Text Block"/>
          <p:cNvSpPr txBox="1"/>
          <p:nvPr/>
        </p:nvSpPr>
        <p:spPr>
          <a:xfrm>
            <a:off x="5348732" y="2086494"/>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Identity security platform managing workforce access and entitlements.</a:t>
            </a:r>
            <a:endParaRPr lang="en-US" sz="700"/>
          </a:p>
        </p:txBody>
      </p:sp>
      <p:pic>
        <p:nvPicPr>
          <p:cNvPr id="28" name="Image"/>
          <p:cNvPicPr>
            <a:picLocks noChangeAspect="1"/>
          </p:cNvPicPr>
          <p:nvPr/>
        </p:nvPicPr>
        <p:blipFill>
          <a:blip r:embed="rId9"/>
          <a:stretch>
            <a:fillRect/>
          </a:stretch>
        </p:blipFill>
        <p:spPr>
          <a:xfrm>
            <a:off x="6852196" y="2086494"/>
            <a:ext cx="349429" cy="219364"/>
          </a:xfrm>
          <a:prstGeom prst="rect">
            <a:avLst/>
          </a:prstGeom>
        </p:spPr>
      </p:pic>
      <p:sp>
        <p:nvSpPr>
          <p:cNvPr id="29" name="Text Block"/>
          <p:cNvSpPr txBox="1"/>
          <p:nvPr/>
        </p:nvSpPr>
        <p:spPr>
          <a:xfrm>
            <a:off x="6704076" y="2305858"/>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Apr-24</a:t>
            </a:r>
            <a:endParaRPr lang="en-US" sz="800"/>
          </a:p>
        </p:txBody>
      </p:sp>
      <p:sp>
        <p:nvSpPr>
          <p:cNvPr id="30" name="Text Block"/>
          <p:cNvSpPr txBox="1"/>
          <p:nvPr/>
        </p:nvSpPr>
        <p:spPr>
          <a:xfrm>
            <a:off x="7395464" y="2086494"/>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AI-driven autonomous cyber defense detecting and responding to threats.</a:t>
            </a:r>
            <a:endParaRPr lang="en-US" sz="700"/>
          </a:p>
        </p:txBody>
      </p:sp>
      <p:pic>
        <p:nvPicPr>
          <p:cNvPr id="31" name="Image"/>
          <p:cNvPicPr>
            <a:picLocks noChangeAspect="1"/>
          </p:cNvPicPr>
          <p:nvPr/>
        </p:nvPicPr>
        <p:blipFill>
          <a:blip r:embed="rId10"/>
          <a:stretch>
            <a:fillRect/>
          </a:stretch>
        </p:blipFill>
        <p:spPr>
          <a:xfrm>
            <a:off x="890742" y="2570941"/>
            <a:ext cx="483180" cy="438727"/>
          </a:xfrm>
          <a:prstGeom prst="rect">
            <a:avLst/>
          </a:prstGeom>
        </p:spPr>
      </p:pic>
      <p:sp>
        <p:nvSpPr>
          <p:cNvPr id="32" name="Text Block"/>
          <p:cNvSpPr txBox="1"/>
          <p:nvPr/>
        </p:nvSpPr>
        <p:spPr>
          <a:xfrm>
            <a:off x="1871472" y="2570941"/>
            <a:ext cx="675132" cy="438727"/>
          </a:xfrm>
          <a:prstGeom prst="rect">
            <a:avLst/>
          </a:prstGeom>
          <a:noFill/>
        </p:spPr>
        <p:txBody>
          <a:bodyPr wrap="square" lIns="91440" tIns="45720" rIns="91440" bIns="45720" anchor="ctr"/>
          <a:lstStyle/>
          <a:p>
            <a:pPr algn="ctr">
              <a:buNone/>
            </a:pPr>
            <a:r>
              <a:rPr lang="en-US" sz="1100" dirty="0">
                <a:solidFill>
                  <a:srgbClr val="333333"/>
                </a:solidFill>
                <a:latin typeface="Calibri"/>
                <a:cs typeface="Calibri"/>
              </a:rPr>
              <a:t>25+</a:t>
            </a:r>
            <a:endParaRPr lang="en-US" sz="1100"/>
          </a:p>
        </p:txBody>
      </p:sp>
      <p:pic>
        <p:nvPicPr>
          <p:cNvPr id="33" name="Image"/>
          <p:cNvPicPr>
            <a:picLocks noChangeAspect="1"/>
          </p:cNvPicPr>
          <p:nvPr/>
        </p:nvPicPr>
        <p:blipFill>
          <a:blip r:embed="rId11"/>
          <a:stretch>
            <a:fillRect/>
          </a:stretch>
        </p:blipFill>
        <p:spPr>
          <a:xfrm>
            <a:off x="2610612" y="2585157"/>
            <a:ext cx="645668" cy="190933"/>
          </a:xfrm>
          <a:prstGeom prst="rect">
            <a:avLst/>
          </a:prstGeom>
        </p:spPr>
      </p:pic>
      <p:sp>
        <p:nvSpPr>
          <p:cNvPr id="34" name="Text Block"/>
          <p:cNvSpPr txBox="1"/>
          <p:nvPr/>
        </p:nvSpPr>
        <p:spPr>
          <a:xfrm>
            <a:off x="2610612" y="2790305"/>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Jan-21</a:t>
            </a:r>
            <a:endParaRPr lang="en-US" sz="800"/>
          </a:p>
        </p:txBody>
      </p:sp>
      <p:sp>
        <p:nvSpPr>
          <p:cNvPr id="35" name="Text Block"/>
          <p:cNvSpPr txBox="1"/>
          <p:nvPr/>
        </p:nvSpPr>
        <p:spPr>
          <a:xfrm>
            <a:off x="3302000" y="2570941"/>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Data and web security solutions protecting enterprise users and data.</a:t>
            </a:r>
            <a:endParaRPr lang="en-US" sz="700"/>
          </a:p>
        </p:txBody>
      </p:sp>
      <p:pic>
        <p:nvPicPr>
          <p:cNvPr id="36" name="Image"/>
          <p:cNvPicPr>
            <a:picLocks noChangeAspect="1"/>
          </p:cNvPicPr>
          <p:nvPr/>
        </p:nvPicPr>
        <p:blipFill>
          <a:blip r:embed="rId12"/>
          <a:stretch>
            <a:fillRect/>
          </a:stretch>
        </p:blipFill>
        <p:spPr>
          <a:xfrm>
            <a:off x="4657344" y="2625388"/>
            <a:ext cx="645668" cy="110470"/>
          </a:xfrm>
          <a:prstGeom prst="rect">
            <a:avLst/>
          </a:prstGeom>
        </p:spPr>
      </p:pic>
      <p:sp>
        <p:nvSpPr>
          <p:cNvPr id="37" name="Text Block"/>
          <p:cNvSpPr txBox="1"/>
          <p:nvPr/>
        </p:nvSpPr>
        <p:spPr>
          <a:xfrm>
            <a:off x="4657344" y="2790305"/>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Jun-16</a:t>
            </a:r>
            <a:endParaRPr lang="en-US" sz="800"/>
          </a:p>
        </p:txBody>
      </p:sp>
      <p:sp>
        <p:nvSpPr>
          <p:cNvPr id="38" name="Text Block"/>
          <p:cNvSpPr txBox="1"/>
          <p:nvPr/>
        </p:nvSpPr>
        <p:spPr>
          <a:xfrm>
            <a:off x="5348732" y="2570941"/>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Unified threat management and firewall security for SMBs and enterprises.</a:t>
            </a:r>
            <a:endParaRPr lang="en-US" sz="700"/>
          </a:p>
        </p:txBody>
      </p:sp>
      <p:pic>
        <p:nvPicPr>
          <p:cNvPr id="39" name="Image"/>
          <p:cNvPicPr>
            <a:picLocks noChangeAspect="1"/>
          </p:cNvPicPr>
          <p:nvPr/>
        </p:nvPicPr>
        <p:blipFill>
          <a:blip r:embed="rId13"/>
          <a:stretch>
            <a:fillRect/>
          </a:stretch>
        </p:blipFill>
        <p:spPr>
          <a:xfrm>
            <a:off x="6704076" y="2605463"/>
            <a:ext cx="645668" cy="150320"/>
          </a:xfrm>
          <a:prstGeom prst="rect">
            <a:avLst/>
          </a:prstGeom>
        </p:spPr>
      </p:pic>
      <p:sp>
        <p:nvSpPr>
          <p:cNvPr id="40" name="Text Block"/>
          <p:cNvSpPr txBox="1"/>
          <p:nvPr/>
        </p:nvSpPr>
        <p:spPr>
          <a:xfrm>
            <a:off x="6704076" y="2790305"/>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Sep-18</a:t>
            </a:r>
            <a:endParaRPr lang="en-US" sz="800"/>
          </a:p>
        </p:txBody>
      </p:sp>
      <p:sp>
        <p:nvSpPr>
          <p:cNvPr id="41" name="Text Block"/>
          <p:cNvSpPr txBox="1"/>
          <p:nvPr/>
        </p:nvSpPr>
        <p:spPr>
          <a:xfrm>
            <a:off x="7395464" y="2570941"/>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Privileged identity and secure access management security solutions.</a:t>
            </a:r>
            <a:endParaRPr lang="en-US" sz="700"/>
          </a:p>
        </p:txBody>
      </p:sp>
      <p:pic>
        <p:nvPicPr>
          <p:cNvPr id="42" name="Image"/>
          <p:cNvPicPr>
            <a:picLocks noChangeAspect="1"/>
          </p:cNvPicPr>
          <p:nvPr/>
        </p:nvPicPr>
        <p:blipFill>
          <a:blip r:embed="rId14"/>
          <a:stretch>
            <a:fillRect/>
          </a:stretch>
        </p:blipFill>
        <p:spPr>
          <a:xfrm>
            <a:off x="912969" y="3055388"/>
            <a:ext cx="438727" cy="438727"/>
          </a:xfrm>
          <a:prstGeom prst="rect">
            <a:avLst/>
          </a:prstGeom>
        </p:spPr>
      </p:pic>
      <p:sp>
        <p:nvSpPr>
          <p:cNvPr id="43" name="Text Block"/>
          <p:cNvSpPr txBox="1"/>
          <p:nvPr/>
        </p:nvSpPr>
        <p:spPr>
          <a:xfrm>
            <a:off x="1871472" y="3055388"/>
            <a:ext cx="675132" cy="438727"/>
          </a:xfrm>
          <a:prstGeom prst="rect">
            <a:avLst/>
          </a:prstGeom>
          <a:noFill/>
        </p:spPr>
        <p:txBody>
          <a:bodyPr wrap="square" lIns="91440" tIns="45720" rIns="91440" bIns="45720" anchor="ctr"/>
          <a:lstStyle/>
          <a:p>
            <a:pPr algn="ctr">
              <a:buNone/>
            </a:pPr>
            <a:r>
              <a:rPr lang="en-US" sz="1100" dirty="0">
                <a:solidFill>
                  <a:srgbClr val="333333"/>
                </a:solidFill>
                <a:latin typeface="Calibri"/>
                <a:cs typeface="Calibri"/>
              </a:rPr>
              <a:t>12+</a:t>
            </a:r>
            <a:endParaRPr lang="en-US" sz="1100"/>
          </a:p>
        </p:txBody>
      </p:sp>
      <p:pic>
        <p:nvPicPr>
          <p:cNvPr id="44" name="Image"/>
          <p:cNvPicPr>
            <a:picLocks noChangeAspect="1"/>
          </p:cNvPicPr>
          <p:nvPr/>
        </p:nvPicPr>
        <p:blipFill>
          <a:blip r:embed="rId15"/>
          <a:stretch>
            <a:fillRect/>
          </a:stretch>
        </p:blipFill>
        <p:spPr>
          <a:xfrm>
            <a:off x="2643886" y="3055388"/>
            <a:ext cx="579121" cy="219364"/>
          </a:xfrm>
          <a:prstGeom prst="rect">
            <a:avLst/>
          </a:prstGeom>
        </p:spPr>
      </p:pic>
      <p:sp>
        <p:nvSpPr>
          <p:cNvPr id="45" name="Text Block"/>
          <p:cNvSpPr txBox="1"/>
          <p:nvPr/>
        </p:nvSpPr>
        <p:spPr>
          <a:xfrm>
            <a:off x="2610612" y="3274752"/>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Dec-17</a:t>
            </a:r>
            <a:endParaRPr lang="en-US" sz="800"/>
          </a:p>
        </p:txBody>
      </p:sp>
      <p:sp>
        <p:nvSpPr>
          <p:cNvPr id="46" name="Text Block"/>
          <p:cNvSpPr txBox="1"/>
          <p:nvPr/>
        </p:nvSpPr>
        <p:spPr>
          <a:xfrm>
            <a:off x="3302000" y="3055388"/>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Managed detection and response service for mid-market enterprises.</a:t>
            </a:r>
            <a:endParaRPr lang="en-US" sz="700"/>
          </a:p>
        </p:txBody>
      </p:sp>
      <p:pic>
        <p:nvPicPr>
          <p:cNvPr id="47" name="Image"/>
          <p:cNvPicPr>
            <a:picLocks noChangeAspect="1"/>
          </p:cNvPicPr>
          <p:nvPr/>
        </p:nvPicPr>
        <p:blipFill>
          <a:blip r:embed="rId16"/>
          <a:stretch>
            <a:fillRect/>
          </a:stretch>
        </p:blipFill>
        <p:spPr>
          <a:xfrm>
            <a:off x="4657344" y="3106459"/>
            <a:ext cx="645668" cy="117222"/>
          </a:xfrm>
          <a:prstGeom prst="rect">
            <a:avLst/>
          </a:prstGeom>
        </p:spPr>
      </p:pic>
      <p:sp>
        <p:nvSpPr>
          <p:cNvPr id="48" name="Text Block"/>
          <p:cNvSpPr txBox="1"/>
          <p:nvPr/>
        </p:nvSpPr>
        <p:spPr>
          <a:xfrm>
            <a:off x="4657344" y="3274752"/>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Sep-18</a:t>
            </a:r>
            <a:endParaRPr lang="en-US" sz="800"/>
          </a:p>
        </p:txBody>
      </p:sp>
      <p:sp>
        <p:nvSpPr>
          <p:cNvPr id="49" name="Text Block"/>
          <p:cNvSpPr txBox="1"/>
          <p:nvPr/>
        </p:nvSpPr>
        <p:spPr>
          <a:xfrm>
            <a:off x="5348732" y="3055388"/>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Security ratings platform measuring cyber risk of organizations globally.</a:t>
            </a:r>
            <a:endParaRPr lang="en-US" sz="700"/>
          </a:p>
        </p:txBody>
      </p:sp>
      <p:pic>
        <p:nvPicPr>
          <p:cNvPr id="50" name="Image"/>
          <p:cNvPicPr>
            <a:picLocks noChangeAspect="1"/>
          </p:cNvPicPr>
          <p:nvPr/>
        </p:nvPicPr>
        <p:blipFill>
          <a:blip r:embed="rId17"/>
          <a:stretch>
            <a:fillRect/>
          </a:stretch>
        </p:blipFill>
        <p:spPr>
          <a:xfrm>
            <a:off x="6817475" y="3055388"/>
            <a:ext cx="418870" cy="219364"/>
          </a:xfrm>
          <a:prstGeom prst="rect">
            <a:avLst/>
          </a:prstGeom>
        </p:spPr>
      </p:pic>
      <p:sp>
        <p:nvSpPr>
          <p:cNvPr id="51" name="Text Block"/>
          <p:cNvSpPr txBox="1"/>
          <p:nvPr/>
        </p:nvSpPr>
        <p:spPr>
          <a:xfrm>
            <a:off x="6704076" y="3274752"/>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Mar-22</a:t>
            </a:r>
            <a:endParaRPr lang="en-US" sz="800"/>
          </a:p>
        </p:txBody>
      </p:sp>
      <p:sp>
        <p:nvSpPr>
          <p:cNvPr id="52" name="Text Block"/>
          <p:cNvSpPr txBox="1"/>
          <p:nvPr/>
        </p:nvSpPr>
        <p:spPr>
          <a:xfrm>
            <a:off x="7395464" y="3055388"/>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OT/IoT cybersecurity platform securing operational technology environments.</a:t>
            </a:r>
            <a:endParaRPr lang="en-US" sz="700"/>
          </a:p>
        </p:txBody>
      </p:sp>
      <p:pic>
        <p:nvPicPr>
          <p:cNvPr id="53" name="Image"/>
          <p:cNvPicPr>
            <a:picLocks noChangeAspect="1"/>
          </p:cNvPicPr>
          <p:nvPr/>
        </p:nvPicPr>
        <p:blipFill>
          <a:blip r:embed="rId18"/>
          <a:stretch>
            <a:fillRect/>
          </a:stretch>
        </p:blipFill>
        <p:spPr>
          <a:xfrm>
            <a:off x="742162" y="3539835"/>
            <a:ext cx="780340" cy="438727"/>
          </a:xfrm>
          <a:prstGeom prst="rect">
            <a:avLst/>
          </a:prstGeom>
        </p:spPr>
      </p:pic>
      <p:sp>
        <p:nvSpPr>
          <p:cNvPr id="54" name="Text Block"/>
          <p:cNvSpPr txBox="1"/>
          <p:nvPr/>
        </p:nvSpPr>
        <p:spPr>
          <a:xfrm>
            <a:off x="1871472" y="3539835"/>
            <a:ext cx="675132" cy="438727"/>
          </a:xfrm>
          <a:prstGeom prst="rect">
            <a:avLst/>
          </a:prstGeom>
          <a:noFill/>
        </p:spPr>
        <p:txBody>
          <a:bodyPr wrap="square" lIns="91440" tIns="45720" rIns="91440" bIns="45720" anchor="ctr"/>
          <a:lstStyle/>
          <a:p>
            <a:pPr algn="ctr">
              <a:buNone/>
            </a:pPr>
            <a:r>
              <a:rPr lang="en-US" sz="1100" dirty="0">
                <a:solidFill>
                  <a:srgbClr val="333333"/>
                </a:solidFill>
                <a:latin typeface="Calibri"/>
                <a:cs typeface="Calibri"/>
              </a:rPr>
              <a:t>10+</a:t>
            </a:r>
            <a:endParaRPr lang="en-US" sz="1100"/>
          </a:p>
        </p:txBody>
      </p:sp>
      <p:pic>
        <p:nvPicPr>
          <p:cNvPr id="55" name="Image"/>
          <p:cNvPicPr>
            <a:picLocks noChangeAspect="1"/>
          </p:cNvPicPr>
          <p:nvPr/>
        </p:nvPicPr>
        <p:blipFill>
          <a:blip r:embed="rId19"/>
          <a:stretch>
            <a:fillRect/>
          </a:stretch>
        </p:blipFill>
        <p:spPr>
          <a:xfrm>
            <a:off x="2622154" y="3539835"/>
            <a:ext cx="622585" cy="219364"/>
          </a:xfrm>
          <a:prstGeom prst="rect">
            <a:avLst/>
          </a:prstGeom>
        </p:spPr>
      </p:pic>
      <p:sp>
        <p:nvSpPr>
          <p:cNvPr id="56" name="Text Block"/>
          <p:cNvSpPr txBox="1"/>
          <p:nvPr/>
        </p:nvSpPr>
        <p:spPr>
          <a:xfrm>
            <a:off x="2610612" y="3759199"/>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Feb-20</a:t>
            </a:r>
            <a:endParaRPr lang="en-US" sz="800"/>
          </a:p>
        </p:txBody>
      </p:sp>
      <p:sp>
        <p:nvSpPr>
          <p:cNvPr id="57" name="Text Block"/>
          <p:cNvSpPr txBox="1"/>
          <p:nvPr/>
        </p:nvSpPr>
        <p:spPr>
          <a:xfrm>
            <a:off x="3302000" y="3539835"/>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Identity, access management, fraud detection, and cybersecurity risk platform.</a:t>
            </a:r>
            <a:endParaRPr lang="en-US" sz="700"/>
          </a:p>
        </p:txBody>
      </p:sp>
      <p:pic>
        <p:nvPicPr>
          <p:cNvPr id="58" name="Image"/>
          <p:cNvPicPr>
            <a:picLocks noChangeAspect="1"/>
          </p:cNvPicPr>
          <p:nvPr/>
        </p:nvPicPr>
        <p:blipFill>
          <a:blip r:embed="rId20"/>
          <a:stretch>
            <a:fillRect/>
          </a:stretch>
        </p:blipFill>
        <p:spPr>
          <a:xfrm>
            <a:off x="4657344" y="3568557"/>
            <a:ext cx="645668" cy="161921"/>
          </a:xfrm>
          <a:prstGeom prst="rect">
            <a:avLst/>
          </a:prstGeom>
        </p:spPr>
      </p:pic>
      <p:sp>
        <p:nvSpPr>
          <p:cNvPr id="59" name="Text Block"/>
          <p:cNvSpPr txBox="1"/>
          <p:nvPr/>
        </p:nvSpPr>
        <p:spPr>
          <a:xfrm>
            <a:off x="4657344" y="3759199"/>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Mar-21</a:t>
            </a:r>
            <a:endParaRPr lang="en-US" sz="800"/>
          </a:p>
        </p:txBody>
      </p:sp>
      <p:sp>
        <p:nvSpPr>
          <p:cNvPr id="60" name="Text Block"/>
          <p:cNvSpPr txBox="1"/>
          <p:nvPr/>
        </p:nvSpPr>
        <p:spPr>
          <a:xfrm>
            <a:off x="5348732" y="3539835"/>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Extended detection and response (XDR) enterprise cybersecurity platform.</a:t>
            </a:r>
            <a:endParaRPr lang="en-US" sz="700"/>
          </a:p>
        </p:txBody>
      </p:sp>
      <p:pic>
        <p:nvPicPr>
          <p:cNvPr id="61" name="Image"/>
          <p:cNvPicPr>
            <a:picLocks noChangeAspect="1"/>
          </p:cNvPicPr>
          <p:nvPr/>
        </p:nvPicPr>
        <p:blipFill>
          <a:blip r:embed="rId21"/>
          <a:stretch>
            <a:fillRect/>
          </a:stretch>
        </p:blipFill>
        <p:spPr>
          <a:xfrm>
            <a:off x="6704076" y="3548510"/>
            <a:ext cx="645668" cy="202015"/>
          </a:xfrm>
          <a:prstGeom prst="rect">
            <a:avLst/>
          </a:prstGeom>
        </p:spPr>
      </p:pic>
      <p:sp>
        <p:nvSpPr>
          <p:cNvPr id="62" name="Text Block"/>
          <p:cNvSpPr txBox="1"/>
          <p:nvPr/>
        </p:nvSpPr>
        <p:spPr>
          <a:xfrm>
            <a:off x="6704076" y="3759199"/>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Jan-22</a:t>
            </a:r>
            <a:endParaRPr lang="en-US" sz="800"/>
          </a:p>
        </p:txBody>
      </p:sp>
      <p:sp>
        <p:nvSpPr>
          <p:cNvPr id="63" name="Text Block"/>
          <p:cNvSpPr txBox="1"/>
          <p:nvPr/>
        </p:nvSpPr>
        <p:spPr>
          <a:xfrm>
            <a:off x="7395464" y="3539835"/>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Cloud-native security service edge platform protecting cloud data.</a:t>
            </a:r>
            <a:endParaRPr lang="en-US" sz="700"/>
          </a:p>
        </p:txBody>
      </p:sp>
      <p:pic>
        <p:nvPicPr>
          <p:cNvPr id="64" name="Image"/>
          <p:cNvPicPr>
            <a:picLocks noChangeAspect="1"/>
          </p:cNvPicPr>
          <p:nvPr/>
        </p:nvPicPr>
        <p:blipFill>
          <a:blip r:embed="rId22"/>
          <a:stretch>
            <a:fillRect/>
          </a:stretch>
        </p:blipFill>
        <p:spPr>
          <a:xfrm>
            <a:off x="457200" y="4075390"/>
            <a:ext cx="1350264" cy="336511"/>
          </a:xfrm>
          <a:prstGeom prst="rect">
            <a:avLst/>
          </a:prstGeom>
        </p:spPr>
      </p:pic>
      <p:sp>
        <p:nvSpPr>
          <p:cNvPr id="65" name="Text Block"/>
          <p:cNvSpPr txBox="1"/>
          <p:nvPr/>
        </p:nvSpPr>
        <p:spPr>
          <a:xfrm>
            <a:off x="1871472" y="4024282"/>
            <a:ext cx="675132" cy="438727"/>
          </a:xfrm>
          <a:prstGeom prst="rect">
            <a:avLst/>
          </a:prstGeom>
          <a:noFill/>
        </p:spPr>
        <p:txBody>
          <a:bodyPr wrap="square" lIns="91440" tIns="45720" rIns="91440" bIns="45720" anchor="ctr"/>
          <a:lstStyle/>
          <a:p>
            <a:pPr algn="ctr">
              <a:buNone/>
            </a:pPr>
            <a:r>
              <a:rPr lang="en-US" sz="1100" dirty="0">
                <a:solidFill>
                  <a:srgbClr val="333333"/>
                </a:solidFill>
                <a:latin typeface="Calibri"/>
                <a:cs typeface="Calibri"/>
              </a:rPr>
              <a:t>10+</a:t>
            </a:r>
            <a:endParaRPr lang="en-US" sz="1100"/>
          </a:p>
        </p:txBody>
      </p:sp>
      <p:pic>
        <p:nvPicPr>
          <p:cNvPr id="66" name="Image"/>
          <p:cNvPicPr>
            <a:picLocks noChangeAspect="1"/>
          </p:cNvPicPr>
          <p:nvPr/>
        </p:nvPicPr>
        <p:blipFill>
          <a:blip r:embed="rId23"/>
          <a:stretch>
            <a:fillRect/>
          </a:stretch>
        </p:blipFill>
        <p:spPr>
          <a:xfrm>
            <a:off x="2610612" y="4050565"/>
            <a:ext cx="645668" cy="166798"/>
          </a:xfrm>
          <a:prstGeom prst="rect">
            <a:avLst/>
          </a:prstGeom>
        </p:spPr>
      </p:pic>
      <p:sp>
        <p:nvSpPr>
          <p:cNvPr id="67" name="Text Block"/>
          <p:cNvSpPr txBox="1"/>
          <p:nvPr/>
        </p:nvSpPr>
        <p:spPr>
          <a:xfrm>
            <a:off x="2610612" y="4243646"/>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Apr-22</a:t>
            </a:r>
            <a:endParaRPr lang="en-US" sz="800"/>
          </a:p>
        </p:txBody>
      </p:sp>
      <p:sp>
        <p:nvSpPr>
          <p:cNvPr id="68" name="Text Block"/>
          <p:cNvSpPr txBox="1"/>
          <p:nvPr/>
        </p:nvSpPr>
        <p:spPr>
          <a:xfrm>
            <a:off x="3302000" y="4024282"/>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Cloud-first email security and network protection for SMBs and enterprises.</a:t>
            </a:r>
            <a:endParaRPr lang="en-US" sz="700"/>
          </a:p>
        </p:txBody>
      </p:sp>
      <p:pic>
        <p:nvPicPr>
          <p:cNvPr id="69" name="Image"/>
          <p:cNvPicPr>
            <a:picLocks noChangeAspect="1"/>
          </p:cNvPicPr>
          <p:nvPr/>
        </p:nvPicPr>
        <p:blipFill>
          <a:blip r:embed="rId24"/>
          <a:stretch>
            <a:fillRect/>
          </a:stretch>
        </p:blipFill>
        <p:spPr>
          <a:xfrm>
            <a:off x="4657344" y="4077596"/>
            <a:ext cx="645668" cy="112736"/>
          </a:xfrm>
          <a:prstGeom prst="rect">
            <a:avLst/>
          </a:prstGeom>
        </p:spPr>
      </p:pic>
      <p:sp>
        <p:nvSpPr>
          <p:cNvPr id="70" name="Text Block"/>
          <p:cNvSpPr txBox="1"/>
          <p:nvPr/>
        </p:nvSpPr>
        <p:spPr>
          <a:xfrm>
            <a:off x="4657344" y="4243646"/>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Jun-22</a:t>
            </a:r>
            <a:endParaRPr lang="en-US" sz="800"/>
          </a:p>
        </p:txBody>
      </p:sp>
      <p:sp>
        <p:nvSpPr>
          <p:cNvPr id="71" name="Text Block"/>
          <p:cNvSpPr txBox="1"/>
          <p:nvPr/>
        </p:nvSpPr>
        <p:spPr>
          <a:xfrm>
            <a:off x="5348732" y="4024282"/>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Intelligent identity verification and access management for enterprises.</a:t>
            </a:r>
            <a:endParaRPr lang="en-US" sz="700"/>
          </a:p>
        </p:txBody>
      </p:sp>
      <p:pic>
        <p:nvPicPr>
          <p:cNvPr id="72" name="Image"/>
          <p:cNvPicPr>
            <a:picLocks noChangeAspect="1"/>
          </p:cNvPicPr>
          <p:nvPr/>
        </p:nvPicPr>
        <p:blipFill>
          <a:blip r:embed="rId25"/>
          <a:stretch>
            <a:fillRect/>
          </a:stretch>
        </p:blipFill>
        <p:spPr>
          <a:xfrm>
            <a:off x="6704076" y="4083249"/>
            <a:ext cx="645668" cy="101430"/>
          </a:xfrm>
          <a:prstGeom prst="rect">
            <a:avLst/>
          </a:prstGeom>
        </p:spPr>
      </p:pic>
      <p:sp>
        <p:nvSpPr>
          <p:cNvPr id="73" name="Text Block"/>
          <p:cNvSpPr txBox="1"/>
          <p:nvPr/>
        </p:nvSpPr>
        <p:spPr>
          <a:xfrm>
            <a:off x="6704076" y="4243646"/>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Mar-19</a:t>
            </a:r>
            <a:endParaRPr lang="en-US" sz="800"/>
          </a:p>
        </p:txBody>
      </p:sp>
      <p:sp>
        <p:nvSpPr>
          <p:cNvPr id="74" name="Text Block"/>
          <p:cNvSpPr txBox="1"/>
          <p:nvPr/>
        </p:nvSpPr>
        <p:spPr>
          <a:xfrm>
            <a:off x="7395464" y="4024282"/>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AI-powered threat intelligence platform (co-investor alongside Insight).</a:t>
            </a:r>
            <a:endParaRPr lang="en-US" sz="700"/>
          </a:p>
        </p:txBody>
      </p:sp>
      <p:pic>
        <p:nvPicPr>
          <p:cNvPr id="75" name="Image"/>
          <p:cNvPicPr>
            <a:picLocks noChangeAspect="1"/>
          </p:cNvPicPr>
          <p:nvPr/>
        </p:nvPicPr>
        <p:blipFill>
          <a:blip r:embed="rId26"/>
          <a:stretch>
            <a:fillRect/>
          </a:stretch>
        </p:blipFill>
        <p:spPr>
          <a:xfrm>
            <a:off x="575219" y="4508729"/>
            <a:ext cx="1114227" cy="438727"/>
          </a:xfrm>
          <a:prstGeom prst="rect">
            <a:avLst/>
          </a:prstGeom>
        </p:spPr>
      </p:pic>
      <p:sp>
        <p:nvSpPr>
          <p:cNvPr id="76" name="Text Block"/>
          <p:cNvSpPr txBox="1"/>
          <p:nvPr/>
        </p:nvSpPr>
        <p:spPr>
          <a:xfrm>
            <a:off x="1871472" y="4508729"/>
            <a:ext cx="675132" cy="438727"/>
          </a:xfrm>
          <a:prstGeom prst="rect">
            <a:avLst/>
          </a:prstGeom>
          <a:noFill/>
        </p:spPr>
        <p:txBody>
          <a:bodyPr wrap="square" lIns="91440" tIns="45720" rIns="91440" bIns="45720" anchor="ctr"/>
          <a:lstStyle/>
          <a:p>
            <a:pPr algn="ctr">
              <a:buNone/>
            </a:pPr>
            <a:r>
              <a:rPr lang="en-US" sz="1100" dirty="0">
                <a:solidFill>
                  <a:srgbClr val="333333"/>
                </a:solidFill>
                <a:latin typeface="Calibri"/>
                <a:cs typeface="Calibri"/>
              </a:rPr>
              <a:t>8+</a:t>
            </a:r>
            <a:endParaRPr lang="en-US" sz="1100"/>
          </a:p>
        </p:txBody>
      </p:sp>
      <p:pic>
        <p:nvPicPr>
          <p:cNvPr id="77" name="Image"/>
          <p:cNvPicPr>
            <a:picLocks noChangeAspect="1"/>
          </p:cNvPicPr>
          <p:nvPr/>
        </p:nvPicPr>
        <p:blipFill>
          <a:blip r:embed="rId27"/>
          <a:stretch>
            <a:fillRect/>
          </a:stretch>
        </p:blipFill>
        <p:spPr>
          <a:xfrm>
            <a:off x="2772630" y="4508729"/>
            <a:ext cx="321633" cy="219364"/>
          </a:xfrm>
          <a:prstGeom prst="rect">
            <a:avLst/>
          </a:prstGeom>
        </p:spPr>
      </p:pic>
      <p:sp>
        <p:nvSpPr>
          <p:cNvPr id="78" name="Text Block"/>
          <p:cNvSpPr txBox="1"/>
          <p:nvPr/>
        </p:nvSpPr>
        <p:spPr>
          <a:xfrm>
            <a:off x="2610612" y="4728093"/>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Aug-20</a:t>
            </a:r>
            <a:endParaRPr lang="en-US" sz="800"/>
          </a:p>
        </p:txBody>
      </p:sp>
      <p:sp>
        <p:nvSpPr>
          <p:cNvPr id="79" name="Text Block"/>
          <p:cNvSpPr txBox="1"/>
          <p:nvPr/>
        </p:nvSpPr>
        <p:spPr>
          <a:xfrm>
            <a:off x="3302000" y="4508729"/>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Network device visibility and control cybersecurity platform.</a:t>
            </a:r>
            <a:endParaRPr lang="en-US" sz="700"/>
          </a:p>
        </p:txBody>
      </p:sp>
      <p:pic>
        <p:nvPicPr>
          <p:cNvPr id="80" name="Image"/>
          <p:cNvPicPr>
            <a:picLocks noChangeAspect="1"/>
          </p:cNvPicPr>
          <p:nvPr/>
        </p:nvPicPr>
        <p:blipFill>
          <a:blip r:embed="rId28"/>
          <a:stretch>
            <a:fillRect/>
          </a:stretch>
        </p:blipFill>
        <p:spPr>
          <a:xfrm>
            <a:off x="4657344" y="4538994"/>
            <a:ext cx="645668" cy="158834"/>
          </a:xfrm>
          <a:prstGeom prst="rect">
            <a:avLst/>
          </a:prstGeom>
        </p:spPr>
      </p:pic>
      <p:sp>
        <p:nvSpPr>
          <p:cNvPr id="81" name="Text Block"/>
          <p:cNvSpPr txBox="1"/>
          <p:nvPr/>
        </p:nvSpPr>
        <p:spPr>
          <a:xfrm>
            <a:off x="4657344" y="4728093"/>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Mar-22</a:t>
            </a:r>
            <a:endParaRPr lang="en-US" sz="800"/>
          </a:p>
        </p:txBody>
      </p:sp>
      <p:sp>
        <p:nvSpPr>
          <p:cNvPr id="82" name="Text Block"/>
          <p:cNvSpPr txBox="1"/>
          <p:nvPr/>
        </p:nvSpPr>
        <p:spPr>
          <a:xfrm>
            <a:off x="5348732" y="4508729"/>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Consumer-focused digital protection and antivirus software platform.</a:t>
            </a:r>
            <a:endParaRPr lang="en-US" sz="700"/>
          </a:p>
        </p:txBody>
      </p:sp>
      <p:pic>
        <p:nvPicPr>
          <p:cNvPr id="83" name="Image"/>
          <p:cNvPicPr>
            <a:picLocks noChangeAspect="1"/>
          </p:cNvPicPr>
          <p:nvPr/>
        </p:nvPicPr>
        <p:blipFill>
          <a:blip r:embed="rId29"/>
          <a:stretch>
            <a:fillRect/>
          </a:stretch>
        </p:blipFill>
        <p:spPr>
          <a:xfrm>
            <a:off x="6733086" y="4508729"/>
            <a:ext cx="587648" cy="219364"/>
          </a:xfrm>
          <a:prstGeom prst="rect">
            <a:avLst/>
          </a:prstGeom>
        </p:spPr>
      </p:pic>
      <p:sp>
        <p:nvSpPr>
          <p:cNvPr id="84" name="Text Block"/>
          <p:cNvSpPr txBox="1"/>
          <p:nvPr/>
        </p:nvSpPr>
        <p:spPr>
          <a:xfrm>
            <a:off x="6704076" y="4728093"/>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Feb-21</a:t>
            </a:r>
            <a:endParaRPr lang="en-US" sz="800"/>
          </a:p>
        </p:txBody>
      </p:sp>
      <p:sp>
        <p:nvSpPr>
          <p:cNvPr id="85" name="Text Block"/>
          <p:cNvSpPr txBox="1"/>
          <p:nvPr/>
        </p:nvSpPr>
        <p:spPr>
          <a:xfrm>
            <a:off x="7395464" y="4508729"/>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Data intelligence and privacy management platform for enterprise security.</a:t>
            </a:r>
            <a:endParaRPr lang="en-US" sz="700"/>
          </a:p>
        </p:txBody>
      </p:sp>
      <p:pic>
        <p:nvPicPr>
          <p:cNvPr id="86" name="Image"/>
          <p:cNvPicPr>
            <a:picLocks noChangeAspect="1"/>
          </p:cNvPicPr>
          <p:nvPr/>
        </p:nvPicPr>
        <p:blipFill>
          <a:blip r:embed="rId30"/>
          <a:stretch>
            <a:fillRect/>
          </a:stretch>
        </p:blipFill>
        <p:spPr>
          <a:xfrm>
            <a:off x="473510" y="4993176"/>
            <a:ext cx="1317645" cy="438727"/>
          </a:xfrm>
          <a:prstGeom prst="rect">
            <a:avLst/>
          </a:prstGeom>
        </p:spPr>
      </p:pic>
      <p:sp>
        <p:nvSpPr>
          <p:cNvPr id="87" name="Text Block"/>
          <p:cNvSpPr txBox="1"/>
          <p:nvPr/>
        </p:nvSpPr>
        <p:spPr>
          <a:xfrm>
            <a:off x="1871472" y="4993176"/>
            <a:ext cx="675132" cy="438727"/>
          </a:xfrm>
          <a:prstGeom prst="rect">
            <a:avLst/>
          </a:prstGeom>
          <a:noFill/>
        </p:spPr>
        <p:txBody>
          <a:bodyPr wrap="square" lIns="91440" tIns="45720" rIns="91440" bIns="45720" anchor="ctr"/>
          <a:lstStyle/>
          <a:p>
            <a:pPr algn="ctr">
              <a:buNone/>
            </a:pPr>
            <a:r>
              <a:rPr lang="en-US" sz="1100" dirty="0">
                <a:solidFill>
                  <a:srgbClr val="333333"/>
                </a:solidFill>
                <a:latin typeface="Calibri"/>
                <a:cs typeface="Calibri"/>
              </a:rPr>
              <a:t>8+</a:t>
            </a:r>
            <a:endParaRPr lang="en-US" sz="1100"/>
          </a:p>
        </p:txBody>
      </p:sp>
      <p:pic>
        <p:nvPicPr>
          <p:cNvPr id="88" name="Image"/>
          <p:cNvPicPr>
            <a:picLocks noChangeAspect="1"/>
          </p:cNvPicPr>
          <p:nvPr/>
        </p:nvPicPr>
        <p:blipFill>
          <a:blip r:embed="rId31"/>
          <a:stretch>
            <a:fillRect/>
          </a:stretch>
        </p:blipFill>
        <p:spPr>
          <a:xfrm>
            <a:off x="2823764" y="4993176"/>
            <a:ext cx="219364" cy="219364"/>
          </a:xfrm>
          <a:prstGeom prst="rect">
            <a:avLst/>
          </a:prstGeom>
        </p:spPr>
      </p:pic>
      <p:sp>
        <p:nvSpPr>
          <p:cNvPr id="89" name="Text Block"/>
          <p:cNvSpPr txBox="1"/>
          <p:nvPr/>
        </p:nvSpPr>
        <p:spPr>
          <a:xfrm>
            <a:off x="2610612" y="5212540"/>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Jun-21</a:t>
            </a:r>
            <a:endParaRPr lang="en-US" sz="800"/>
          </a:p>
        </p:txBody>
      </p:sp>
      <p:sp>
        <p:nvSpPr>
          <p:cNvPr id="90" name="Text Block"/>
          <p:cNvSpPr txBox="1"/>
          <p:nvPr/>
        </p:nvSpPr>
        <p:spPr>
          <a:xfrm>
            <a:off x="3302000" y="4993176"/>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AI-driven endpoint detection and response and XDR platform.</a:t>
            </a:r>
            <a:endParaRPr lang="en-US" sz="700"/>
          </a:p>
        </p:txBody>
      </p:sp>
      <p:pic>
        <p:nvPicPr>
          <p:cNvPr id="91" name="Image"/>
          <p:cNvPicPr>
            <a:picLocks noChangeAspect="1"/>
          </p:cNvPicPr>
          <p:nvPr/>
        </p:nvPicPr>
        <p:blipFill>
          <a:blip r:embed="rId32"/>
          <a:stretch>
            <a:fillRect/>
          </a:stretch>
        </p:blipFill>
        <p:spPr>
          <a:xfrm>
            <a:off x="4687693" y="4993176"/>
            <a:ext cx="584971" cy="219364"/>
          </a:xfrm>
          <a:prstGeom prst="rect">
            <a:avLst/>
          </a:prstGeom>
        </p:spPr>
      </p:pic>
      <p:sp>
        <p:nvSpPr>
          <p:cNvPr id="92" name="Text Block"/>
          <p:cNvSpPr txBox="1"/>
          <p:nvPr/>
        </p:nvSpPr>
        <p:spPr>
          <a:xfrm>
            <a:off x="4657344" y="5212540"/>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Nov-21</a:t>
            </a:r>
            <a:endParaRPr lang="en-US" sz="800"/>
          </a:p>
        </p:txBody>
      </p:sp>
      <p:sp>
        <p:nvSpPr>
          <p:cNvPr id="93" name="Text Block"/>
          <p:cNvSpPr txBox="1"/>
          <p:nvPr/>
        </p:nvSpPr>
        <p:spPr>
          <a:xfrm>
            <a:off x="5348732" y="4993176"/>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Cyber protection combining backup, anti-malware, and endpoint management.</a:t>
            </a:r>
            <a:endParaRPr lang="en-US" sz="700"/>
          </a:p>
        </p:txBody>
      </p:sp>
      <p:pic>
        <p:nvPicPr>
          <p:cNvPr id="94" name="Image"/>
          <p:cNvPicPr>
            <a:picLocks noChangeAspect="1"/>
          </p:cNvPicPr>
          <p:nvPr/>
        </p:nvPicPr>
        <p:blipFill>
          <a:blip r:embed="rId33"/>
          <a:stretch>
            <a:fillRect/>
          </a:stretch>
        </p:blipFill>
        <p:spPr>
          <a:xfrm>
            <a:off x="6959912" y="4993176"/>
            <a:ext cx="133997" cy="219364"/>
          </a:xfrm>
          <a:prstGeom prst="rect">
            <a:avLst/>
          </a:prstGeom>
        </p:spPr>
      </p:pic>
      <p:sp>
        <p:nvSpPr>
          <p:cNvPr id="95" name="Text Block"/>
          <p:cNvSpPr txBox="1"/>
          <p:nvPr/>
        </p:nvSpPr>
        <p:spPr>
          <a:xfrm>
            <a:off x="6704076" y="5212540"/>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Jan-21</a:t>
            </a:r>
            <a:endParaRPr lang="en-US" sz="800"/>
          </a:p>
        </p:txBody>
      </p:sp>
      <p:sp>
        <p:nvSpPr>
          <p:cNvPr id="96" name="Text Block"/>
          <p:cNvSpPr txBox="1"/>
          <p:nvPr/>
        </p:nvSpPr>
        <p:spPr>
          <a:xfrm>
            <a:off x="7395464" y="4993176"/>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Developer-first security platform for finding and fixing code vulnerabilities.</a:t>
            </a:r>
            <a:endParaRPr lang="en-US" sz="700"/>
          </a:p>
        </p:txBody>
      </p:sp>
      <p:pic>
        <p:nvPicPr>
          <p:cNvPr id="97" name="Image"/>
          <p:cNvPicPr>
            <a:picLocks noChangeAspect="1"/>
          </p:cNvPicPr>
          <p:nvPr/>
        </p:nvPicPr>
        <p:blipFill>
          <a:blip r:embed="rId34"/>
          <a:stretch>
            <a:fillRect/>
          </a:stretch>
        </p:blipFill>
        <p:spPr>
          <a:xfrm>
            <a:off x="457200" y="5527149"/>
            <a:ext cx="1350264" cy="339676"/>
          </a:xfrm>
          <a:prstGeom prst="rect">
            <a:avLst/>
          </a:prstGeom>
        </p:spPr>
      </p:pic>
      <p:sp>
        <p:nvSpPr>
          <p:cNvPr id="98" name="Text Block"/>
          <p:cNvSpPr txBox="1"/>
          <p:nvPr/>
        </p:nvSpPr>
        <p:spPr>
          <a:xfrm>
            <a:off x="1871472" y="5477623"/>
            <a:ext cx="675132" cy="438727"/>
          </a:xfrm>
          <a:prstGeom prst="rect">
            <a:avLst/>
          </a:prstGeom>
          <a:noFill/>
        </p:spPr>
        <p:txBody>
          <a:bodyPr wrap="square" lIns="91440" tIns="45720" rIns="91440" bIns="45720" anchor="ctr"/>
          <a:lstStyle/>
          <a:p>
            <a:pPr algn="ctr">
              <a:buNone/>
            </a:pPr>
            <a:r>
              <a:rPr lang="en-US" sz="1100" dirty="0">
                <a:solidFill>
                  <a:srgbClr val="333333"/>
                </a:solidFill>
                <a:latin typeface="Calibri"/>
                <a:cs typeface="Calibri"/>
              </a:rPr>
              <a:t>8+</a:t>
            </a:r>
            <a:endParaRPr lang="en-US" sz="1100"/>
          </a:p>
        </p:txBody>
      </p:sp>
      <p:pic>
        <p:nvPicPr>
          <p:cNvPr id="99" name="Image"/>
          <p:cNvPicPr>
            <a:picLocks noChangeAspect="1"/>
          </p:cNvPicPr>
          <p:nvPr/>
        </p:nvPicPr>
        <p:blipFill>
          <a:blip r:embed="rId35"/>
          <a:stretch>
            <a:fillRect/>
          </a:stretch>
        </p:blipFill>
        <p:spPr>
          <a:xfrm>
            <a:off x="2610612" y="5530937"/>
            <a:ext cx="645668" cy="112736"/>
          </a:xfrm>
          <a:prstGeom prst="rect">
            <a:avLst/>
          </a:prstGeom>
        </p:spPr>
      </p:pic>
      <p:sp>
        <p:nvSpPr>
          <p:cNvPr id="100" name="Text Block"/>
          <p:cNvSpPr txBox="1"/>
          <p:nvPr/>
        </p:nvSpPr>
        <p:spPr>
          <a:xfrm>
            <a:off x="2610612" y="5696987"/>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Nov-19</a:t>
            </a:r>
            <a:endParaRPr lang="en-US" sz="800"/>
          </a:p>
        </p:txBody>
      </p:sp>
      <p:sp>
        <p:nvSpPr>
          <p:cNvPr id="101" name="Text Block"/>
          <p:cNvSpPr txBox="1"/>
          <p:nvPr/>
        </p:nvSpPr>
        <p:spPr>
          <a:xfrm>
            <a:off x="3302000" y="5477623"/>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Intelligent identity platform for enterprise access management.</a:t>
            </a:r>
            <a:endParaRPr lang="en-US" sz="700"/>
          </a:p>
        </p:txBody>
      </p:sp>
      <p:pic>
        <p:nvPicPr>
          <p:cNvPr id="102" name="Image"/>
          <p:cNvPicPr>
            <a:picLocks noChangeAspect="1"/>
          </p:cNvPicPr>
          <p:nvPr/>
        </p:nvPicPr>
        <p:blipFill>
          <a:blip r:embed="rId36"/>
          <a:stretch>
            <a:fillRect/>
          </a:stretch>
        </p:blipFill>
        <p:spPr>
          <a:xfrm>
            <a:off x="4657344" y="5498203"/>
            <a:ext cx="645668" cy="178204"/>
          </a:xfrm>
          <a:prstGeom prst="rect">
            <a:avLst/>
          </a:prstGeom>
        </p:spPr>
      </p:pic>
      <p:sp>
        <p:nvSpPr>
          <p:cNvPr id="103" name="Text Block"/>
          <p:cNvSpPr txBox="1"/>
          <p:nvPr/>
        </p:nvSpPr>
        <p:spPr>
          <a:xfrm>
            <a:off x="4657344" y="5696987"/>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Oct-21</a:t>
            </a:r>
            <a:endParaRPr lang="en-US" sz="800"/>
          </a:p>
        </p:txBody>
      </p:sp>
      <p:sp>
        <p:nvSpPr>
          <p:cNvPr id="104" name="Text Block"/>
          <p:cNvSpPr txBox="1"/>
          <p:nvPr/>
        </p:nvSpPr>
        <p:spPr>
          <a:xfrm>
            <a:off x="5348732" y="5477623"/>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Security awareness training and simulated phishing platform for enterprises.</a:t>
            </a:r>
            <a:endParaRPr lang="en-US" sz="700"/>
          </a:p>
        </p:txBody>
      </p:sp>
      <p:pic>
        <p:nvPicPr>
          <p:cNvPr id="105" name="Image"/>
          <p:cNvPicPr>
            <a:picLocks noChangeAspect="1"/>
          </p:cNvPicPr>
          <p:nvPr/>
        </p:nvPicPr>
        <p:blipFill>
          <a:blip r:embed="rId37"/>
          <a:stretch>
            <a:fillRect/>
          </a:stretch>
        </p:blipFill>
        <p:spPr>
          <a:xfrm>
            <a:off x="6710434" y="5477623"/>
            <a:ext cx="632952" cy="219364"/>
          </a:xfrm>
          <a:prstGeom prst="rect">
            <a:avLst/>
          </a:prstGeom>
        </p:spPr>
      </p:pic>
      <p:sp>
        <p:nvSpPr>
          <p:cNvPr id="106" name="Text Block"/>
          <p:cNvSpPr txBox="1"/>
          <p:nvPr/>
        </p:nvSpPr>
        <p:spPr>
          <a:xfrm>
            <a:off x="6704076" y="5696987"/>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Feb-20</a:t>
            </a:r>
            <a:endParaRPr lang="en-US" sz="800"/>
          </a:p>
        </p:txBody>
      </p:sp>
      <p:sp>
        <p:nvSpPr>
          <p:cNvPr id="107" name="Text Block"/>
          <p:cNvSpPr txBox="1"/>
          <p:nvPr/>
        </p:nvSpPr>
        <p:spPr>
          <a:xfrm>
            <a:off x="7395464" y="5477623"/>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Apple device management and security platform for enterprise IT teams.</a:t>
            </a:r>
            <a:endParaRPr lang="en-US" sz="700"/>
          </a:p>
        </p:txBody>
      </p:sp>
      <p:pic>
        <p:nvPicPr>
          <p:cNvPr id="108" name="Image"/>
          <p:cNvPicPr>
            <a:picLocks noChangeAspect="1"/>
          </p:cNvPicPr>
          <p:nvPr/>
        </p:nvPicPr>
        <p:blipFill>
          <a:blip r:embed="rId38"/>
          <a:stretch>
            <a:fillRect/>
          </a:stretch>
        </p:blipFill>
        <p:spPr>
          <a:xfrm>
            <a:off x="629624" y="5962070"/>
            <a:ext cx="1005416" cy="438727"/>
          </a:xfrm>
          <a:prstGeom prst="rect">
            <a:avLst/>
          </a:prstGeom>
        </p:spPr>
      </p:pic>
      <p:sp>
        <p:nvSpPr>
          <p:cNvPr id="109" name="Text Block"/>
          <p:cNvSpPr txBox="1"/>
          <p:nvPr/>
        </p:nvSpPr>
        <p:spPr>
          <a:xfrm>
            <a:off x="1871472" y="5962070"/>
            <a:ext cx="675132" cy="438727"/>
          </a:xfrm>
          <a:prstGeom prst="rect">
            <a:avLst/>
          </a:prstGeom>
          <a:noFill/>
        </p:spPr>
        <p:txBody>
          <a:bodyPr wrap="square" lIns="91440" tIns="45720" rIns="91440" bIns="45720" anchor="ctr"/>
          <a:lstStyle/>
          <a:p>
            <a:pPr algn="ctr">
              <a:buNone/>
            </a:pPr>
            <a:r>
              <a:rPr lang="en-US" sz="1100" dirty="0">
                <a:solidFill>
                  <a:srgbClr val="333333"/>
                </a:solidFill>
                <a:latin typeface="Calibri"/>
                <a:cs typeface="Calibri"/>
              </a:rPr>
              <a:t>5+</a:t>
            </a:r>
            <a:endParaRPr lang="en-US" sz="1100"/>
          </a:p>
        </p:txBody>
      </p:sp>
      <p:pic>
        <p:nvPicPr>
          <p:cNvPr id="110" name="Image"/>
          <p:cNvPicPr>
            <a:picLocks noChangeAspect="1"/>
          </p:cNvPicPr>
          <p:nvPr/>
        </p:nvPicPr>
        <p:blipFill>
          <a:blip r:embed="rId39"/>
          <a:stretch>
            <a:fillRect/>
          </a:stretch>
        </p:blipFill>
        <p:spPr>
          <a:xfrm>
            <a:off x="2610612" y="5971371"/>
            <a:ext cx="645668" cy="200762"/>
          </a:xfrm>
          <a:prstGeom prst="rect">
            <a:avLst/>
          </a:prstGeom>
        </p:spPr>
      </p:pic>
      <p:sp>
        <p:nvSpPr>
          <p:cNvPr id="111" name="Text Block"/>
          <p:cNvSpPr txBox="1"/>
          <p:nvPr/>
        </p:nvSpPr>
        <p:spPr>
          <a:xfrm>
            <a:off x="2610612" y="6181434"/>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Jun-16</a:t>
            </a:r>
            <a:endParaRPr lang="en-US" sz="800"/>
          </a:p>
        </p:txBody>
      </p:sp>
      <p:sp>
        <p:nvSpPr>
          <p:cNvPr id="112" name="Text Block"/>
          <p:cNvSpPr txBox="1"/>
          <p:nvPr/>
        </p:nvSpPr>
        <p:spPr>
          <a:xfrm>
            <a:off x="3302000" y="5962070"/>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Consumer and SMB antivirus and cybersecurity software platform.</a:t>
            </a:r>
            <a:endParaRPr lang="en-US" sz="700"/>
          </a:p>
        </p:txBody>
      </p:sp>
      <p:pic>
        <p:nvPicPr>
          <p:cNvPr id="113" name="Image"/>
          <p:cNvPicPr>
            <a:picLocks noChangeAspect="1"/>
          </p:cNvPicPr>
          <p:nvPr/>
        </p:nvPicPr>
        <p:blipFill>
          <a:blip r:embed="rId40"/>
          <a:stretch>
            <a:fillRect/>
          </a:stretch>
        </p:blipFill>
        <p:spPr>
          <a:xfrm>
            <a:off x="4827504" y="5962070"/>
            <a:ext cx="305349" cy="219364"/>
          </a:xfrm>
          <a:prstGeom prst="rect">
            <a:avLst/>
          </a:prstGeom>
        </p:spPr>
      </p:pic>
      <p:sp>
        <p:nvSpPr>
          <p:cNvPr id="114" name="Text Block"/>
          <p:cNvSpPr txBox="1"/>
          <p:nvPr/>
        </p:nvSpPr>
        <p:spPr>
          <a:xfrm>
            <a:off x="4657344" y="6181434"/>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Aug-22</a:t>
            </a:r>
            <a:endParaRPr lang="en-US" sz="800"/>
          </a:p>
        </p:txBody>
      </p:sp>
      <p:sp>
        <p:nvSpPr>
          <p:cNvPr id="115" name="Text Block"/>
          <p:cNvSpPr txBox="1"/>
          <p:nvPr/>
        </p:nvSpPr>
        <p:spPr>
          <a:xfrm>
            <a:off x="5348732" y="5962070"/>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Firmware-embedded endpoint resilience and zero-trust security platform.</a:t>
            </a:r>
            <a:endParaRPr lang="en-US" sz="700"/>
          </a:p>
        </p:txBody>
      </p:sp>
      <p:pic>
        <p:nvPicPr>
          <p:cNvPr id="116" name="Image"/>
          <p:cNvPicPr>
            <a:picLocks noChangeAspect="1"/>
          </p:cNvPicPr>
          <p:nvPr/>
        </p:nvPicPr>
        <p:blipFill>
          <a:blip r:embed="rId41"/>
          <a:stretch>
            <a:fillRect/>
          </a:stretch>
        </p:blipFill>
        <p:spPr>
          <a:xfrm>
            <a:off x="6829483" y="5962070"/>
            <a:ext cx="394855" cy="219364"/>
          </a:xfrm>
          <a:prstGeom prst="rect">
            <a:avLst/>
          </a:prstGeom>
        </p:spPr>
      </p:pic>
      <p:sp>
        <p:nvSpPr>
          <p:cNvPr id="117" name="Text Block"/>
          <p:cNvSpPr txBox="1"/>
          <p:nvPr/>
        </p:nvSpPr>
        <p:spPr>
          <a:xfrm>
            <a:off x="6704076" y="6181434"/>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Mar-23</a:t>
            </a:r>
            <a:endParaRPr lang="en-US" sz="800"/>
          </a:p>
        </p:txBody>
      </p:sp>
      <p:sp>
        <p:nvSpPr>
          <p:cNvPr id="118" name="Text Block"/>
          <p:cNvSpPr txBox="1"/>
          <p:nvPr/>
        </p:nvSpPr>
        <p:spPr>
          <a:xfrm>
            <a:off x="7395464" y="5962070"/>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Cloud-native security platform for container and Kubernetes environments.</a:t>
            </a:r>
            <a:endParaRPr lang="en-US" sz="700"/>
          </a:p>
        </p:txBody>
      </p:sp>
      <p:sp>
        <p:nvSpPr>
          <p:cNvPr id="119"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36</a:t>
            </a:r>
            <a:endParaRPr lang="en-US" sz="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cNvSpPr txBox="1"/>
          <p:nvPr/>
        </p:nvSpPr>
        <p:spPr>
          <a:xfrm>
            <a:off x="457200" y="45720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Select Active Cyber Strategic Acquirers</a:t>
            </a:r>
            <a:endParaRPr lang="en-US" sz="2800"/>
          </a:p>
        </p:txBody>
      </p:sp>
      <p:sp>
        <p:nvSpPr>
          <p:cNvPr id="3" name="Background"/>
          <p:cNvSpPr/>
          <p:nvPr/>
        </p:nvSpPr>
        <p:spPr>
          <a:xfrm>
            <a:off x="457200" y="1117600"/>
            <a:ext cx="1350264" cy="438727"/>
          </a:xfrm>
          <a:prstGeom prst="rect">
            <a:avLst/>
          </a:prstGeom>
          <a:solidFill>
            <a:srgbClr val="193338"/>
          </a:solidFill>
        </p:spPr>
      </p:sp>
      <p:sp>
        <p:nvSpPr>
          <p:cNvPr id="4" name="Text Block"/>
          <p:cNvSpPr txBox="1"/>
          <p:nvPr/>
        </p:nvSpPr>
        <p:spPr>
          <a:xfrm>
            <a:off x="457200" y="1117600"/>
            <a:ext cx="1350264" cy="438727"/>
          </a:xfrm>
          <a:prstGeom prst="rect">
            <a:avLst/>
          </a:prstGeom>
          <a:noFill/>
        </p:spPr>
        <p:txBody>
          <a:bodyPr wrap="square" lIns="91440" tIns="45720" rIns="91440" bIns="45720" anchor="ctr"/>
          <a:lstStyle/>
          <a:p>
            <a:pPr algn="ctr">
              <a:buNone/>
            </a:pPr>
            <a:r>
              <a:rPr lang="en-US" sz="800" b="1" dirty="0">
                <a:solidFill>
                  <a:srgbClr val="FFFFFF"/>
                </a:solidFill>
                <a:latin typeface="Calibri"/>
                <a:cs typeface="Calibri"/>
              </a:rPr>
              <a:t>Acquirer</a:t>
            </a:r>
            <a:endParaRPr lang="en-US" sz="800"/>
          </a:p>
        </p:txBody>
      </p:sp>
      <p:sp>
        <p:nvSpPr>
          <p:cNvPr id="5" name="Background"/>
          <p:cNvSpPr/>
          <p:nvPr/>
        </p:nvSpPr>
        <p:spPr>
          <a:xfrm>
            <a:off x="1871472" y="1117600"/>
            <a:ext cx="675132" cy="438727"/>
          </a:xfrm>
          <a:prstGeom prst="rect">
            <a:avLst/>
          </a:prstGeom>
          <a:solidFill>
            <a:srgbClr val="193338"/>
          </a:solidFill>
        </p:spPr>
      </p:sp>
      <p:sp>
        <p:nvSpPr>
          <p:cNvPr id="6" name="Text Block"/>
          <p:cNvSpPr txBox="1"/>
          <p:nvPr/>
        </p:nvSpPr>
        <p:spPr>
          <a:xfrm>
            <a:off x="1871472" y="1117600"/>
            <a:ext cx="675132" cy="438727"/>
          </a:xfrm>
          <a:prstGeom prst="rect">
            <a:avLst/>
          </a:prstGeom>
          <a:noFill/>
        </p:spPr>
        <p:txBody>
          <a:bodyPr wrap="square" lIns="91440" tIns="45720" rIns="91440" bIns="45720" anchor="ctr"/>
          <a:lstStyle/>
          <a:p>
            <a:pPr algn="ctr">
              <a:buNone/>
            </a:pPr>
            <a:r>
              <a:rPr lang="en-US" sz="800" b="1" dirty="0">
                <a:solidFill>
                  <a:srgbClr val="FFFFFF"/>
                </a:solidFill>
                <a:latin typeface="Calibri"/>
                <a:cs typeface="Calibri"/>
              </a:rPr>
              <a:t>Acquisitions</a:t>
            </a:r>
            <a:endParaRPr lang="en-US" sz="800"/>
          </a:p>
        </p:txBody>
      </p:sp>
      <p:sp>
        <p:nvSpPr>
          <p:cNvPr id="7" name="Background"/>
          <p:cNvSpPr/>
          <p:nvPr/>
        </p:nvSpPr>
        <p:spPr>
          <a:xfrm>
            <a:off x="2610612" y="1117600"/>
            <a:ext cx="6076188" cy="438727"/>
          </a:xfrm>
          <a:prstGeom prst="rect">
            <a:avLst/>
          </a:prstGeom>
          <a:solidFill>
            <a:srgbClr val="193338"/>
          </a:solidFill>
        </p:spPr>
      </p:sp>
      <p:sp>
        <p:nvSpPr>
          <p:cNvPr id="8" name="Text Block"/>
          <p:cNvSpPr txBox="1"/>
          <p:nvPr/>
        </p:nvSpPr>
        <p:spPr>
          <a:xfrm>
            <a:off x="2610612" y="1117600"/>
            <a:ext cx="6076188" cy="438727"/>
          </a:xfrm>
          <a:prstGeom prst="rect">
            <a:avLst/>
          </a:prstGeom>
          <a:noFill/>
        </p:spPr>
        <p:txBody>
          <a:bodyPr wrap="square" lIns="91440" tIns="45720" rIns="91440" bIns="45720" anchor="ctr"/>
          <a:lstStyle/>
          <a:p>
            <a:pPr algn="ctr">
              <a:buNone/>
            </a:pPr>
            <a:r>
              <a:rPr lang="en-US" sz="800" b="1" dirty="0">
                <a:solidFill>
                  <a:srgbClr val="FFFFFF"/>
                </a:solidFill>
                <a:latin typeface="Calibri"/>
                <a:cs typeface="Calibri"/>
              </a:rPr>
              <a:t>Select Cybersecurity Acquisitions &amp; Descriptions</a:t>
            </a:r>
            <a:endParaRPr lang="en-US" sz="800"/>
          </a:p>
        </p:txBody>
      </p:sp>
      <p:pic>
        <p:nvPicPr>
          <p:cNvPr id="9" name="Image"/>
          <p:cNvPicPr>
            <a:picLocks noChangeAspect="1"/>
          </p:cNvPicPr>
          <p:nvPr/>
        </p:nvPicPr>
        <p:blipFill>
          <a:blip r:embed="rId2"/>
          <a:stretch>
            <a:fillRect/>
          </a:stretch>
        </p:blipFill>
        <p:spPr>
          <a:xfrm>
            <a:off x="716871" y="1602047"/>
            <a:ext cx="830922" cy="438727"/>
          </a:xfrm>
          <a:prstGeom prst="rect">
            <a:avLst/>
          </a:prstGeom>
        </p:spPr>
      </p:pic>
      <p:sp>
        <p:nvSpPr>
          <p:cNvPr id="10" name="Text Block"/>
          <p:cNvSpPr txBox="1"/>
          <p:nvPr/>
        </p:nvSpPr>
        <p:spPr>
          <a:xfrm>
            <a:off x="1871472" y="1602047"/>
            <a:ext cx="675132" cy="438727"/>
          </a:xfrm>
          <a:prstGeom prst="rect">
            <a:avLst/>
          </a:prstGeom>
          <a:noFill/>
        </p:spPr>
        <p:txBody>
          <a:bodyPr wrap="square" lIns="91440" tIns="45720" rIns="91440" bIns="45720" anchor="ctr"/>
          <a:lstStyle/>
          <a:p>
            <a:pPr algn="ctr">
              <a:buNone/>
            </a:pPr>
            <a:r>
              <a:rPr lang="en-US" sz="1100" dirty="0">
                <a:solidFill>
                  <a:srgbClr val="333333"/>
                </a:solidFill>
                <a:latin typeface="Calibri"/>
                <a:cs typeface="Calibri"/>
              </a:rPr>
              <a:t>35+</a:t>
            </a:r>
            <a:endParaRPr lang="en-US" sz="1100"/>
          </a:p>
        </p:txBody>
      </p:sp>
      <p:pic>
        <p:nvPicPr>
          <p:cNvPr id="11" name="Image"/>
          <p:cNvPicPr>
            <a:picLocks noChangeAspect="1"/>
          </p:cNvPicPr>
          <p:nvPr/>
        </p:nvPicPr>
        <p:blipFill>
          <a:blip r:embed="rId3"/>
          <a:stretch>
            <a:fillRect/>
          </a:stretch>
        </p:blipFill>
        <p:spPr>
          <a:xfrm>
            <a:off x="2610612" y="1614069"/>
            <a:ext cx="645668" cy="195320"/>
          </a:xfrm>
          <a:prstGeom prst="rect">
            <a:avLst/>
          </a:prstGeom>
        </p:spPr>
      </p:pic>
      <p:sp>
        <p:nvSpPr>
          <p:cNvPr id="12" name="Text Block"/>
          <p:cNvSpPr txBox="1"/>
          <p:nvPr/>
        </p:nvSpPr>
        <p:spPr>
          <a:xfrm>
            <a:off x="2610612" y="1821411"/>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Mar-24</a:t>
            </a:r>
            <a:endParaRPr lang="en-US" sz="800"/>
          </a:p>
        </p:txBody>
      </p:sp>
      <p:sp>
        <p:nvSpPr>
          <p:cNvPr id="13" name="Text Block"/>
          <p:cNvSpPr txBox="1"/>
          <p:nvPr/>
        </p:nvSpPr>
        <p:spPr>
          <a:xfrm>
            <a:off x="3302000" y="1602047"/>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Leading SIEM/observability platform acquired for $28B to anchor Cisco's security analytics strategy</a:t>
            </a:r>
            <a:endParaRPr lang="en-US" sz="700"/>
          </a:p>
        </p:txBody>
      </p:sp>
      <p:pic>
        <p:nvPicPr>
          <p:cNvPr id="14" name="Image"/>
          <p:cNvPicPr>
            <a:picLocks noChangeAspect="1"/>
          </p:cNvPicPr>
          <p:nvPr/>
        </p:nvPicPr>
        <p:blipFill>
          <a:blip r:embed="rId4"/>
          <a:stretch>
            <a:fillRect/>
          </a:stretch>
        </p:blipFill>
        <p:spPr>
          <a:xfrm>
            <a:off x="4782751" y="1602047"/>
            <a:ext cx="394855" cy="219364"/>
          </a:xfrm>
          <a:prstGeom prst="rect">
            <a:avLst/>
          </a:prstGeom>
        </p:spPr>
      </p:pic>
      <p:sp>
        <p:nvSpPr>
          <p:cNvPr id="15" name="Text Block"/>
          <p:cNvSpPr txBox="1"/>
          <p:nvPr/>
        </p:nvSpPr>
        <p:spPr>
          <a:xfrm>
            <a:off x="4657344" y="1821411"/>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Dec-23</a:t>
            </a:r>
            <a:endParaRPr lang="en-US" sz="800"/>
          </a:p>
        </p:txBody>
      </p:sp>
      <p:sp>
        <p:nvSpPr>
          <p:cNvPr id="16" name="Text Block"/>
          <p:cNvSpPr txBox="1"/>
          <p:nvPr/>
        </p:nvSpPr>
        <p:spPr>
          <a:xfrm>
            <a:off x="5348732" y="1602047"/>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eBPF-based cloud networking and security; powers Cisco's Hypershield kernel enforcement</a:t>
            </a:r>
            <a:endParaRPr lang="en-US" sz="700"/>
          </a:p>
        </p:txBody>
      </p:sp>
      <p:pic>
        <p:nvPicPr>
          <p:cNvPr id="17" name="Image"/>
          <p:cNvPicPr>
            <a:picLocks noChangeAspect="1"/>
          </p:cNvPicPr>
          <p:nvPr/>
        </p:nvPicPr>
        <p:blipFill>
          <a:blip r:embed="rId5"/>
          <a:stretch>
            <a:fillRect/>
          </a:stretch>
        </p:blipFill>
        <p:spPr>
          <a:xfrm>
            <a:off x="6829483" y="1602047"/>
            <a:ext cx="394855" cy="219364"/>
          </a:xfrm>
          <a:prstGeom prst="rect">
            <a:avLst/>
          </a:prstGeom>
        </p:spPr>
      </p:pic>
      <p:sp>
        <p:nvSpPr>
          <p:cNvPr id="18" name="Text Block"/>
          <p:cNvSpPr txBox="1"/>
          <p:nvPr/>
        </p:nvSpPr>
        <p:spPr>
          <a:xfrm>
            <a:off x="6704076" y="1821411"/>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Jun-23</a:t>
            </a:r>
            <a:endParaRPr lang="en-US" sz="800"/>
          </a:p>
        </p:txBody>
      </p:sp>
      <p:sp>
        <p:nvSpPr>
          <p:cNvPr id="19" name="Text Block"/>
          <p:cNvSpPr txBox="1"/>
          <p:nvPr/>
        </p:nvSpPr>
        <p:spPr>
          <a:xfrm>
            <a:off x="7395464" y="1602047"/>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AI-native email security platform; NLU-based BEC and phishing prevention</a:t>
            </a:r>
            <a:endParaRPr lang="en-US" sz="700"/>
          </a:p>
        </p:txBody>
      </p:sp>
      <p:pic>
        <p:nvPicPr>
          <p:cNvPr id="20" name="Image"/>
          <p:cNvPicPr>
            <a:picLocks noChangeAspect="1"/>
          </p:cNvPicPr>
          <p:nvPr/>
        </p:nvPicPr>
        <p:blipFill>
          <a:blip r:embed="rId6"/>
          <a:stretch>
            <a:fillRect/>
          </a:stretch>
        </p:blipFill>
        <p:spPr>
          <a:xfrm>
            <a:off x="530650" y="2086494"/>
            <a:ext cx="1203365" cy="438727"/>
          </a:xfrm>
          <a:prstGeom prst="rect">
            <a:avLst/>
          </a:prstGeom>
        </p:spPr>
      </p:pic>
      <p:sp>
        <p:nvSpPr>
          <p:cNvPr id="21" name="Text Block"/>
          <p:cNvSpPr txBox="1"/>
          <p:nvPr/>
        </p:nvSpPr>
        <p:spPr>
          <a:xfrm>
            <a:off x="1871472" y="2086494"/>
            <a:ext cx="675132" cy="438727"/>
          </a:xfrm>
          <a:prstGeom prst="rect">
            <a:avLst/>
          </a:prstGeom>
          <a:noFill/>
        </p:spPr>
        <p:txBody>
          <a:bodyPr wrap="square" lIns="91440" tIns="45720" rIns="91440" bIns="45720" anchor="ctr"/>
          <a:lstStyle/>
          <a:p>
            <a:pPr algn="ctr">
              <a:buNone/>
            </a:pPr>
            <a:r>
              <a:rPr lang="en-US" sz="1100" dirty="0">
                <a:solidFill>
                  <a:srgbClr val="333333"/>
                </a:solidFill>
                <a:latin typeface="Calibri"/>
                <a:cs typeface="Calibri"/>
              </a:rPr>
              <a:t>20+</a:t>
            </a:r>
            <a:endParaRPr lang="en-US" sz="1100"/>
          </a:p>
        </p:txBody>
      </p:sp>
      <p:pic>
        <p:nvPicPr>
          <p:cNvPr id="22" name="Image"/>
          <p:cNvPicPr>
            <a:picLocks noChangeAspect="1"/>
          </p:cNvPicPr>
          <p:nvPr/>
        </p:nvPicPr>
        <p:blipFill>
          <a:blip r:embed="rId7"/>
          <a:stretch>
            <a:fillRect/>
          </a:stretch>
        </p:blipFill>
        <p:spPr>
          <a:xfrm>
            <a:off x="2714082" y="2086494"/>
            <a:ext cx="438728" cy="219364"/>
          </a:xfrm>
          <a:prstGeom prst="rect">
            <a:avLst/>
          </a:prstGeom>
        </p:spPr>
      </p:pic>
      <p:sp>
        <p:nvSpPr>
          <p:cNvPr id="23" name="Text Block"/>
          <p:cNvSpPr txBox="1"/>
          <p:nvPr/>
        </p:nvSpPr>
        <p:spPr>
          <a:xfrm>
            <a:off x="2610612" y="2305858"/>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Dec-23</a:t>
            </a:r>
            <a:endParaRPr lang="en-US" sz="800"/>
          </a:p>
        </p:txBody>
      </p:sp>
      <p:sp>
        <p:nvSpPr>
          <p:cNvPr id="24" name="Text Block"/>
          <p:cNvSpPr txBox="1"/>
          <p:nvPr/>
        </p:nvSpPr>
        <p:spPr>
          <a:xfrm>
            <a:off x="3302000" y="2086494"/>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Enterprise browser security startup; secures unmanaged and BYOD endpoints at the browser layer</a:t>
            </a:r>
            <a:endParaRPr lang="en-US" sz="700"/>
          </a:p>
        </p:txBody>
      </p:sp>
      <p:pic>
        <p:nvPicPr>
          <p:cNvPr id="25" name="Image"/>
          <p:cNvPicPr>
            <a:picLocks noChangeAspect="1"/>
          </p:cNvPicPr>
          <p:nvPr/>
        </p:nvPicPr>
        <p:blipFill>
          <a:blip r:embed="rId8"/>
          <a:stretch>
            <a:fillRect/>
          </a:stretch>
        </p:blipFill>
        <p:spPr>
          <a:xfrm>
            <a:off x="4823291" y="2086494"/>
            <a:ext cx="313774" cy="219364"/>
          </a:xfrm>
          <a:prstGeom prst="rect">
            <a:avLst/>
          </a:prstGeom>
        </p:spPr>
      </p:pic>
      <p:sp>
        <p:nvSpPr>
          <p:cNvPr id="26" name="Text Block"/>
          <p:cNvSpPr txBox="1"/>
          <p:nvPr/>
        </p:nvSpPr>
        <p:spPr>
          <a:xfrm>
            <a:off x="4657344" y="2305858"/>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Oct-23</a:t>
            </a:r>
            <a:endParaRPr lang="en-US" sz="800"/>
          </a:p>
        </p:txBody>
      </p:sp>
      <p:sp>
        <p:nvSpPr>
          <p:cNvPr id="27" name="Text Block"/>
          <p:cNvSpPr txBox="1"/>
          <p:nvPr/>
        </p:nvSpPr>
        <p:spPr>
          <a:xfrm>
            <a:off x="5348732" y="2086494"/>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Cloud data security posture management (DSPM); protects data across multi-cloud environments</a:t>
            </a:r>
            <a:endParaRPr lang="en-US" sz="700"/>
          </a:p>
        </p:txBody>
      </p:sp>
      <p:pic>
        <p:nvPicPr>
          <p:cNvPr id="28" name="Image"/>
          <p:cNvPicPr>
            <a:picLocks noChangeAspect="1"/>
          </p:cNvPicPr>
          <p:nvPr/>
        </p:nvPicPr>
        <p:blipFill>
          <a:blip r:embed="rId9"/>
          <a:stretch>
            <a:fillRect/>
          </a:stretch>
        </p:blipFill>
        <p:spPr>
          <a:xfrm>
            <a:off x="6838155" y="2086494"/>
            <a:ext cx="377510" cy="219364"/>
          </a:xfrm>
          <a:prstGeom prst="rect">
            <a:avLst/>
          </a:prstGeom>
        </p:spPr>
      </p:pic>
      <p:sp>
        <p:nvSpPr>
          <p:cNvPr id="29" name="Text Block"/>
          <p:cNvSpPr txBox="1"/>
          <p:nvPr/>
        </p:nvSpPr>
        <p:spPr>
          <a:xfrm>
            <a:off x="6704076" y="2305858"/>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Mar-19</a:t>
            </a:r>
            <a:endParaRPr lang="en-US" sz="800"/>
          </a:p>
        </p:txBody>
      </p:sp>
      <p:sp>
        <p:nvSpPr>
          <p:cNvPr id="30" name="Text Block"/>
          <p:cNvSpPr txBox="1"/>
          <p:nvPr/>
        </p:nvSpPr>
        <p:spPr>
          <a:xfrm>
            <a:off x="7395464" y="2086494"/>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SOAR platform foundational to Cortex XSOAR; now core to PANW's SecOps automation portfolio</a:t>
            </a:r>
            <a:endParaRPr lang="en-US" sz="700"/>
          </a:p>
        </p:txBody>
      </p:sp>
      <p:pic>
        <p:nvPicPr>
          <p:cNvPr id="31" name="Image"/>
          <p:cNvPicPr>
            <a:picLocks noChangeAspect="1"/>
          </p:cNvPicPr>
          <p:nvPr/>
        </p:nvPicPr>
        <p:blipFill>
          <a:blip r:embed="rId10"/>
          <a:stretch>
            <a:fillRect/>
          </a:stretch>
        </p:blipFill>
        <p:spPr>
          <a:xfrm>
            <a:off x="711903" y="2570941"/>
            <a:ext cx="840859" cy="438727"/>
          </a:xfrm>
          <a:prstGeom prst="rect">
            <a:avLst/>
          </a:prstGeom>
        </p:spPr>
      </p:pic>
      <p:sp>
        <p:nvSpPr>
          <p:cNvPr id="32" name="Text Block"/>
          <p:cNvSpPr txBox="1"/>
          <p:nvPr/>
        </p:nvSpPr>
        <p:spPr>
          <a:xfrm>
            <a:off x="1871472" y="2570941"/>
            <a:ext cx="675132" cy="438727"/>
          </a:xfrm>
          <a:prstGeom prst="rect">
            <a:avLst/>
          </a:prstGeom>
          <a:noFill/>
        </p:spPr>
        <p:txBody>
          <a:bodyPr wrap="square" lIns="91440" tIns="45720" rIns="91440" bIns="45720" anchor="ctr"/>
          <a:lstStyle/>
          <a:p>
            <a:pPr algn="ctr">
              <a:buNone/>
            </a:pPr>
            <a:r>
              <a:rPr lang="en-US" sz="1100" dirty="0">
                <a:solidFill>
                  <a:srgbClr val="333333"/>
                </a:solidFill>
                <a:latin typeface="Calibri"/>
                <a:cs typeface="Calibri"/>
              </a:rPr>
              <a:t>15+</a:t>
            </a:r>
            <a:endParaRPr lang="en-US" sz="1100"/>
          </a:p>
        </p:txBody>
      </p:sp>
      <p:pic>
        <p:nvPicPr>
          <p:cNvPr id="33" name="Image"/>
          <p:cNvPicPr>
            <a:picLocks noChangeAspect="1"/>
          </p:cNvPicPr>
          <p:nvPr/>
        </p:nvPicPr>
        <p:blipFill>
          <a:blip r:embed="rId11"/>
          <a:stretch>
            <a:fillRect/>
          </a:stretch>
        </p:blipFill>
        <p:spPr>
          <a:xfrm>
            <a:off x="2610612" y="2616056"/>
            <a:ext cx="645668" cy="129134"/>
          </a:xfrm>
          <a:prstGeom prst="rect">
            <a:avLst/>
          </a:prstGeom>
        </p:spPr>
      </p:pic>
      <p:sp>
        <p:nvSpPr>
          <p:cNvPr id="34" name="Text Block"/>
          <p:cNvSpPr txBox="1"/>
          <p:nvPr/>
        </p:nvSpPr>
        <p:spPr>
          <a:xfrm>
            <a:off x="2610612" y="2790305"/>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Sep-23</a:t>
            </a:r>
            <a:endParaRPr lang="en-US" sz="800"/>
          </a:p>
        </p:txBody>
      </p:sp>
      <p:sp>
        <p:nvSpPr>
          <p:cNvPr id="35" name="Text Block"/>
          <p:cNvSpPr txBox="1"/>
          <p:nvPr/>
        </p:nvSpPr>
        <p:spPr>
          <a:xfrm>
            <a:off x="3302000" y="2570941"/>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Application security posture management (ASPM); runtime visibility into cloud application risk</a:t>
            </a:r>
            <a:endParaRPr lang="en-US" sz="700"/>
          </a:p>
        </p:txBody>
      </p:sp>
      <p:pic>
        <p:nvPicPr>
          <p:cNvPr id="36" name="Image"/>
          <p:cNvPicPr>
            <a:picLocks noChangeAspect="1"/>
          </p:cNvPicPr>
          <p:nvPr/>
        </p:nvPicPr>
        <p:blipFill>
          <a:blip r:embed="rId12"/>
          <a:stretch>
            <a:fillRect/>
          </a:stretch>
        </p:blipFill>
        <p:spPr>
          <a:xfrm>
            <a:off x="4788235" y="2570941"/>
            <a:ext cx="383887" cy="219364"/>
          </a:xfrm>
          <a:prstGeom prst="rect">
            <a:avLst/>
          </a:prstGeom>
        </p:spPr>
      </p:pic>
      <p:sp>
        <p:nvSpPr>
          <p:cNvPr id="37" name="Text Block"/>
          <p:cNvSpPr txBox="1"/>
          <p:nvPr/>
        </p:nvSpPr>
        <p:spPr>
          <a:xfrm>
            <a:off x="4657344" y="2790305"/>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Aug-22</a:t>
            </a:r>
            <a:endParaRPr lang="en-US" sz="800"/>
          </a:p>
        </p:txBody>
      </p:sp>
      <p:sp>
        <p:nvSpPr>
          <p:cNvPr id="38" name="Text Block"/>
          <p:cNvSpPr txBox="1"/>
          <p:nvPr/>
        </p:nvSpPr>
        <p:spPr>
          <a:xfrm>
            <a:off x="5348732" y="2570941"/>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External attack surface management; continuous discovery of exposed internet-facing assets</a:t>
            </a:r>
            <a:endParaRPr lang="en-US" sz="700"/>
          </a:p>
        </p:txBody>
      </p:sp>
      <p:pic>
        <p:nvPicPr>
          <p:cNvPr id="39" name="Image"/>
          <p:cNvPicPr>
            <a:picLocks noChangeAspect="1"/>
          </p:cNvPicPr>
          <p:nvPr/>
        </p:nvPicPr>
        <p:blipFill>
          <a:blip r:embed="rId13"/>
          <a:stretch>
            <a:fillRect/>
          </a:stretch>
        </p:blipFill>
        <p:spPr>
          <a:xfrm>
            <a:off x="6704076" y="2604611"/>
            <a:ext cx="645668" cy="152025"/>
          </a:xfrm>
          <a:prstGeom prst="rect">
            <a:avLst/>
          </a:prstGeom>
        </p:spPr>
      </p:pic>
      <p:sp>
        <p:nvSpPr>
          <p:cNvPr id="40" name="Text Block"/>
          <p:cNvSpPr txBox="1"/>
          <p:nvPr/>
        </p:nvSpPr>
        <p:spPr>
          <a:xfrm>
            <a:off x="6704076" y="2790305"/>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Sep-20</a:t>
            </a:r>
            <a:endParaRPr lang="en-US" sz="800"/>
          </a:p>
        </p:txBody>
      </p:sp>
      <p:sp>
        <p:nvSpPr>
          <p:cNvPr id="41" name="Text Block"/>
          <p:cNvSpPr txBox="1"/>
          <p:nvPr/>
        </p:nvSpPr>
        <p:spPr>
          <a:xfrm>
            <a:off x="7395464" y="2570941"/>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Identity threat detection; zero trust conditional access enforcement now in Falcon Identity</a:t>
            </a:r>
            <a:endParaRPr lang="en-US" sz="700"/>
          </a:p>
        </p:txBody>
      </p:sp>
      <p:pic>
        <p:nvPicPr>
          <p:cNvPr id="42" name="Image"/>
          <p:cNvPicPr>
            <a:picLocks noChangeAspect="1"/>
          </p:cNvPicPr>
          <p:nvPr/>
        </p:nvPicPr>
        <p:blipFill>
          <a:blip r:embed="rId14"/>
          <a:stretch>
            <a:fillRect/>
          </a:stretch>
        </p:blipFill>
        <p:spPr>
          <a:xfrm>
            <a:off x="839848" y="3055388"/>
            <a:ext cx="584969" cy="438727"/>
          </a:xfrm>
          <a:prstGeom prst="rect">
            <a:avLst/>
          </a:prstGeom>
        </p:spPr>
      </p:pic>
      <p:sp>
        <p:nvSpPr>
          <p:cNvPr id="43" name="Text Block"/>
          <p:cNvSpPr txBox="1"/>
          <p:nvPr/>
        </p:nvSpPr>
        <p:spPr>
          <a:xfrm>
            <a:off x="1871472" y="3055388"/>
            <a:ext cx="675132" cy="438727"/>
          </a:xfrm>
          <a:prstGeom prst="rect">
            <a:avLst/>
          </a:prstGeom>
          <a:noFill/>
        </p:spPr>
        <p:txBody>
          <a:bodyPr wrap="square" lIns="91440" tIns="45720" rIns="91440" bIns="45720" anchor="ctr"/>
          <a:lstStyle/>
          <a:p>
            <a:pPr algn="ctr">
              <a:buNone/>
            </a:pPr>
            <a:r>
              <a:rPr lang="en-US" sz="1100" dirty="0">
                <a:solidFill>
                  <a:srgbClr val="333333"/>
                </a:solidFill>
                <a:latin typeface="Calibri"/>
                <a:cs typeface="Calibri"/>
              </a:rPr>
              <a:t>25+</a:t>
            </a:r>
            <a:endParaRPr lang="en-US" sz="1100"/>
          </a:p>
        </p:txBody>
      </p:sp>
      <p:pic>
        <p:nvPicPr>
          <p:cNvPr id="44" name="Image"/>
          <p:cNvPicPr>
            <a:picLocks noChangeAspect="1"/>
          </p:cNvPicPr>
          <p:nvPr/>
        </p:nvPicPr>
        <p:blipFill>
          <a:blip r:embed="rId15"/>
          <a:stretch>
            <a:fillRect/>
          </a:stretch>
        </p:blipFill>
        <p:spPr>
          <a:xfrm>
            <a:off x="2658279" y="3055388"/>
            <a:ext cx="550334" cy="219364"/>
          </a:xfrm>
          <a:prstGeom prst="rect">
            <a:avLst/>
          </a:prstGeom>
        </p:spPr>
      </p:pic>
      <p:sp>
        <p:nvSpPr>
          <p:cNvPr id="45" name="Text Block"/>
          <p:cNvSpPr txBox="1"/>
          <p:nvPr/>
        </p:nvSpPr>
        <p:spPr>
          <a:xfrm>
            <a:off x="2610612" y="3274752"/>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Jun-22</a:t>
            </a:r>
            <a:endParaRPr lang="en-US" sz="800"/>
          </a:p>
        </p:txBody>
      </p:sp>
      <p:sp>
        <p:nvSpPr>
          <p:cNvPr id="46" name="Text Block"/>
          <p:cNvSpPr txBox="1"/>
          <p:nvPr/>
        </p:nvSpPr>
        <p:spPr>
          <a:xfrm>
            <a:off x="3302000" y="3055388"/>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Nation-state threat intelligence and influence operation detection for MSTIC</a:t>
            </a:r>
            <a:endParaRPr lang="en-US" sz="700"/>
          </a:p>
        </p:txBody>
      </p:sp>
      <p:pic>
        <p:nvPicPr>
          <p:cNvPr id="47" name="Image"/>
          <p:cNvPicPr>
            <a:picLocks noChangeAspect="1"/>
          </p:cNvPicPr>
          <p:nvPr/>
        </p:nvPicPr>
        <p:blipFill>
          <a:blip r:embed="rId16"/>
          <a:stretch>
            <a:fillRect/>
          </a:stretch>
        </p:blipFill>
        <p:spPr>
          <a:xfrm>
            <a:off x="4657344" y="3108574"/>
            <a:ext cx="645668" cy="112992"/>
          </a:xfrm>
          <a:prstGeom prst="rect">
            <a:avLst/>
          </a:prstGeom>
        </p:spPr>
      </p:pic>
      <p:sp>
        <p:nvSpPr>
          <p:cNvPr id="48" name="Text Block"/>
          <p:cNvSpPr txBox="1"/>
          <p:nvPr/>
        </p:nvSpPr>
        <p:spPr>
          <a:xfrm>
            <a:off x="4657344" y="3274752"/>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Jul-21</a:t>
            </a:r>
            <a:endParaRPr lang="en-US" sz="800"/>
          </a:p>
        </p:txBody>
      </p:sp>
      <p:sp>
        <p:nvSpPr>
          <p:cNvPr id="49" name="Text Block"/>
          <p:cNvSpPr txBox="1"/>
          <p:nvPr/>
        </p:nvSpPr>
        <p:spPr>
          <a:xfrm>
            <a:off x="5348732" y="3055388"/>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Cloud infrastructure entitlement management (CIEM); now Microsoft Entra Permissions Management</a:t>
            </a:r>
            <a:endParaRPr lang="en-US" sz="700"/>
          </a:p>
        </p:txBody>
      </p:sp>
      <p:pic>
        <p:nvPicPr>
          <p:cNvPr id="50" name="Image"/>
          <p:cNvPicPr>
            <a:picLocks noChangeAspect="1"/>
          </p:cNvPicPr>
          <p:nvPr/>
        </p:nvPicPr>
        <p:blipFill>
          <a:blip r:embed="rId17"/>
          <a:stretch>
            <a:fillRect/>
          </a:stretch>
        </p:blipFill>
        <p:spPr>
          <a:xfrm>
            <a:off x="6866556" y="3055388"/>
            <a:ext cx="320708" cy="219364"/>
          </a:xfrm>
          <a:prstGeom prst="rect">
            <a:avLst/>
          </a:prstGeom>
        </p:spPr>
      </p:pic>
      <p:sp>
        <p:nvSpPr>
          <p:cNvPr id="51" name="Text Block"/>
          <p:cNvSpPr txBox="1"/>
          <p:nvPr/>
        </p:nvSpPr>
        <p:spPr>
          <a:xfrm>
            <a:off x="6704076" y="3274752"/>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Jul-21</a:t>
            </a:r>
            <a:endParaRPr lang="en-US" sz="800"/>
          </a:p>
        </p:txBody>
      </p:sp>
      <p:sp>
        <p:nvSpPr>
          <p:cNvPr id="52" name="Text Block"/>
          <p:cNvSpPr txBox="1"/>
          <p:nvPr/>
        </p:nvSpPr>
        <p:spPr>
          <a:xfrm>
            <a:off x="7395464" y="3055388"/>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External threat intelligence and digital footprint mapping; powers Microsoft Defender Threat Intel</a:t>
            </a:r>
            <a:endParaRPr lang="en-US" sz="700"/>
          </a:p>
        </p:txBody>
      </p:sp>
      <p:pic>
        <p:nvPicPr>
          <p:cNvPr id="53" name="Image"/>
          <p:cNvPicPr>
            <a:picLocks noChangeAspect="1"/>
          </p:cNvPicPr>
          <p:nvPr/>
        </p:nvPicPr>
        <p:blipFill>
          <a:blip r:embed="rId18"/>
          <a:stretch>
            <a:fillRect/>
          </a:stretch>
        </p:blipFill>
        <p:spPr>
          <a:xfrm>
            <a:off x="483328" y="3539835"/>
            <a:ext cx="1298009" cy="438727"/>
          </a:xfrm>
          <a:prstGeom prst="rect">
            <a:avLst/>
          </a:prstGeom>
        </p:spPr>
      </p:pic>
      <p:sp>
        <p:nvSpPr>
          <p:cNvPr id="54" name="Text Block"/>
          <p:cNvSpPr txBox="1"/>
          <p:nvPr/>
        </p:nvSpPr>
        <p:spPr>
          <a:xfrm>
            <a:off x="1871472" y="3539835"/>
            <a:ext cx="675132" cy="438727"/>
          </a:xfrm>
          <a:prstGeom prst="rect">
            <a:avLst/>
          </a:prstGeom>
          <a:noFill/>
        </p:spPr>
        <p:txBody>
          <a:bodyPr wrap="square" lIns="91440" tIns="45720" rIns="91440" bIns="45720" anchor="ctr"/>
          <a:lstStyle/>
          <a:p>
            <a:pPr algn="ctr">
              <a:buNone/>
            </a:pPr>
            <a:r>
              <a:rPr lang="en-US" sz="1100" dirty="0">
                <a:solidFill>
                  <a:srgbClr val="333333"/>
                </a:solidFill>
                <a:latin typeface="Calibri"/>
                <a:cs typeface="Calibri"/>
              </a:rPr>
              <a:t>15+</a:t>
            </a:r>
            <a:endParaRPr lang="en-US" sz="1100"/>
          </a:p>
        </p:txBody>
      </p:sp>
      <p:pic>
        <p:nvPicPr>
          <p:cNvPr id="55" name="Image"/>
          <p:cNvPicPr>
            <a:picLocks noChangeAspect="1"/>
          </p:cNvPicPr>
          <p:nvPr/>
        </p:nvPicPr>
        <p:blipFill>
          <a:blip r:embed="rId19"/>
          <a:stretch>
            <a:fillRect/>
          </a:stretch>
        </p:blipFill>
        <p:spPr>
          <a:xfrm>
            <a:off x="2712368" y="3539835"/>
            <a:ext cx="442156" cy="219364"/>
          </a:xfrm>
          <a:prstGeom prst="rect">
            <a:avLst/>
          </a:prstGeom>
        </p:spPr>
      </p:pic>
      <p:sp>
        <p:nvSpPr>
          <p:cNvPr id="56" name="Text Block"/>
          <p:cNvSpPr txBox="1"/>
          <p:nvPr/>
        </p:nvSpPr>
        <p:spPr>
          <a:xfrm>
            <a:off x="2610612" y="3759199"/>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Mar-25</a:t>
            </a:r>
            <a:endParaRPr lang="en-US" sz="800"/>
          </a:p>
        </p:txBody>
      </p:sp>
      <p:sp>
        <p:nvSpPr>
          <p:cNvPr id="57" name="Text Block"/>
          <p:cNvSpPr txBox="1"/>
          <p:nvPr/>
        </p:nvSpPr>
        <p:spPr>
          <a:xfrm>
            <a:off x="3302000" y="3539835"/>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Cloud security posture management leader; $32B acquisition to anchor Google Cloud security platform</a:t>
            </a:r>
            <a:endParaRPr lang="en-US" sz="700"/>
          </a:p>
        </p:txBody>
      </p:sp>
      <p:pic>
        <p:nvPicPr>
          <p:cNvPr id="58" name="Image"/>
          <p:cNvPicPr>
            <a:picLocks noChangeAspect="1"/>
          </p:cNvPicPr>
          <p:nvPr/>
        </p:nvPicPr>
        <p:blipFill>
          <a:blip r:embed="rId20"/>
          <a:stretch>
            <a:fillRect/>
          </a:stretch>
        </p:blipFill>
        <p:spPr>
          <a:xfrm>
            <a:off x="4657344" y="3568002"/>
            <a:ext cx="645668" cy="163031"/>
          </a:xfrm>
          <a:prstGeom prst="rect">
            <a:avLst/>
          </a:prstGeom>
        </p:spPr>
      </p:pic>
      <p:sp>
        <p:nvSpPr>
          <p:cNvPr id="59" name="Text Block"/>
          <p:cNvSpPr txBox="1"/>
          <p:nvPr/>
        </p:nvSpPr>
        <p:spPr>
          <a:xfrm>
            <a:off x="4657344" y="3759199"/>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Sep-22</a:t>
            </a:r>
            <a:endParaRPr lang="en-US" sz="800"/>
          </a:p>
        </p:txBody>
      </p:sp>
      <p:sp>
        <p:nvSpPr>
          <p:cNvPr id="60" name="Text Block"/>
          <p:cNvSpPr txBox="1"/>
          <p:nvPr/>
        </p:nvSpPr>
        <p:spPr>
          <a:xfrm>
            <a:off x="5348732" y="3539835"/>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Elite threat intelligence and incident response firm; acquired for $5.4B</a:t>
            </a:r>
            <a:endParaRPr lang="en-US" sz="700"/>
          </a:p>
        </p:txBody>
      </p:sp>
      <p:pic>
        <p:nvPicPr>
          <p:cNvPr id="61" name="Image"/>
          <p:cNvPicPr>
            <a:picLocks noChangeAspect="1"/>
          </p:cNvPicPr>
          <p:nvPr/>
        </p:nvPicPr>
        <p:blipFill>
          <a:blip r:embed="rId21"/>
          <a:stretch>
            <a:fillRect/>
          </a:stretch>
        </p:blipFill>
        <p:spPr>
          <a:xfrm>
            <a:off x="6832158" y="3539835"/>
            <a:ext cx="389505" cy="219364"/>
          </a:xfrm>
          <a:prstGeom prst="rect">
            <a:avLst/>
          </a:prstGeom>
        </p:spPr>
      </p:pic>
      <p:sp>
        <p:nvSpPr>
          <p:cNvPr id="62" name="Text Block"/>
          <p:cNvSpPr txBox="1"/>
          <p:nvPr/>
        </p:nvSpPr>
        <p:spPr>
          <a:xfrm>
            <a:off x="6704076" y="3759199"/>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Jan-22</a:t>
            </a:r>
            <a:endParaRPr lang="en-US" sz="800"/>
          </a:p>
        </p:txBody>
      </p:sp>
      <p:sp>
        <p:nvSpPr>
          <p:cNvPr id="63" name="Text Block"/>
          <p:cNvSpPr txBox="1"/>
          <p:nvPr/>
        </p:nvSpPr>
        <p:spPr>
          <a:xfrm>
            <a:off x="7395464" y="3539835"/>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SOAR platform; integrated into Google Chronicle as the automation layer</a:t>
            </a:r>
            <a:endParaRPr lang="en-US" sz="700"/>
          </a:p>
        </p:txBody>
      </p:sp>
      <p:pic>
        <p:nvPicPr>
          <p:cNvPr id="64" name="Image"/>
          <p:cNvPicPr>
            <a:picLocks noChangeAspect="1"/>
          </p:cNvPicPr>
          <p:nvPr/>
        </p:nvPicPr>
        <p:blipFill>
          <a:blip r:embed="rId22"/>
          <a:stretch>
            <a:fillRect/>
          </a:stretch>
        </p:blipFill>
        <p:spPr>
          <a:xfrm>
            <a:off x="912969" y="4024282"/>
            <a:ext cx="438727" cy="438727"/>
          </a:xfrm>
          <a:prstGeom prst="rect">
            <a:avLst/>
          </a:prstGeom>
        </p:spPr>
      </p:pic>
      <p:sp>
        <p:nvSpPr>
          <p:cNvPr id="65" name="Text Block"/>
          <p:cNvSpPr txBox="1"/>
          <p:nvPr/>
        </p:nvSpPr>
        <p:spPr>
          <a:xfrm>
            <a:off x="1871472" y="4024282"/>
            <a:ext cx="675132" cy="438727"/>
          </a:xfrm>
          <a:prstGeom prst="rect">
            <a:avLst/>
          </a:prstGeom>
          <a:noFill/>
        </p:spPr>
        <p:txBody>
          <a:bodyPr wrap="square" lIns="91440" tIns="45720" rIns="91440" bIns="45720" anchor="ctr"/>
          <a:lstStyle/>
          <a:p>
            <a:pPr algn="ctr">
              <a:buNone/>
            </a:pPr>
            <a:r>
              <a:rPr lang="en-US" sz="1100" dirty="0">
                <a:solidFill>
                  <a:srgbClr val="333333"/>
                </a:solidFill>
                <a:latin typeface="Calibri"/>
                <a:cs typeface="Calibri"/>
              </a:rPr>
              <a:t>10+</a:t>
            </a:r>
            <a:endParaRPr lang="en-US" sz="1100"/>
          </a:p>
        </p:txBody>
      </p:sp>
      <p:pic>
        <p:nvPicPr>
          <p:cNvPr id="66" name="Image"/>
          <p:cNvPicPr>
            <a:picLocks noChangeAspect="1"/>
          </p:cNvPicPr>
          <p:nvPr/>
        </p:nvPicPr>
        <p:blipFill>
          <a:blip r:embed="rId23"/>
          <a:stretch>
            <a:fillRect/>
          </a:stretch>
        </p:blipFill>
        <p:spPr>
          <a:xfrm>
            <a:off x="2736057" y="4024282"/>
            <a:ext cx="394778" cy="219364"/>
          </a:xfrm>
          <a:prstGeom prst="rect">
            <a:avLst/>
          </a:prstGeom>
        </p:spPr>
      </p:pic>
      <p:sp>
        <p:nvSpPr>
          <p:cNvPr id="67" name="Text Block"/>
          <p:cNvSpPr txBox="1"/>
          <p:nvPr/>
        </p:nvSpPr>
        <p:spPr>
          <a:xfrm>
            <a:off x="2610612" y="4243646"/>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Nov-19</a:t>
            </a:r>
            <a:endParaRPr lang="en-US" sz="800"/>
          </a:p>
        </p:txBody>
      </p:sp>
      <p:sp>
        <p:nvSpPr>
          <p:cNvPr id="68" name="Text Block"/>
          <p:cNvSpPr txBox="1"/>
          <p:nvPr/>
        </p:nvSpPr>
        <p:spPr>
          <a:xfrm>
            <a:off x="3302000" y="4024282"/>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Endpoint detection and response platform; acquired via VMware purchase for $61B</a:t>
            </a:r>
            <a:endParaRPr lang="en-US" sz="700"/>
          </a:p>
        </p:txBody>
      </p:sp>
      <p:pic>
        <p:nvPicPr>
          <p:cNvPr id="69" name="Image"/>
          <p:cNvPicPr>
            <a:picLocks noChangeAspect="1"/>
          </p:cNvPicPr>
          <p:nvPr/>
        </p:nvPicPr>
        <p:blipFill>
          <a:blip r:embed="rId24"/>
          <a:stretch>
            <a:fillRect/>
          </a:stretch>
        </p:blipFill>
        <p:spPr>
          <a:xfrm>
            <a:off x="4657344" y="4031818"/>
            <a:ext cx="645668" cy="204293"/>
          </a:xfrm>
          <a:prstGeom prst="rect">
            <a:avLst/>
          </a:prstGeom>
        </p:spPr>
      </p:pic>
      <p:sp>
        <p:nvSpPr>
          <p:cNvPr id="70" name="Text Block"/>
          <p:cNvSpPr txBox="1"/>
          <p:nvPr/>
        </p:nvSpPr>
        <p:spPr>
          <a:xfrm>
            <a:off x="4657344" y="4243646"/>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Nov-19</a:t>
            </a:r>
            <a:endParaRPr lang="en-US" sz="800"/>
          </a:p>
        </p:txBody>
      </p:sp>
      <p:sp>
        <p:nvSpPr>
          <p:cNvPr id="71" name="Text Block"/>
          <p:cNvSpPr txBox="1"/>
          <p:nvPr/>
        </p:nvSpPr>
        <p:spPr>
          <a:xfrm>
            <a:off x="5348732" y="4024282"/>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Enterprise security division (DLP, endpoint, email); acquired from Broadcom's Symantec purchase</a:t>
            </a:r>
            <a:endParaRPr lang="en-US" sz="700"/>
          </a:p>
        </p:txBody>
      </p:sp>
      <p:pic>
        <p:nvPicPr>
          <p:cNvPr id="72" name="Image"/>
          <p:cNvPicPr>
            <a:picLocks noChangeAspect="1"/>
          </p:cNvPicPr>
          <p:nvPr/>
        </p:nvPicPr>
        <p:blipFill>
          <a:blip r:embed="rId25"/>
          <a:stretch>
            <a:fillRect/>
          </a:stretch>
        </p:blipFill>
        <p:spPr>
          <a:xfrm>
            <a:off x="6704076" y="4047690"/>
            <a:ext cx="645668" cy="172549"/>
          </a:xfrm>
          <a:prstGeom prst="rect">
            <a:avLst/>
          </a:prstGeom>
        </p:spPr>
      </p:pic>
      <p:sp>
        <p:nvSpPr>
          <p:cNvPr id="73" name="Text Block"/>
          <p:cNvSpPr txBox="1"/>
          <p:nvPr/>
        </p:nvSpPr>
        <p:spPr>
          <a:xfrm>
            <a:off x="6704076" y="4243646"/>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Apr-23</a:t>
            </a:r>
            <a:endParaRPr lang="en-US" sz="800"/>
          </a:p>
        </p:txBody>
      </p:sp>
      <p:sp>
        <p:nvSpPr>
          <p:cNvPr id="74" name="Text Block"/>
          <p:cNvSpPr txBox="1"/>
          <p:nvPr/>
        </p:nvSpPr>
        <p:spPr>
          <a:xfrm>
            <a:off x="7395464" y="4024282"/>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AI-powered cyber risk quantification and CAASM platform for enterprise attack surface management</a:t>
            </a:r>
            <a:endParaRPr lang="en-US" sz="700"/>
          </a:p>
        </p:txBody>
      </p:sp>
      <p:pic>
        <p:nvPicPr>
          <p:cNvPr id="75" name="Image"/>
          <p:cNvPicPr>
            <a:picLocks noChangeAspect="1"/>
          </p:cNvPicPr>
          <p:nvPr/>
        </p:nvPicPr>
        <p:blipFill>
          <a:blip r:embed="rId26"/>
          <a:stretch>
            <a:fillRect/>
          </a:stretch>
        </p:blipFill>
        <p:spPr>
          <a:xfrm>
            <a:off x="457200" y="4613461"/>
            <a:ext cx="1350264" cy="229264"/>
          </a:xfrm>
          <a:prstGeom prst="rect">
            <a:avLst/>
          </a:prstGeom>
        </p:spPr>
      </p:pic>
      <p:sp>
        <p:nvSpPr>
          <p:cNvPr id="76" name="Text Block"/>
          <p:cNvSpPr txBox="1"/>
          <p:nvPr/>
        </p:nvSpPr>
        <p:spPr>
          <a:xfrm>
            <a:off x="1871472" y="4508729"/>
            <a:ext cx="675132" cy="438727"/>
          </a:xfrm>
          <a:prstGeom prst="rect">
            <a:avLst/>
          </a:prstGeom>
          <a:noFill/>
        </p:spPr>
        <p:txBody>
          <a:bodyPr wrap="square" lIns="91440" tIns="45720" rIns="91440" bIns="45720" anchor="ctr"/>
          <a:lstStyle/>
          <a:p>
            <a:pPr algn="ctr">
              <a:buNone/>
            </a:pPr>
            <a:r>
              <a:rPr lang="en-US" sz="1100" dirty="0">
                <a:solidFill>
                  <a:srgbClr val="333333"/>
                </a:solidFill>
                <a:latin typeface="Calibri"/>
                <a:cs typeface="Calibri"/>
              </a:rPr>
              <a:t>8+</a:t>
            </a:r>
            <a:endParaRPr lang="en-US" sz="1100"/>
          </a:p>
        </p:txBody>
      </p:sp>
      <p:pic>
        <p:nvPicPr>
          <p:cNvPr id="77" name="Image"/>
          <p:cNvPicPr>
            <a:picLocks noChangeAspect="1"/>
          </p:cNvPicPr>
          <p:nvPr/>
        </p:nvPicPr>
        <p:blipFill>
          <a:blip r:embed="rId27"/>
          <a:stretch>
            <a:fillRect/>
          </a:stretch>
        </p:blipFill>
        <p:spPr>
          <a:xfrm>
            <a:off x="2610612" y="4549361"/>
            <a:ext cx="645668" cy="138100"/>
          </a:xfrm>
          <a:prstGeom prst="rect">
            <a:avLst/>
          </a:prstGeom>
        </p:spPr>
      </p:pic>
      <p:sp>
        <p:nvSpPr>
          <p:cNvPr id="78" name="Text Block"/>
          <p:cNvSpPr txBox="1"/>
          <p:nvPr/>
        </p:nvSpPr>
        <p:spPr>
          <a:xfrm>
            <a:off x="2610612" y="4728093"/>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Mar-24</a:t>
            </a:r>
            <a:endParaRPr lang="en-US" sz="800"/>
          </a:p>
        </p:txBody>
      </p:sp>
      <p:sp>
        <p:nvSpPr>
          <p:cNvPr id="79" name="Text Block"/>
          <p:cNvSpPr txBox="1"/>
          <p:nvPr/>
        </p:nvSpPr>
        <p:spPr>
          <a:xfrm>
            <a:off x="3302000" y="4508729"/>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Cloud-native application protection platform (CNAPP); integrates into Singularity Cloud</a:t>
            </a:r>
            <a:endParaRPr lang="en-US" sz="700"/>
          </a:p>
        </p:txBody>
      </p:sp>
      <p:pic>
        <p:nvPicPr>
          <p:cNvPr id="80" name="Image"/>
          <p:cNvPicPr>
            <a:picLocks noChangeAspect="1"/>
          </p:cNvPicPr>
          <p:nvPr/>
        </p:nvPicPr>
        <p:blipFill>
          <a:blip r:embed="rId28"/>
          <a:stretch>
            <a:fillRect/>
          </a:stretch>
        </p:blipFill>
        <p:spPr>
          <a:xfrm>
            <a:off x="4831959" y="4508729"/>
            <a:ext cx="296438" cy="219364"/>
          </a:xfrm>
          <a:prstGeom prst="rect">
            <a:avLst/>
          </a:prstGeom>
        </p:spPr>
      </p:pic>
      <p:sp>
        <p:nvSpPr>
          <p:cNvPr id="81" name="Text Block"/>
          <p:cNvSpPr txBox="1"/>
          <p:nvPr/>
        </p:nvSpPr>
        <p:spPr>
          <a:xfrm>
            <a:off x="4657344" y="4728093"/>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Mar-22</a:t>
            </a:r>
            <a:endParaRPr lang="en-US" sz="800"/>
          </a:p>
        </p:txBody>
      </p:sp>
      <p:sp>
        <p:nvSpPr>
          <p:cNvPr id="82" name="Text Block"/>
          <p:cNvSpPr txBox="1"/>
          <p:nvPr/>
        </p:nvSpPr>
        <p:spPr>
          <a:xfrm>
            <a:off x="5348732" y="4508729"/>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Identity security and active directory threat detection; now Singularity Identity</a:t>
            </a:r>
            <a:endParaRPr lang="en-US" sz="700"/>
          </a:p>
        </p:txBody>
      </p:sp>
      <p:pic>
        <p:nvPicPr>
          <p:cNvPr id="83" name="Image"/>
          <p:cNvPicPr>
            <a:picLocks noChangeAspect="1"/>
          </p:cNvPicPr>
          <p:nvPr/>
        </p:nvPicPr>
        <p:blipFill>
          <a:blip r:embed="rId29"/>
          <a:stretch>
            <a:fillRect/>
          </a:stretch>
        </p:blipFill>
        <p:spPr>
          <a:xfrm>
            <a:off x="6917228" y="4508729"/>
            <a:ext cx="219364" cy="219364"/>
          </a:xfrm>
          <a:prstGeom prst="rect">
            <a:avLst/>
          </a:prstGeom>
        </p:spPr>
      </p:pic>
      <p:sp>
        <p:nvSpPr>
          <p:cNvPr id="84" name="Text Block"/>
          <p:cNvSpPr txBox="1"/>
          <p:nvPr/>
        </p:nvSpPr>
        <p:spPr>
          <a:xfrm>
            <a:off x="6704076" y="4728093"/>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Feb-21</a:t>
            </a:r>
            <a:endParaRPr lang="en-US" sz="800"/>
          </a:p>
        </p:txBody>
      </p:sp>
      <p:sp>
        <p:nvSpPr>
          <p:cNvPr id="85" name="Text Block"/>
          <p:cNvSpPr txBox="1"/>
          <p:nvPr/>
        </p:nvSpPr>
        <p:spPr>
          <a:xfrm>
            <a:off x="7395464" y="4508729"/>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High-speed log management and analytics; powers Singularity Data Lake ingestion engine</a:t>
            </a:r>
            <a:endParaRPr lang="en-US" sz="700"/>
          </a:p>
        </p:txBody>
      </p:sp>
      <p:pic>
        <p:nvPicPr>
          <p:cNvPr id="86" name="Image"/>
          <p:cNvPicPr>
            <a:picLocks noChangeAspect="1"/>
          </p:cNvPicPr>
          <p:nvPr/>
        </p:nvPicPr>
        <p:blipFill>
          <a:blip r:embed="rId30"/>
          <a:stretch>
            <a:fillRect/>
          </a:stretch>
        </p:blipFill>
        <p:spPr>
          <a:xfrm>
            <a:off x="457200" y="5130785"/>
            <a:ext cx="1350264" cy="163509"/>
          </a:xfrm>
          <a:prstGeom prst="rect">
            <a:avLst/>
          </a:prstGeom>
        </p:spPr>
      </p:pic>
      <p:sp>
        <p:nvSpPr>
          <p:cNvPr id="87" name="Text Block"/>
          <p:cNvSpPr txBox="1"/>
          <p:nvPr/>
        </p:nvSpPr>
        <p:spPr>
          <a:xfrm>
            <a:off x="1871472" y="4993176"/>
            <a:ext cx="675132" cy="438727"/>
          </a:xfrm>
          <a:prstGeom prst="rect">
            <a:avLst/>
          </a:prstGeom>
          <a:noFill/>
        </p:spPr>
        <p:txBody>
          <a:bodyPr wrap="square" lIns="91440" tIns="45720" rIns="91440" bIns="45720" anchor="ctr"/>
          <a:lstStyle/>
          <a:p>
            <a:pPr algn="ctr">
              <a:buNone/>
            </a:pPr>
            <a:r>
              <a:rPr lang="en-US" sz="1100" dirty="0">
                <a:solidFill>
                  <a:srgbClr val="333333"/>
                </a:solidFill>
                <a:latin typeface="Calibri"/>
                <a:cs typeface="Calibri"/>
              </a:rPr>
              <a:t>12+</a:t>
            </a:r>
            <a:endParaRPr lang="en-US" sz="1100"/>
          </a:p>
        </p:txBody>
      </p:sp>
      <p:pic>
        <p:nvPicPr>
          <p:cNvPr id="88" name="Image"/>
          <p:cNvPicPr>
            <a:picLocks noChangeAspect="1"/>
          </p:cNvPicPr>
          <p:nvPr/>
        </p:nvPicPr>
        <p:blipFill>
          <a:blip r:embed="rId31"/>
          <a:stretch>
            <a:fillRect/>
          </a:stretch>
        </p:blipFill>
        <p:spPr>
          <a:xfrm>
            <a:off x="2823764" y="4993176"/>
            <a:ext cx="219364" cy="219364"/>
          </a:xfrm>
          <a:prstGeom prst="rect">
            <a:avLst/>
          </a:prstGeom>
        </p:spPr>
      </p:pic>
      <p:sp>
        <p:nvSpPr>
          <p:cNvPr id="89" name="Text Block"/>
          <p:cNvSpPr txBox="1"/>
          <p:nvPr/>
        </p:nvSpPr>
        <p:spPr>
          <a:xfrm>
            <a:off x="2610612" y="5212540"/>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Aug-24</a:t>
            </a:r>
            <a:endParaRPr lang="en-US" sz="800"/>
          </a:p>
        </p:txBody>
      </p:sp>
      <p:sp>
        <p:nvSpPr>
          <p:cNvPr id="90" name="Text Block"/>
          <p:cNvSpPr txBox="1"/>
          <p:nvPr/>
        </p:nvSpPr>
        <p:spPr>
          <a:xfrm>
            <a:off x="3302000" y="4993176"/>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AI-driven cloud security platform; CNAPP leader acquired to strengthen FortiCNAPP offering</a:t>
            </a:r>
            <a:endParaRPr lang="en-US" sz="700"/>
          </a:p>
        </p:txBody>
      </p:sp>
      <p:pic>
        <p:nvPicPr>
          <p:cNvPr id="91" name="Image"/>
          <p:cNvPicPr>
            <a:picLocks noChangeAspect="1"/>
          </p:cNvPicPr>
          <p:nvPr/>
        </p:nvPicPr>
        <p:blipFill>
          <a:blip r:embed="rId32"/>
          <a:stretch>
            <a:fillRect/>
          </a:stretch>
        </p:blipFill>
        <p:spPr>
          <a:xfrm>
            <a:off x="4870496" y="4993176"/>
            <a:ext cx="219364" cy="219364"/>
          </a:xfrm>
          <a:prstGeom prst="rect">
            <a:avLst/>
          </a:prstGeom>
        </p:spPr>
      </p:pic>
      <p:sp>
        <p:nvSpPr>
          <p:cNvPr id="92" name="Text Block"/>
          <p:cNvSpPr txBox="1"/>
          <p:nvPr/>
        </p:nvSpPr>
        <p:spPr>
          <a:xfrm>
            <a:off x="4657344" y="5212540"/>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Apr-24</a:t>
            </a:r>
            <a:endParaRPr lang="en-US" sz="800"/>
          </a:p>
        </p:txBody>
      </p:sp>
      <p:sp>
        <p:nvSpPr>
          <p:cNvPr id="93" name="Text Block"/>
          <p:cNvSpPr txBox="1"/>
          <p:nvPr/>
        </p:nvSpPr>
        <p:spPr>
          <a:xfrm>
            <a:off x="5348732" y="4993176"/>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SaaS-native data loss prevention platform for modern cloud and hybrid environments</a:t>
            </a:r>
            <a:endParaRPr lang="en-US" sz="700"/>
          </a:p>
        </p:txBody>
      </p:sp>
      <p:pic>
        <p:nvPicPr>
          <p:cNvPr id="94" name="Image"/>
          <p:cNvPicPr>
            <a:picLocks noChangeAspect="1"/>
          </p:cNvPicPr>
          <p:nvPr/>
        </p:nvPicPr>
        <p:blipFill>
          <a:blip r:embed="rId33"/>
          <a:stretch>
            <a:fillRect/>
          </a:stretch>
        </p:blipFill>
        <p:spPr>
          <a:xfrm>
            <a:off x="6704076" y="5004277"/>
            <a:ext cx="645668" cy="197163"/>
          </a:xfrm>
          <a:prstGeom prst="rect">
            <a:avLst/>
          </a:prstGeom>
        </p:spPr>
      </p:pic>
      <p:sp>
        <p:nvSpPr>
          <p:cNvPr id="95" name="Text Block"/>
          <p:cNvSpPr txBox="1"/>
          <p:nvPr/>
        </p:nvSpPr>
        <p:spPr>
          <a:xfrm>
            <a:off x="6704076" y="5212540"/>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Jan-24</a:t>
            </a:r>
            <a:endParaRPr lang="en-US" sz="800"/>
          </a:p>
        </p:txBody>
      </p:sp>
      <p:sp>
        <p:nvSpPr>
          <p:cNvPr id="96" name="Text Block"/>
          <p:cNvSpPr txBox="1"/>
          <p:nvPr/>
        </p:nvSpPr>
        <p:spPr>
          <a:xfrm>
            <a:off x="7395464" y="4993176"/>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Unified SASE architecture combining SD-WAN and cloud security into a single-vendor platform</a:t>
            </a:r>
            <a:endParaRPr lang="en-US" sz="700"/>
          </a:p>
        </p:txBody>
      </p:sp>
      <p:pic>
        <p:nvPicPr>
          <p:cNvPr id="97" name="Image"/>
          <p:cNvPicPr>
            <a:picLocks noChangeAspect="1"/>
          </p:cNvPicPr>
          <p:nvPr/>
        </p:nvPicPr>
        <p:blipFill>
          <a:blip r:embed="rId34"/>
          <a:stretch>
            <a:fillRect/>
          </a:stretch>
        </p:blipFill>
        <p:spPr>
          <a:xfrm>
            <a:off x="482366" y="5477623"/>
            <a:ext cx="1299932" cy="438727"/>
          </a:xfrm>
          <a:prstGeom prst="rect">
            <a:avLst/>
          </a:prstGeom>
        </p:spPr>
      </p:pic>
      <p:sp>
        <p:nvSpPr>
          <p:cNvPr id="98" name="Text Block"/>
          <p:cNvSpPr txBox="1"/>
          <p:nvPr/>
        </p:nvSpPr>
        <p:spPr>
          <a:xfrm>
            <a:off x="1871472" y="5477623"/>
            <a:ext cx="675132" cy="438727"/>
          </a:xfrm>
          <a:prstGeom prst="rect">
            <a:avLst/>
          </a:prstGeom>
          <a:noFill/>
        </p:spPr>
        <p:txBody>
          <a:bodyPr wrap="square" lIns="91440" tIns="45720" rIns="91440" bIns="45720" anchor="ctr"/>
          <a:lstStyle/>
          <a:p>
            <a:pPr algn="ctr">
              <a:buNone/>
            </a:pPr>
            <a:r>
              <a:rPr lang="en-US" sz="1100" dirty="0">
                <a:solidFill>
                  <a:srgbClr val="333333"/>
                </a:solidFill>
                <a:latin typeface="Calibri"/>
                <a:cs typeface="Calibri"/>
              </a:rPr>
              <a:t>6+</a:t>
            </a:r>
            <a:endParaRPr lang="en-US" sz="1100"/>
          </a:p>
        </p:txBody>
      </p:sp>
      <p:pic>
        <p:nvPicPr>
          <p:cNvPr id="99" name="Image"/>
          <p:cNvPicPr>
            <a:picLocks noChangeAspect="1"/>
          </p:cNvPicPr>
          <p:nvPr/>
        </p:nvPicPr>
        <p:blipFill>
          <a:blip r:embed="rId35"/>
          <a:stretch>
            <a:fillRect/>
          </a:stretch>
        </p:blipFill>
        <p:spPr>
          <a:xfrm>
            <a:off x="2610612" y="5483165"/>
            <a:ext cx="645668" cy="208280"/>
          </a:xfrm>
          <a:prstGeom prst="rect">
            <a:avLst/>
          </a:prstGeom>
        </p:spPr>
      </p:pic>
      <p:sp>
        <p:nvSpPr>
          <p:cNvPr id="100" name="Text Block"/>
          <p:cNvSpPr txBox="1"/>
          <p:nvPr/>
        </p:nvSpPr>
        <p:spPr>
          <a:xfrm>
            <a:off x="2610612" y="5696987"/>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Sep-23</a:t>
            </a:r>
            <a:endParaRPr lang="en-US" sz="800"/>
          </a:p>
        </p:txBody>
      </p:sp>
      <p:sp>
        <p:nvSpPr>
          <p:cNvPr id="101" name="Text Block"/>
          <p:cNvSpPr txBox="1"/>
          <p:nvPr/>
        </p:nvSpPr>
        <p:spPr>
          <a:xfrm>
            <a:off x="3302000" y="5477623"/>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Identity security posture management (ISPM); continuous identity risk scoring across cloud environments</a:t>
            </a:r>
            <a:endParaRPr lang="en-US" sz="700"/>
          </a:p>
        </p:txBody>
      </p:sp>
      <p:pic>
        <p:nvPicPr>
          <p:cNvPr id="102" name="Image"/>
          <p:cNvPicPr>
            <a:picLocks noChangeAspect="1"/>
          </p:cNvPicPr>
          <p:nvPr/>
        </p:nvPicPr>
        <p:blipFill>
          <a:blip r:embed="rId36"/>
          <a:stretch>
            <a:fillRect/>
          </a:stretch>
        </p:blipFill>
        <p:spPr>
          <a:xfrm>
            <a:off x="4657344" y="5483305"/>
            <a:ext cx="645668" cy="208000"/>
          </a:xfrm>
          <a:prstGeom prst="rect">
            <a:avLst/>
          </a:prstGeom>
        </p:spPr>
      </p:pic>
      <p:sp>
        <p:nvSpPr>
          <p:cNvPr id="103" name="Text Block"/>
          <p:cNvSpPr txBox="1"/>
          <p:nvPr/>
        </p:nvSpPr>
        <p:spPr>
          <a:xfrm>
            <a:off x="4657344" y="5696987"/>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May-21</a:t>
            </a:r>
            <a:endParaRPr lang="en-US" sz="800"/>
          </a:p>
        </p:txBody>
      </p:sp>
      <p:sp>
        <p:nvSpPr>
          <p:cNvPr id="104" name="Text Block"/>
          <p:cNvSpPr txBox="1"/>
          <p:nvPr/>
        </p:nvSpPr>
        <p:spPr>
          <a:xfrm>
            <a:off x="5348732" y="5477623"/>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Developer-first identity platform; acquired for $6.5B to address CIAM market</a:t>
            </a:r>
            <a:endParaRPr lang="en-US" sz="700"/>
          </a:p>
        </p:txBody>
      </p:sp>
      <p:pic>
        <p:nvPicPr>
          <p:cNvPr id="105" name="Image"/>
          <p:cNvPicPr>
            <a:picLocks noChangeAspect="1"/>
          </p:cNvPicPr>
          <p:nvPr/>
        </p:nvPicPr>
        <p:blipFill>
          <a:blip r:embed="rId37"/>
          <a:stretch>
            <a:fillRect/>
          </a:stretch>
        </p:blipFill>
        <p:spPr>
          <a:xfrm>
            <a:off x="6704076" y="5486151"/>
            <a:ext cx="645668" cy="202309"/>
          </a:xfrm>
          <a:prstGeom prst="rect">
            <a:avLst/>
          </a:prstGeom>
        </p:spPr>
      </p:pic>
      <p:sp>
        <p:nvSpPr>
          <p:cNvPr id="106" name="Text Block"/>
          <p:cNvSpPr txBox="1"/>
          <p:nvPr/>
        </p:nvSpPr>
        <p:spPr>
          <a:xfrm>
            <a:off x="6704076" y="5696987"/>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Mar-19</a:t>
            </a:r>
            <a:endParaRPr lang="en-US" sz="800"/>
          </a:p>
        </p:txBody>
      </p:sp>
      <p:sp>
        <p:nvSpPr>
          <p:cNvPr id="107" name="Text Block"/>
          <p:cNvSpPr txBox="1"/>
          <p:nvPr/>
        </p:nvSpPr>
        <p:spPr>
          <a:xfrm>
            <a:off x="7395464" y="5477623"/>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No-code workflow automation for identity lifecycle management and provisioning</a:t>
            </a:r>
            <a:endParaRPr lang="en-US" sz="700"/>
          </a:p>
        </p:txBody>
      </p:sp>
      <p:pic>
        <p:nvPicPr>
          <p:cNvPr id="108" name="Image"/>
          <p:cNvPicPr>
            <a:picLocks noChangeAspect="1"/>
          </p:cNvPicPr>
          <p:nvPr/>
        </p:nvPicPr>
        <p:blipFill>
          <a:blip r:embed="rId38"/>
          <a:stretch>
            <a:fillRect/>
          </a:stretch>
        </p:blipFill>
        <p:spPr>
          <a:xfrm>
            <a:off x="457200" y="6004613"/>
            <a:ext cx="1350264" cy="353641"/>
          </a:xfrm>
          <a:prstGeom prst="rect">
            <a:avLst/>
          </a:prstGeom>
        </p:spPr>
      </p:pic>
      <p:sp>
        <p:nvSpPr>
          <p:cNvPr id="109" name="Text Block"/>
          <p:cNvSpPr txBox="1"/>
          <p:nvPr/>
        </p:nvSpPr>
        <p:spPr>
          <a:xfrm>
            <a:off x="1871472" y="5962070"/>
            <a:ext cx="675132" cy="438727"/>
          </a:xfrm>
          <a:prstGeom prst="rect">
            <a:avLst/>
          </a:prstGeom>
          <a:noFill/>
        </p:spPr>
        <p:txBody>
          <a:bodyPr wrap="square" lIns="91440" tIns="45720" rIns="91440" bIns="45720" anchor="ctr"/>
          <a:lstStyle/>
          <a:p>
            <a:pPr algn="ctr">
              <a:buNone/>
            </a:pPr>
            <a:r>
              <a:rPr lang="en-US" sz="1100" dirty="0">
                <a:solidFill>
                  <a:srgbClr val="333333"/>
                </a:solidFill>
                <a:latin typeface="Calibri"/>
                <a:cs typeface="Calibri"/>
              </a:rPr>
              <a:t>8+</a:t>
            </a:r>
            <a:endParaRPr lang="en-US" sz="1100"/>
          </a:p>
        </p:txBody>
      </p:sp>
      <p:pic>
        <p:nvPicPr>
          <p:cNvPr id="110" name="Image"/>
          <p:cNvPicPr>
            <a:picLocks noChangeAspect="1"/>
          </p:cNvPicPr>
          <p:nvPr/>
        </p:nvPicPr>
        <p:blipFill>
          <a:blip r:embed="rId39"/>
          <a:stretch>
            <a:fillRect/>
          </a:stretch>
        </p:blipFill>
        <p:spPr>
          <a:xfrm>
            <a:off x="2770954" y="5962070"/>
            <a:ext cx="324984" cy="219364"/>
          </a:xfrm>
          <a:prstGeom prst="rect">
            <a:avLst/>
          </a:prstGeom>
        </p:spPr>
      </p:pic>
      <p:sp>
        <p:nvSpPr>
          <p:cNvPr id="111" name="Text Block"/>
          <p:cNvSpPr txBox="1"/>
          <p:nvPr/>
        </p:nvSpPr>
        <p:spPr>
          <a:xfrm>
            <a:off x="2610612" y="6181434"/>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Jan-24</a:t>
            </a:r>
            <a:endParaRPr lang="en-US" sz="800"/>
          </a:p>
        </p:txBody>
      </p:sp>
      <p:sp>
        <p:nvSpPr>
          <p:cNvPr id="112" name="Text Block"/>
          <p:cNvSpPr txBox="1"/>
          <p:nvPr/>
        </p:nvSpPr>
        <p:spPr>
          <a:xfrm>
            <a:off x="3302000" y="5962070"/>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Security data fabric and risk quantification; powers Zscaler Risk360 platform</a:t>
            </a:r>
            <a:endParaRPr lang="en-US" sz="700"/>
          </a:p>
        </p:txBody>
      </p:sp>
      <p:pic>
        <p:nvPicPr>
          <p:cNvPr id="113" name="Image"/>
          <p:cNvPicPr>
            <a:picLocks noChangeAspect="1"/>
          </p:cNvPicPr>
          <p:nvPr/>
        </p:nvPicPr>
        <p:blipFill>
          <a:blip r:embed="rId40"/>
          <a:stretch>
            <a:fillRect/>
          </a:stretch>
        </p:blipFill>
        <p:spPr>
          <a:xfrm>
            <a:off x="4657344" y="5979106"/>
            <a:ext cx="645668" cy="185293"/>
          </a:xfrm>
          <a:prstGeom prst="rect">
            <a:avLst/>
          </a:prstGeom>
        </p:spPr>
      </p:pic>
      <p:sp>
        <p:nvSpPr>
          <p:cNvPr id="114" name="Text Block"/>
          <p:cNvSpPr txBox="1"/>
          <p:nvPr/>
        </p:nvSpPr>
        <p:spPr>
          <a:xfrm>
            <a:off x="4657344" y="6181434"/>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Apr-23</a:t>
            </a:r>
            <a:endParaRPr lang="en-US" sz="800"/>
          </a:p>
        </p:txBody>
      </p:sp>
      <p:sp>
        <p:nvSpPr>
          <p:cNvPr id="115" name="Text Block"/>
          <p:cNvSpPr txBox="1"/>
          <p:nvPr/>
        </p:nvSpPr>
        <p:spPr>
          <a:xfrm>
            <a:off x="5348732" y="5962070"/>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SaaS security posture management; continuous governance of third-party SaaS app integrations</a:t>
            </a:r>
            <a:endParaRPr lang="en-US" sz="700"/>
          </a:p>
        </p:txBody>
      </p:sp>
      <p:pic>
        <p:nvPicPr>
          <p:cNvPr id="116" name="Image"/>
          <p:cNvPicPr>
            <a:picLocks noChangeAspect="1"/>
          </p:cNvPicPr>
          <p:nvPr/>
        </p:nvPicPr>
        <p:blipFill>
          <a:blip r:embed="rId41"/>
          <a:stretch>
            <a:fillRect/>
          </a:stretch>
        </p:blipFill>
        <p:spPr>
          <a:xfrm>
            <a:off x="6816993" y="5962070"/>
            <a:ext cx="419835" cy="219364"/>
          </a:xfrm>
          <a:prstGeom prst="rect">
            <a:avLst/>
          </a:prstGeom>
        </p:spPr>
      </p:pic>
      <p:sp>
        <p:nvSpPr>
          <p:cNvPr id="117" name="Text Block"/>
          <p:cNvSpPr txBox="1"/>
          <p:nvPr/>
        </p:nvSpPr>
        <p:spPr>
          <a:xfrm>
            <a:off x="6704076" y="6181434"/>
            <a:ext cx="645668" cy="219364"/>
          </a:xfrm>
          <a:prstGeom prst="rect">
            <a:avLst/>
          </a:prstGeom>
          <a:noFill/>
        </p:spPr>
        <p:txBody>
          <a:bodyPr wrap="square" lIns="91440" tIns="45720" rIns="91440" bIns="45720" anchor="ctr"/>
          <a:lstStyle/>
          <a:p>
            <a:pPr algn="ctr">
              <a:buNone/>
            </a:pPr>
            <a:r>
              <a:rPr lang="en-US" sz="800" dirty="0">
                <a:solidFill>
                  <a:srgbClr val="333333"/>
                </a:solidFill>
                <a:latin typeface="Calibri"/>
                <a:cs typeface="Calibri"/>
              </a:rPr>
              <a:t>Mar-21</a:t>
            </a:r>
            <a:endParaRPr lang="en-US" sz="800"/>
          </a:p>
        </p:txBody>
      </p:sp>
      <p:sp>
        <p:nvSpPr>
          <p:cNvPr id="118" name="Text Block"/>
          <p:cNvSpPr txBox="1"/>
          <p:nvPr/>
        </p:nvSpPr>
        <p:spPr>
          <a:xfrm>
            <a:off x="7395464" y="5962070"/>
            <a:ext cx="1291336" cy="438727"/>
          </a:xfrm>
          <a:prstGeom prst="rect">
            <a:avLst/>
          </a:prstGeom>
          <a:noFill/>
        </p:spPr>
        <p:txBody>
          <a:bodyPr wrap="square" lIns="91440" tIns="45720" rIns="91440" bIns="45720" anchor="t"/>
          <a:lstStyle/>
          <a:p>
            <a:pPr>
              <a:buNone/>
            </a:pPr>
            <a:r>
              <a:rPr lang="en-US" sz="700" dirty="0">
                <a:solidFill>
                  <a:srgbClr val="333333"/>
                </a:solidFill>
                <a:latin typeface="Calibri"/>
                <a:cs typeface="Calibri"/>
              </a:rPr>
              <a:t>Active defense and deception technology; integrates into Zscaler's zero trust platform</a:t>
            </a:r>
            <a:endParaRPr lang="en-US" sz="700"/>
          </a:p>
        </p:txBody>
      </p:sp>
      <p:sp>
        <p:nvSpPr>
          <p:cNvPr id="119"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37</a:t>
            </a:r>
            <a:endParaRPr lang="en-US" sz="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cNvSpPr txBox="1"/>
          <p:nvPr/>
        </p:nvSpPr>
        <p:spPr>
          <a:xfrm>
            <a:off x="457200" y="45720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Insight Partners: Cybersecurity Profile</a:t>
            </a:r>
            <a:endParaRPr lang="en-US" sz="2800"/>
          </a:p>
        </p:txBody>
      </p:sp>
      <p:sp>
        <p:nvSpPr>
          <p:cNvPr id="3" name="Text Block"/>
          <p:cNvSpPr txBox="1"/>
          <p:nvPr/>
        </p:nvSpPr>
        <p:spPr>
          <a:xfrm>
            <a:off x="457200" y="1117600"/>
            <a:ext cx="8229600" cy="431123"/>
          </a:xfrm>
          <a:prstGeom prst="rect">
            <a:avLst/>
          </a:prstGeom>
          <a:noFill/>
        </p:spPr>
        <p:txBody>
          <a:bodyPr wrap="square" lIns="91440" tIns="45720" rIns="91440" bIns="45720" anchor="ctr"/>
          <a:lstStyle/>
          <a:p>
            <a:pPr>
              <a:buNone/>
            </a:pPr>
            <a:r>
              <a:rPr lang="en-US" sz="1000" dirty="0">
                <a:solidFill>
                  <a:srgbClr val="333333"/>
                </a:solidFill>
                <a:latin typeface="Calibri"/>
                <a:cs typeface="Calibri"/>
              </a:rPr>
              <a:t>Founded in 1995, Insight Partners has deployed $5B+ across 90+ cybersecurity companies, making it one of the most active software-focused investors in the sector globally.</a:t>
            </a:r>
            <a:endParaRPr lang="en-US" sz="1000"/>
          </a:p>
        </p:txBody>
      </p:sp>
      <p:sp>
        <p:nvSpPr>
          <p:cNvPr id="4" name="Background"/>
          <p:cNvSpPr/>
          <p:nvPr/>
        </p:nvSpPr>
        <p:spPr>
          <a:xfrm>
            <a:off x="457200" y="1658451"/>
            <a:ext cx="1096264" cy="953516"/>
          </a:xfrm>
          <a:prstGeom prst="rect">
            <a:avLst/>
          </a:prstGeom>
          <a:solidFill>
            <a:srgbClr val="FFFFFF"/>
          </a:solidFill>
          <a:effectLst>
            <a:outerShdw blurRad="63500" dist="38100" dir="2700000" rotWithShape="0">
              <a:srgbClr val="193338">
                <a:alpha val="35000"/>
              </a:srgbClr>
            </a:outerShdw>
          </a:effectLst>
        </p:spPr>
      </p:sp>
      <p:sp>
        <p:nvSpPr>
          <p:cNvPr id="5" name="Text Block"/>
          <p:cNvSpPr txBox="1"/>
          <p:nvPr/>
        </p:nvSpPr>
        <p:spPr>
          <a:xfrm>
            <a:off x="530352" y="1731603"/>
            <a:ext cx="949960" cy="456895"/>
          </a:xfrm>
          <a:prstGeom prst="rect">
            <a:avLst/>
          </a:prstGeom>
          <a:noFill/>
        </p:spPr>
        <p:txBody>
          <a:bodyPr wrap="square" lIns="91440" tIns="45720" rIns="91440" bIns="45720" anchor="b"/>
          <a:lstStyle/>
          <a:p>
            <a:pPr algn="ctr">
              <a:buNone/>
            </a:pPr>
            <a:r>
              <a:rPr lang="en-US" sz="1800" b="1" dirty="0">
                <a:solidFill>
                  <a:srgbClr val="193338"/>
                </a:solidFill>
                <a:latin typeface="Calibri"/>
                <a:cs typeface="Calibri"/>
              </a:rPr>
              <a:t>$90B+</a:t>
            </a:r>
            <a:endParaRPr lang="en-US" sz="1800"/>
          </a:p>
        </p:txBody>
      </p:sp>
      <p:sp>
        <p:nvSpPr>
          <p:cNvPr id="6" name="Text Block"/>
          <p:cNvSpPr txBox="1"/>
          <p:nvPr/>
        </p:nvSpPr>
        <p:spPr>
          <a:xfrm>
            <a:off x="530352" y="2234218"/>
            <a:ext cx="949960" cy="304597"/>
          </a:xfrm>
          <a:prstGeom prst="rect">
            <a:avLst/>
          </a:prstGeom>
          <a:noFill/>
        </p:spPr>
        <p:txBody>
          <a:bodyPr wrap="square" lIns="91440" tIns="45720" rIns="91440" bIns="45720" anchor="t"/>
          <a:lstStyle/>
          <a:p>
            <a:pPr algn="ctr">
              <a:buNone/>
            </a:pPr>
            <a:r>
              <a:rPr lang="en-US" sz="750" dirty="0">
                <a:solidFill>
                  <a:srgbClr val="405363"/>
                </a:solidFill>
                <a:latin typeface="Calibri"/>
                <a:cs typeface="Calibri"/>
              </a:rPr>
              <a:t>AUM</a:t>
            </a:r>
            <a:endParaRPr lang="en-US" sz="750"/>
          </a:p>
        </p:txBody>
      </p:sp>
      <p:sp>
        <p:nvSpPr>
          <p:cNvPr id="7" name="Background"/>
          <p:cNvSpPr/>
          <p:nvPr/>
        </p:nvSpPr>
        <p:spPr>
          <a:xfrm>
            <a:off x="1608328" y="1658451"/>
            <a:ext cx="1096264" cy="953516"/>
          </a:xfrm>
          <a:prstGeom prst="rect">
            <a:avLst/>
          </a:prstGeom>
          <a:solidFill>
            <a:srgbClr val="FFFFFF"/>
          </a:solidFill>
          <a:effectLst>
            <a:outerShdw blurRad="63500" dist="38100" dir="2700000" rotWithShape="0">
              <a:srgbClr val="193338">
                <a:alpha val="35000"/>
              </a:srgbClr>
            </a:outerShdw>
          </a:effectLst>
        </p:spPr>
      </p:sp>
      <p:sp>
        <p:nvSpPr>
          <p:cNvPr id="8" name="Text Block"/>
          <p:cNvSpPr txBox="1"/>
          <p:nvPr/>
        </p:nvSpPr>
        <p:spPr>
          <a:xfrm>
            <a:off x="1681480" y="1731603"/>
            <a:ext cx="949960" cy="456895"/>
          </a:xfrm>
          <a:prstGeom prst="rect">
            <a:avLst/>
          </a:prstGeom>
          <a:noFill/>
        </p:spPr>
        <p:txBody>
          <a:bodyPr wrap="square" lIns="91440" tIns="45720" rIns="91440" bIns="45720" anchor="b"/>
          <a:lstStyle/>
          <a:p>
            <a:pPr algn="ctr">
              <a:buNone/>
            </a:pPr>
            <a:r>
              <a:rPr lang="en-US" sz="1800" b="1" dirty="0">
                <a:solidFill>
                  <a:srgbClr val="193338"/>
                </a:solidFill>
                <a:latin typeface="Calibri"/>
                <a:cs typeface="Calibri"/>
              </a:rPr>
              <a:t>875+</a:t>
            </a:r>
            <a:endParaRPr lang="en-US" sz="1800"/>
          </a:p>
        </p:txBody>
      </p:sp>
      <p:sp>
        <p:nvSpPr>
          <p:cNvPr id="9" name="Text Block"/>
          <p:cNvSpPr txBox="1"/>
          <p:nvPr/>
        </p:nvSpPr>
        <p:spPr>
          <a:xfrm>
            <a:off x="1681480" y="2234218"/>
            <a:ext cx="949960" cy="304597"/>
          </a:xfrm>
          <a:prstGeom prst="rect">
            <a:avLst/>
          </a:prstGeom>
          <a:noFill/>
        </p:spPr>
        <p:txBody>
          <a:bodyPr wrap="square" lIns="91440" tIns="45720" rIns="91440" bIns="45720" anchor="t"/>
          <a:lstStyle/>
          <a:p>
            <a:pPr algn="ctr">
              <a:buNone/>
            </a:pPr>
            <a:r>
              <a:rPr lang="en-US" sz="750" dirty="0">
                <a:solidFill>
                  <a:srgbClr val="405363"/>
                </a:solidFill>
                <a:latin typeface="Calibri"/>
                <a:cs typeface="Calibri"/>
              </a:rPr>
              <a:t>Portfolio Companies</a:t>
            </a:r>
            <a:endParaRPr lang="en-US" sz="750"/>
          </a:p>
        </p:txBody>
      </p:sp>
      <p:sp>
        <p:nvSpPr>
          <p:cNvPr id="10" name="Background"/>
          <p:cNvSpPr/>
          <p:nvPr/>
        </p:nvSpPr>
        <p:spPr>
          <a:xfrm>
            <a:off x="2759456" y="1658451"/>
            <a:ext cx="1096264" cy="953516"/>
          </a:xfrm>
          <a:prstGeom prst="rect">
            <a:avLst/>
          </a:prstGeom>
          <a:solidFill>
            <a:srgbClr val="FFFFFF"/>
          </a:solidFill>
          <a:effectLst>
            <a:outerShdw blurRad="63500" dist="38100" dir="2700000" rotWithShape="0">
              <a:srgbClr val="193338">
                <a:alpha val="35000"/>
              </a:srgbClr>
            </a:outerShdw>
          </a:effectLst>
        </p:spPr>
      </p:sp>
      <p:sp>
        <p:nvSpPr>
          <p:cNvPr id="11" name="Text Block"/>
          <p:cNvSpPr txBox="1"/>
          <p:nvPr/>
        </p:nvSpPr>
        <p:spPr>
          <a:xfrm>
            <a:off x="2832608" y="1731603"/>
            <a:ext cx="949960" cy="456895"/>
          </a:xfrm>
          <a:prstGeom prst="rect">
            <a:avLst/>
          </a:prstGeom>
          <a:noFill/>
        </p:spPr>
        <p:txBody>
          <a:bodyPr wrap="square" lIns="91440" tIns="45720" rIns="91440" bIns="45720" anchor="b"/>
          <a:lstStyle/>
          <a:p>
            <a:pPr algn="ctr">
              <a:buNone/>
            </a:pPr>
            <a:r>
              <a:rPr lang="en-US" sz="1800" b="1" dirty="0">
                <a:solidFill>
                  <a:srgbClr val="193338"/>
                </a:solidFill>
                <a:latin typeface="Calibri"/>
                <a:cs typeface="Calibri"/>
              </a:rPr>
              <a:t>55+</a:t>
            </a:r>
            <a:endParaRPr lang="en-US" sz="1800"/>
          </a:p>
        </p:txBody>
      </p:sp>
      <p:sp>
        <p:nvSpPr>
          <p:cNvPr id="12" name="Text Block"/>
          <p:cNvSpPr txBox="1"/>
          <p:nvPr/>
        </p:nvSpPr>
        <p:spPr>
          <a:xfrm>
            <a:off x="2832608" y="2234218"/>
            <a:ext cx="949960" cy="304597"/>
          </a:xfrm>
          <a:prstGeom prst="rect">
            <a:avLst/>
          </a:prstGeom>
          <a:noFill/>
        </p:spPr>
        <p:txBody>
          <a:bodyPr wrap="square" lIns="91440" tIns="45720" rIns="91440" bIns="45720" anchor="t"/>
          <a:lstStyle/>
          <a:p>
            <a:pPr algn="ctr">
              <a:buNone/>
            </a:pPr>
            <a:r>
              <a:rPr lang="en-US" sz="750" dirty="0">
                <a:solidFill>
                  <a:srgbClr val="405363"/>
                </a:solidFill>
                <a:latin typeface="Calibri"/>
                <a:cs typeface="Calibri"/>
              </a:rPr>
              <a:t>IPOs</a:t>
            </a:r>
            <a:endParaRPr lang="en-US" sz="750"/>
          </a:p>
        </p:txBody>
      </p:sp>
      <p:sp>
        <p:nvSpPr>
          <p:cNvPr id="13" name="Background"/>
          <p:cNvSpPr/>
          <p:nvPr/>
        </p:nvSpPr>
        <p:spPr>
          <a:xfrm>
            <a:off x="457200" y="2685119"/>
            <a:ext cx="1096264" cy="953516"/>
          </a:xfrm>
          <a:prstGeom prst="rect">
            <a:avLst/>
          </a:prstGeom>
          <a:solidFill>
            <a:srgbClr val="FFFFFF"/>
          </a:solidFill>
          <a:effectLst>
            <a:outerShdw blurRad="63500" dist="38100" dir="2700000" rotWithShape="0">
              <a:srgbClr val="193338">
                <a:alpha val="35000"/>
              </a:srgbClr>
            </a:outerShdw>
          </a:effectLst>
        </p:spPr>
      </p:sp>
      <p:sp>
        <p:nvSpPr>
          <p:cNvPr id="14" name="Text Block"/>
          <p:cNvSpPr txBox="1"/>
          <p:nvPr/>
        </p:nvSpPr>
        <p:spPr>
          <a:xfrm>
            <a:off x="530352" y="2758271"/>
            <a:ext cx="949960" cy="456895"/>
          </a:xfrm>
          <a:prstGeom prst="rect">
            <a:avLst/>
          </a:prstGeom>
          <a:noFill/>
        </p:spPr>
        <p:txBody>
          <a:bodyPr wrap="square" lIns="91440" tIns="45720" rIns="91440" bIns="45720" anchor="b"/>
          <a:lstStyle/>
          <a:p>
            <a:pPr algn="ctr">
              <a:buNone/>
            </a:pPr>
            <a:r>
              <a:rPr lang="en-US" sz="1800" b="1" dirty="0">
                <a:solidFill>
                  <a:srgbClr val="193338"/>
                </a:solidFill>
                <a:latin typeface="Calibri"/>
                <a:cs typeface="Calibri"/>
              </a:rPr>
              <a:t>$5B+</a:t>
            </a:r>
            <a:endParaRPr lang="en-US" sz="1800"/>
          </a:p>
        </p:txBody>
      </p:sp>
      <p:sp>
        <p:nvSpPr>
          <p:cNvPr id="15" name="Text Block"/>
          <p:cNvSpPr txBox="1"/>
          <p:nvPr/>
        </p:nvSpPr>
        <p:spPr>
          <a:xfrm>
            <a:off x="530352" y="3260886"/>
            <a:ext cx="949960" cy="304597"/>
          </a:xfrm>
          <a:prstGeom prst="rect">
            <a:avLst/>
          </a:prstGeom>
          <a:noFill/>
        </p:spPr>
        <p:txBody>
          <a:bodyPr wrap="square" lIns="91440" tIns="45720" rIns="91440" bIns="45720" anchor="t"/>
          <a:lstStyle/>
          <a:p>
            <a:pPr algn="ctr">
              <a:buNone/>
            </a:pPr>
            <a:r>
              <a:rPr lang="en-US" sz="750" dirty="0">
                <a:solidFill>
                  <a:srgbClr val="405363"/>
                </a:solidFill>
                <a:latin typeface="Calibri"/>
                <a:cs typeface="Calibri"/>
              </a:rPr>
              <a:t>Deployed in Cyber</a:t>
            </a:r>
            <a:endParaRPr lang="en-US" sz="750"/>
          </a:p>
        </p:txBody>
      </p:sp>
      <p:sp>
        <p:nvSpPr>
          <p:cNvPr id="16" name="Background"/>
          <p:cNvSpPr/>
          <p:nvPr/>
        </p:nvSpPr>
        <p:spPr>
          <a:xfrm>
            <a:off x="1608328" y="2685119"/>
            <a:ext cx="1096264" cy="953516"/>
          </a:xfrm>
          <a:prstGeom prst="rect">
            <a:avLst/>
          </a:prstGeom>
          <a:solidFill>
            <a:srgbClr val="FFFFFF"/>
          </a:solidFill>
          <a:effectLst>
            <a:outerShdw blurRad="63500" dist="38100" dir="2700000" rotWithShape="0">
              <a:srgbClr val="193338">
                <a:alpha val="35000"/>
              </a:srgbClr>
            </a:outerShdw>
          </a:effectLst>
        </p:spPr>
      </p:sp>
      <p:sp>
        <p:nvSpPr>
          <p:cNvPr id="17" name="Text Block"/>
          <p:cNvSpPr txBox="1"/>
          <p:nvPr/>
        </p:nvSpPr>
        <p:spPr>
          <a:xfrm>
            <a:off x="1681480" y="2758271"/>
            <a:ext cx="949960" cy="456895"/>
          </a:xfrm>
          <a:prstGeom prst="rect">
            <a:avLst/>
          </a:prstGeom>
          <a:noFill/>
        </p:spPr>
        <p:txBody>
          <a:bodyPr wrap="square" lIns="91440" tIns="45720" rIns="91440" bIns="45720" anchor="b"/>
          <a:lstStyle/>
          <a:p>
            <a:pPr algn="ctr">
              <a:buNone/>
            </a:pPr>
            <a:r>
              <a:rPr lang="en-US" sz="1800" b="1" dirty="0">
                <a:solidFill>
                  <a:srgbClr val="193338"/>
                </a:solidFill>
                <a:latin typeface="Calibri"/>
                <a:cs typeface="Calibri"/>
              </a:rPr>
              <a:t>90+</a:t>
            </a:r>
            <a:endParaRPr lang="en-US" sz="1800"/>
          </a:p>
        </p:txBody>
      </p:sp>
      <p:sp>
        <p:nvSpPr>
          <p:cNvPr id="18" name="Text Block"/>
          <p:cNvSpPr txBox="1"/>
          <p:nvPr/>
        </p:nvSpPr>
        <p:spPr>
          <a:xfrm>
            <a:off x="1681480" y="3260886"/>
            <a:ext cx="949960" cy="304597"/>
          </a:xfrm>
          <a:prstGeom prst="rect">
            <a:avLst/>
          </a:prstGeom>
          <a:noFill/>
        </p:spPr>
        <p:txBody>
          <a:bodyPr wrap="square" lIns="91440" tIns="45720" rIns="91440" bIns="45720" anchor="t"/>
          <a:lstStyle/>
          <a:p>
            <a:pPr algn="ctr">
              <a:buNone/>
            </a:pPr>
            <a:r>
              <a:rPr lang="en-US" sz="750" dirty="0">
                <a:solidFill>
                  <a:srgbClr val="405363"/>
                </a:solidFill>
                <a:latin typeface="Calibri"/>
                <a:cs typeface="Calibri"/>
              </a:rPr>
              <a:t>Cyber Investments</a:t>
            </a:r>
            <a:endParaRPr lang="en-US" sz="750"/>
          </a:p>
        </p:txBody>
      </p:sp>
      <p:sp>
        <p:nvSpPr>
          <p:cNvPr id="19" name="Background"/>
          <p:cNvSpPr/>
          <p:nvPr/>
        </p:nvSpPr>
        <p:spPr>
          <a:xfrm>
            <a:off x="2759456" y="2685119"/>
            <a:ext cx="1096264" cy="953516"/>
          </a:xfrm>
          <a:prstGeom prst="rect">
            <a:avLst/>
          </a:prstGeom>
          <a:solidFill>
            <a:srgbClr val="FFFFFF"/>
          </a:solidFill>
          <a:effectLst>
            <a:outerShdw blurRad="63500" dist="38100" dir="2700000" rotWithShape="0">
              <a:srgbClr val="193338">
                <a:alpha val="35000"/>
              </a:srgbClr>
            </a:outerShdw>
          </a:effectLst>
        </p:spPr>
      </p:sp>
      <p:sp>
        <p:nvSpPr>
          <p:cNvPr id="20" name="Text Block"/>
          <p:cNvSpPr txBox="1"/>
          <p:nvPr/>
        </p:nvSpPr>
        <p:spPr>
          <a:xfrm>
            <a:off x="2832608" y="2758271"/>
            <a:ext cx="949960" cy="456895"/>
          </a:xfrm>
          <a:prstGeom prst="rect">
            <a:avLst/>
          </a:prstGeom>
          <a:noFill/>
        </p:spPr>
        <p:txBody>
          <a:bodyPr wrap="square" lIns="91440" tIns="45720" rIns="91440" bIns="45720" anchor="b"/>
          <a:lstStyle/>
          <a:p>
            <a:pPr algn="ctr">
              <a:buNone/>
            </a:pPr>
            <a:r>
              <a:rPr lang="en-US" sz="1800" b="1" dirty="0">
                <a:solidFill>
                  <a:srgbClr val="193338"/>
                </a:solidFill>
                <a:latin typeface="Calibri"/>
                <a:cs typeface="Calibri"/>
              </a:rPr>
              <a:t>96</a:t>
            </a:r>
            <a:endParaRPr lang="en-US" sz="1800"/>
          </a:p>
        </p:txBody>
      </p:sp>
      <p:sp>
        <p:nvSpPr>
          <p:cNvPr id="21" name="Text Block"/>
          <p:cNvSpPr txBox="1"/>
          <p:nvPr/>
        </p:nvSpPr>
        <p:spPr>
          <a:xfrm>
            <a:off x="2832608" y="3260886"/>
            <a:ext cx="949960" cy="304597"/>
          </a:xfrm>
          <a:prstGeom prst="rect">
            <a:avLst/>
          </a:prstGeom>
          <a:noFill/>
        </p:spPr>
        <p:txBody>
          <a:bodyPr wrap="square" lIns="91440" tIns="45720" rIns="91440" bIns="45720" anchor="t"/>
          <a:lstStyle/>
          <a:p>
            <a:pPr algn="ctr">
              <a:buNone/>
            </a:pPr>
            <a:r>
              <a:rPr lang="en-US" sz="750" dirty="0">
                <a:solidFill>
                  <a:srgbClr val="405363"/>
                </a:solidFill>
                <a:latin typeface="Calibri"/>
                <a:cs typeface="Calibri"/>
              </a:rPr>
              <a:t>Companies Tracked</a:t>
            </a:r>
            <a:endParaRPr lang="en-US" sz="750"/>
          </a:p>
        </p:txBody>
      </p:sp>
      <p:sp>
        <p:nvSpPr>
          <p:cNvPr id="22" name="Text Block"/>
          <p:cNvSpPr txBox="1"/>
          <p:nvPr/>
        </p:nvSpPr>
        <p:spPr>
          <a:xfrm>
            <a:off x="457200" y="3711787"/>
            <a:ext cx="3398520" cy="317839"/>
          </a:xfrm>
          <a:prstGeom prst="rect">
            <a:avLst/>
          </a:prstGeom>
          <a:noFill/>
        </p:spPr>
        <p:txBody>
          <a:bodyPr wrap="square" lIns="91440" tIns="45720" rIns="91440" bIns="45720" anchor="ctr"/>
          <a:lstStyle/>
          <a:p>
            <a:pPr>
              <a:buNone/>
            </a:pPr>
            <a:r>
              <a:rPr lang="en-US" sz="850" b="1" dirty="0">
                <a:solidFill>
                  <a:srgbClr val="193338"/>
                </a:solidFill>
                <a:latin typeface="Calibri"/>
                <a:cs typeface="Calibri"/>
              </a:rPr>
              <a:t>Select Exits &amp; Outcomes</a:t>
            </a:r>
            <a:endParaRPr lang="en-US" sz="850"/>
          </a:p>
        </p:txBody>
      </p:sp>
      <p:sp>
        <p:nvSpPr>
          <p:cNvPr id="23" name="Background"/>
          <p:cNvSpPr/>
          <p:nvPr/>
        </p:nvSpPr>
        <p:spPr>
          <a:xfrm>
            <a:off x="457200" y="4102778"/>
            <a:ext cx="1108456" cy="317839"/>
          </a:xfrm>
          <a:prstGeom prst="rect">
            <a:avLst/>
          </a:prstGeom>
          <a:solidFill>
            <a:srgbClr val="193338"/>
          </a:solidFill>
        </p:spPr>
      </p:sp>
      <p:sp>
        <p:nvSpPr>
          <p:cNvPr id="24" name="Text Block"/>
          <p:cNvSpPr txBox="1"/>
          <p:nvPr/>
        </p:nvSpPr>
        <p:spPr>
          <a:xfrm>
            <a:off x="457200" y="4102778"/>
            <a:ext cx="1108456" cy="317839"/>
          </a:xfrm>
          <a:prstGeom prst="rect">
            <a:avLst/>
          </a:prstGeom>
          <a:noFill/>
        </p:spPr>
        <p:txBody>
          <a:bodyPr wrap="square" lIns="91440" tIns="45720" rIns="91440" bIns="45720" anchor="ctr"/>
          <a:lstStyle/>
          <a:p>
            <a:pPr>
              <a:buNone/>
            </a:pPr>
            <a:r>
              <a:rPr lang="en-US" sz="700" b="1" dirty="0">
                <a:solidFill>
                  <a:srgbClr val="FFFFFF"/>
                </a:solidFill>
                <a:latin typeface="Calibri"/>
                <a:cs typeface="Calibri"/>
              </a:rPr>
              <a:t>Company</a:t>
            </a:r>
            <a:endParaRPr lang="en-US" sz="700"/>
          </a:p>
        </p:txBody>
      </p:sp>
      <p:sp>
        <p:nvSpPr>
          <p:cNvPr id="25" name="Background"/>
          <p:cNvSpPr/>
          <p:nvPr/>
        </p:nvSpPr>
        <p:spPr>
          <a:xfrm>
            <a:off x="1602232" y="4102778"/>
            <a:ext cx="1108456" cy="317839"/>
          </a:xfrm>
          <a:prstGeom prst="rect">
            <a:avLst/>
          </a:prstGeom>
          <a:solidFill>
            <a:srgbClr val="193338"/>
          </a:solidFill>
        </p:spPr>
      </p:sp>
      <p:sp>
        <p:nvSpPr>
          <p:cNvPr id="26" name="Text Block"/>
          <p:cNvSpPr txBox="1"/>
          <p:nvPr/>
        </p:nvSpPr>
        <p:spPr>
          <a:xfrm>
            <a:off x="1602232" y="4102778"/>
            <a:ext cx="1108456" cy="317839"/>
          </a:xfrm>
          <a:prstGeom prst="rect">
            <a:avLst/>
          </a:prstGeom>
          <a:noFill/>
        </p:spPr>
        <p:txBody>
          <a:bodyPr wrap="square" lIns="91440" tIns="45720" rIns="91440" bIns="45720" anchor="ctr"/>
          <a:lstStyle/>
          <a:p>
            <a:pPr>
              <a:buNone/>
            </a:pPr>
            <a:r>
              <a:rPr lang="en-US" sz="700" b="1" dirty="0">
                <a:solidFill>
                  <a:srgbClr val="FFFFFF"/>
                </a:solidFill>
                <a:latin typeface="Calibri"/>
                <a:cs typeface="Calibri"/>
              </a:rPr>
              <a:t>Event</a:t>
            </a:r>
            <a:endParaRPr lang="en-US" sz="700"/>
          </a:p>
        </p:txBody>
      </p:sp>
      <p:sp>
        <p:nvSpPr>
          <p:cNvPr id="27" name="Background"/>
          <p:cNvSpPr/>
          <p:nvPr/>
        </p:nvSpPr>
        <p:spPr>
          <a:xfrm>
            <a:off x="2747264" y="4102778"/>
            <a:ext cx="1108456" cy="317839"/>
          </a:xfrm>
          <a:prstGeom prst="rect">
            <a:avLst/>
          </a:prstGeom>
          <a:solidFill>
            <a:srgbClr val="193338"/>
          </a:solidFill>
        </p:spPr>
      </p:sp>
      <p:sp>
        <p:nvSpPr>
          <p:cNvPr id="28" name="Text Block"/>
          <p:cNvSpPr txBox="1"/>
          <p:nvPr/>
        </p:nvSpPr>
        <p:spPr>
          <a:xfrm>
            <a:off x="2747264" y="4102778"/>
            <a:ext cx="1108456" cy="317839"/>
          </a:xfrm>
          <a:prstGeom prst="rect">
            <a:avLst/>
          </a:prstGeom>
          <a:noFill/>
        </p:spPr>
        <p:txBody>
          <a:bodyPr wrap="square" lIns="91440" tIns="45720" rIns="91440" bIns="45720" anchor="ctr"/>
          <a:lstStyle/>
          <a:p>
            <a:pPr algn="r">
              <a:buNone/>
            </a:pPr>
            <a:r>
              <a:rPr lang="en-US" sz="700" b="1" dirty="0">
                <a:solidFill>
                  <a:srgbClr val="FFFFFF"/>
                </a:solidFill>
                <a:latin typeface="Calibri"/>
                <a:cs typeface="Calibri"/>
              </a:rPr>
              <a:t>Value</a:t>
            </a:r>
            <a:endParaRPr lang="en-US" sz="700"/>
          </a:p>
        </p:txBody>
      </p:sp>
      <p:sp>
        <p:nvSpPr>
          <p:cNvPr id="29" name="Text Block"/>
          <p:cNvSpPr txBox="1"/>
          <p:nvPr/>
        </p:nvSpPr>
        <p:spPr>
          <a:xfrm>
            <a:off x="457200" y="4493769"/>
            <a:ext cx="1108456" cy="359461"/>
          </a:xfrm>
          <a:prstGeom prst="rect">
            <a:avLst/>
          </a:prstGeom>
          <a:noFill/>
        </p:spPr>
        <p:txBody>
          <a:bodyPr wrap="square" lIns="91440" tIns="45720" rIns="91440" bIns="45720" anchor="ctr"/>
          <a:lstStyle/>
          <a:p>
            <a:pPr>
              <a:buNone/>
            </a:pPr>
            <a:r>
              <a:rPr lang="en-US" sz="750" b="1" dirty="0">
                <a:solidFill>
                  <a:srgbClr val="333333"/>
                </a:solidFill>
                <a:latin typeface="Calibri"/>
                <a:cs typeface="Calibri"/>
              </a:rPr>
              <a:t>Recorded Future</a:t>
            </a:r>
            <a:endParaRPr lang="en-US" sz="750"/>
          </a:p>
        </p:txBody>
      </p:sp>
      <p:sp>
        <p:nvSpPr>
          <p:cNvPr id="30" name="Text Block"/>
          <p:cNvSpPr txBox="1"/>
          <p:nvPr/>
        </p:nvSpPr>
        <p:spPr>
          <a:xfrm>
            <a:off x="1602232" y="4493769"/>
            <a:ext cx="1108456" cy="359461"/>
          </a:xfrm>
          <a:prstGeom prst="rect">
            <a:avLst/>
          </a:prstGeom>
          <a:noFill/>
        </p:spPr>
        <p:txBody>
          <a:bodyPr wrap="square" lIns="91440" tIns="45720" rIns="91440" bIns="45720" anchor="ctr"/>
          <a:lstStyle/>
          <a:p>
            <a:pPr>
              <a:buNone/>
            </a:pPr>
            <a:r>
              <a:rPr lang="en-US" sz="750" dirty="0">
                <a:solidFill>
                  <a:srgbClr val="333333"/>
                </a:solidFill>
                <a:latin typeface="Calibri"/>
                <a:cs typeface="Calibri"/>
              </a:rPr>
              <a:t>Acq. by Mastercard (2025)</a:t>
            </a:r>
            <a:endParaRPr lang="en-US" sz="750"/>
          </a:p>
        </p:txBody>
      </p:sp>
      <p:sp>
        <p:nvSpPr>
          <p:cNvPr id="31" name="Text Block"/>
          <p:cNvSpPr txBox="1"/>
          <p:nvPr/>
        </p:nvSpPr>
        <p:spPr>
          <a:xfrm>
            <a:off x="2747264" y="4493769"/>
            <a:ext cx="1108456" cy="359461"/>
          </a:xfrm>
          <a:prstGeom prst="rect">
            <a:avLst/>
          </a:prstGeom>
          <a:noFill/>
        </p:spPr>
        <p:txBody>
          <a:bodyPr wrap="square" lIns="91440" tIns="45720" rIns="91440" bIns="45720" anchor="ctr"/>
          <a:lstStyle/>
          <a:p>
            <a:pPr algn="r">
              <a:buNone/>
            </a:pPr>
            <a:r>
              <a:rPr lang="en-US" sz="750" b="1" dirty="0">
                <a:solidFill>
                  <a:srgbClr val="193338"/>
                </a:solidFill>
                <a:latin typeface="Calibri"/>
                <a:cs typeface="Calibri"/>
              </a:rPr>
              <a:t>$2.65B</a:t>
            </a:r>
            <a:endParaRPr lang="en-US" sz="750"/>
          </a:p>
        </p:txBody>
      </p:sp>
      <p:sp>
        <p:nvSpPr>
          <p:cNvPr id="32" name="Background"/>
          <p:cNvSpPr/>
          <p:nvPr/>
        </p:nvSpPr>
        <p:spPr>
          <a:xfrm>
            <a:off x="457200" y="4880662"/>
            <a:ext cx="3398520" cy="359461"/>
          </a:xfrm>
          <a:prstGeom prst="rect">
            <a:avLst/>
          </a:prstGeom>
          <a:solidFill>
            <a:srgbClr val="F5F5F5"/>
          </a:solidFill>
        </p:spPr>
      </p:sp>
      <p:sp>
        <p:nvSpPr>
          <p:cNvPr id="33" name="Text Block"/>
          <p:cNvSpPr txBox="1"/>
          <p:nvPr/>
        </p:nvSpPr>
        <p:spPr>
          <a:xfrm>
            <a:off x="457200" y="4880662"/>
            <a:ext cx="1108456" cy="359461"/>
          </a:xfrm>
          <a:prstGeom prst="rect">
            <a:avLst/>
          </a:prstGeom>
          <a:noFill/>
        </p:spPr>
        <p:txBody>
          <a:bodyPr wrap="square" lIns="91440" tIns="45720" rIns="91440" bIns="45720" anchor="ctr"/>
          <a:lstStyle/>
          <a:p>
            <a:pPr>
              <a:buNone/>
            </a:pPr>
            <a:r>
              <a:rPr lang="en-US" sz="750" b="1" dirty="0">
                <a:solidFill>
                  <a:srgbClr val="333333"/>
                </a:solidFill>
                <a:latin typeface="Calibri"/>
                <a:cs typeface="Calibri"/>
              </a:rPr>
              <a:t>KnowBe4</a:t>
            </a:r>
            <a:endParaRPr lang="en-US" sz="750"/>
          </a:p>
        </p:txBody>
      </p:sp>
      <p:sp>
        <p:nvSpPr>
          <p:cNvPr id="34" name="Text Block"/>
          <p:cNvSpPr txBox="1"/>
          <p:nvPr/>
        </p:nvSpPr>
        <p:spPr>
          <a:xfrm>
            <a:off x="1602232" y="4880662"/>
            <a:ext cx="1108456" cy="359461"/>
          </a:xfrm>
          <a:prstGeom prst="rect">
            <a:avLst/>
          </a:prstGeom>
          <a:noFill/>
        </p:spPr>
        <p:txBody>
          <a:bodyPr wrap="square" lIns="91440" tIns="45720" rIns="91440" bIns="45720" anchor="ctr"/>
          <a:lstStyle/>
          <a:p>
            <a:pPr>
              <a:buNone/>
            </a:pPr>
            <a:r>
              <a:rPr lang="en-US" sz="750" dirty="0">
                <a:solidFill>
                  <a:srgbClr val="333333"/>
                </a:solidFill>
                <a:latin typeface="Calibri"/>
                <a:cs typeface="Calibri"/>
              </a:rPr>
              <a:t>Acq. by Vista Equity (2022)</a:t>
            </a:r>
            <a:endParaRPr lang="en-US" sz="750"/>
          </a:p>
        </p:txBody>
      </p:sp>
      <p:sp>
        <p:nvSpPr>
          <p:cNvPr id="35" name="Text Block"/>
          <p:cNvSpPr txBox="1"/>
          <p:nvPr/>
        </p:nvSpPr>
        <p:spPr>
          <a:xfrm>
            <a:off x="2747264" y="4880662"/>
            <a:ext cx="1108456" cy="359461"/>
          </a:xfrm>
          <a:prstGeom prst="rect">
            <a:avLst/>
          </a:prstGeom>
          <a:noFill/>
        </p:spPr>
        <p:txBody>
          <a:bodyPr wrap="square" lIns="91440" tIns="45720" rIns="91440" bIns="45720" anchor="ctr"/>
          <a:lstStyle/>
          <a:p>
            <a:pPr algn="r">
              <a:buNone/>
            </a:pPr>
            <a:r>
              <a:rPr lang="en-US" sz="750" b="1" dirty="0">
                <a:solidFill>
                  <a:srgbClr val="193338"/>
                </a:solidFill>
                <a:latin typeface="Calibri"/>
                <a:cs typeface="Calibri"/>
              </a:rPr>
              <a:t>$4.6B</a:t>
            </a:r>
            <a:endParaRPr lang="en-US" sz="750"/>
          </a:p>
        </p:txBody>
      </p:sp>
      <p:sp>
        <p:nvSpPr>
          <p:cNvPr id="36" name="Text Block"/>
          <p:cNvSpPr txBox="1"/>
          <p:nvPr/>
        </p:nvSpPr>
        <p:spPr>
          <a:xfrm>
            <a:off x="457200" y="5267555"/>
            <a:ext cx="1108456" cy="359461"/>
          </a:xfrm>
          <a:prstGeom prst="rect">
            <a:avLst/>
          </a:prstGeom>
          <a:noFill/>
        </p:spPr>
        <p:txBody>
          <a:bodyPr wrap="square" lIns="91440" tIns="45720" rIns="91440" bIns="45720" anchor="ctr"/>
          <a:lstStyle/>
          <a:p>
            <a:pPr>
              <a:buNone/>
            </a:pPr>
            <a:r>
              <a:rPr lang="en-US" sz="750" b="1" dirty="0">
                <a:solidFill>
                  <a:srgbClr val="333333"/>
                </a:solidFill>
                <a:latin typeface="Calibri"/>
                <a:cs typeface="Calibri"/>
              </a:rPr>
              <a:t>SentinelOne</a:t>
            </a:r>
            <a:endParaRPr lang="en-US" sz="750"/>
          </a:p>
        </p:txBody>
      </p:sp>
      <p:sp>
        <p:nvSpPr>
          <p:cNvPr id="37" name="Text Block"/>
          <p:cNvSpPr txBox="1"/>
          <p:nvPr/>
        </p:nvSpPr>
        <p:spPr>
          <a:xfrm>
            <a:off x="1602232" y="5267555"/>
            <a:ext cx="1108456" cy="359461"/>
          </a:xfrm>
          <a:prstGeom prst="rect">
            <a:avLst/>
          </a:prstGeom>
          <a:noFill/>
        </p:spPr>
        <p:txBody>
          <a:bodyPr wrap="square" lIns="91440" tIns="45720" rIns="91440" bIns="45720" anchor="ctr"/>
          <a:lstStyle/>
          <a:p>
            <a:pPr>
              <a:buNone/>
            </a:pPr>
            <a:r>
              <a:rPr lang="en-US" sz="750" dirty="0">
                <a:solidFill>
                  <a:srgbClr val="333333"/>
                </a:solidFill>
                <a:latin typeface="Calibri"/>
                <a:cs typeface="Calibri"/>
              </a:rPr>
              <a:t>IPO – NYSE (2021)</a:t>
            </a:r>
            <a:endParaRPr lang="en-US" sz="750"/>
          </a:p>
        </p:txBody>
      </p:sp>
      <p:sp>
        <p:nvSpPr>
          <p:cNvPr id="38" name="Text Block"/>
          <p:cNvSpPr txBox="1"/>
          <p:nvPr/>
        </p:nvSpPr>
        <p:spPr>
          <a:xfrm>
            <a:off x="2747264" y="5267555"/>
            <a:ext cx="1108456" cy="359461"/>
          </a:xfrm>
          <a:prstGeom prst="rect">
            <a:avLst/>
          </a:prstGeom>
          <a:noFill/>
        </p:spPr>
        <p:txBody>
          <a:bodyPr wrap="square" lIns="91440" tIns="45720" rIns="91440" bIns="45720" anchor="ctr"/>
          <a:lstStyle/>
          <a:p>
            <a:pPr algn="r">
              <a:buNone/>
            </a:pPr>
            <a:r>
              <a:rPr lang="en-US" sz="750" b="1" dirty="0">
                <a:solidFill>
                  <a:srgbClr val="193338"/>
                </a:solidFill>
                <a:latin typeface="Calibri"/>
                <a:cs typeface="Calibri"/>
              </a:rPr>
              <a:t>$10B</a:t>
            </a:r>
            <a:endParaRPr lang="en-US" sz="750"/>
          </a:p>
        </p:txBody>
      </p:sp>
      <p:sp>
        <p:nvSpPr>
          <p:cNvPr id="39" name="Background"/>
          <p:cNvSpPr/>
          <p:nvPr/>
        </p:nvSpPr>
        <p:spPr>
          <a:xfrm>
            <a:off x="457200" y="5654448"/>
            <a:ext cx="3398520" cy="359461"/>
          </a:xfrm>
          <a:prstGeom prst="rect">
            <a:avLst/>
          </a:prstGeom>
          <a:solidFill>
            <a:srgbClr val="F5F5F5"/>
          </a:solidFill>
        </p:spPr>
      </p:sp>
      <p:sp>
        <p:nvSpPr>
          <p:cNvPr id="40" name="Text Block"/>
          <p:cNvSpPr txBox="1"/>
          <p:nvPr/>
        </p:nvSpPr>
        <p:spPr>
          <a:xfrm>
            <a:off x="457200" y="5654448"/>
            <a:ext cx="1108456" cy="359461"/>
          </a:xfrm>
          <a:prstGeom prst="rect">
            <a:avLst/>
          </a:prstGeom>
          <a:noFill/>
        </p:spPr>
        <p:txBody>
          <a:bodyPr wrap="square" lIns="91440" tIns="45720" rIns="91440" bIns="45720" anchor="ctr"/>
          <a:lstStyle/>
          <a:p>
            <a:pPr>
              <a:buNone/>
            </a:pPr>
            <a:r>
              <a:rPr lang="en-US" sz="750" b="1" dirty="0">
                <a:solidFill>
                  <a:srgbClr val="333333"/>
                </a:solidFill>
                <a:latin typeface="Calibri"/>
                <a:cs typeface="Calibri"/>
              </a:rPr>
              <a:t>Tenable</a:t>
            </a:r>
            <a:endParaRPr lang="en-US" sz="750"/>
          </a:p>
        </p:txBody>
      </p:sp>
      <p:sp>
        <p:nvSpPr>
          <p:cNvPr id="41" name="Text Block"/>
          <p:cNvSpPr txBox="1"/>
          <p:nvPr/>
        </p:nvSpPr>
        <p:spPr>
          <a:xfrm>
            <a:off x="1602232" y="5654448"/>
            <a:ext cx="1108456" cy="359461"/>
          </a:xfrm>
          <a:prstGeom prst="rect">
            <a:avLst/>
          </a:prstGeom>
          <a:noFill/>
        </p:spPr>
        <p:txBody>
          <a:bodyPr wrap="square" lIns="91440" tIns="45720" rIns="91440" bIns="45720" anchor="ctr"/>
          <a:lstStyle/>
          <a:p>
            <a:pPr>
              <a:buNone/>
            </a:pPr>
            <a:r>
              <a:rPr lang="en-US" sz="750" dirty="0">
                <a:solidFill>
                  <a:srgbClr val="333333"/>
                </a:solidFill>
                <a:latin typeface="Calibri"/>
                <a:cs typeface="Calibri"/>
              </a:rPr>
              <a:t>IPO – NASDAQ (2018)</a:t>
            </a:r>
            <a:endParaRPr lang="en-US" sz="750"/>
          </a:p>
        </p:txBody>
      </p:sp>
      <p:sp>
        <p:nvSpPr>
          <p:cNvPr id="42" name="Text Block"/>
          <p:cNvSpPr txBox="1"/>
          <p:nvPr/>
        </p:nvSpPr>
        <p:spPr>
          <a:xfrm>
            <a:off x="2747264" y="5654448"/>
            <a:ext cx="1108456" cy="359461"/>
          </a:xfrm>
          <a:prstGeom prst="rect">
            <a:avLst/>
          </a:prstGeom>
          <a:noFill/>
        </p:spPr>
        <p:txBody>
          <a:bodyPr wrap="square" lIns="91440" tIns="45720" rIns="91440" bIns="45720" anchor="ctr"/>
          <a:lstStyle/>
          <a:p>
            <a:pPr algn="r">
              <a:buNone/>
            </a:pPr>
            <a:r>
              <a:rPr lang="en-US" sz="750" b="1" dirty="0">
                <a:solidFill>
                  <a:srgbClr val="193338"/>
                </a:solidFill>
                <a:latin typeface="Calibri"/>
                <a:cs typeface="Calibri"/>
              </a:rPr>
              <a:t>$4.0B</a:t>
            </a:r>
            <a:endParaRPr lang="en-US" sz="750"/>
          </a:p>
        </p:txBody>
      </p:sp>
      <p:sp>
        <p:nvSpPr>
          <p:cNvPr id="43" name="Text Block"/>
          <p:cNvSpPr txBox="1"/>
          <p:nvPr/>
        </p:nvSpPr>
        <p:spPr>
          <a:xfrm>
            <a:off x="457200" y="6041341"/>
            <a:ext cx="1108456" cy="359461"/>
          </a:xfrm>
          <a:prstGeom prst="rect">
            <a:avLst/>
          </a:prstGeom>
          <a:noFill/>
        </p:spPr>
        <p:txBody>
          <a:bodyPr wrap="square" lIns="91440" tIns="45720" rIns="91440" bIns="45720" anchor="ctr"/>
          <a:lstStyle/>
          <a:p>
            <a:pPr>
              <a:buNone/>
            </a:pPr>
            <a:r>
              <a:rPr lang="en-US" sz="750" b="1" dirty="0">
                <a:solidFill>
                  <a:srgbClr val="333333"/>
                </a:solidFill>
                <a:latin typeface="Calibri"/>
                <a:cs typeface="Calibri"/>
              </a:rPr>
              <a:t>CyberArk</a:t>
            </a:r>
            <a:endParaRPr lang="en-US" sz="750"/>
          </a:p>
        </p:txBody>
      </p:sp>
      <p:sp>
        <p:nvSpPr>
          <p:cNvPr id="44" name="Text Block"/>
          <p:cNvSpPr txBox="1"/>
          <p:nvPr/>
        </p:nvSpPr>
        <p:spPr>
          <a:xfrm>
            <a:off x="1602232" y="6041341"/>
            <a:ext cx="1108456" cy="359461"/>
          </a:xfrm>
          <a:prstGeom prst="rect">
            <a:avLst/>
          </a:prstGeom>
          <a:noFill/>
        </p:spPr>
        <p:txBody>
          <a:bodyPr wrap="square" lIns="91440" tIns="45720" rIns="91440" bIns="45720" anchor="ctr"/>
          <a:lstStyle/>
          <a:p>
            <a:pPr>
              <a:buNone/>
            </a:pPr>
            <a:r>
              <a:rPr lang="en-US" sz="750" dirty="0">
                <a:solidFill>
                  <a:srgbClr val="333333"/>
                </a:solidFill>
                <a:latin typeface="Calibri"/>
                <a:cs typeface="Calibri"/>
              </a:rPr>
              <a:t>IPO – NASDAQ (2014)</a:t>
            </a:r>
            <a:endParaRPr lang="en-US" sz="750"/>
          </a:p>
        </p:txBody>
      </p:sp>
      <p:sp>
        <p:nvSpPr>
          <p:cNvPr id="45" name="Text Block"/>
          <p:cNvSpPr txBox="1"/>
          <p:nvPr/>
        </p:nvSpPr>
        <p:spPr>
          <a:xfrm>
            <a:off x="2747264" y="6041341"/>
            <a:ext cx="1108456" cy="359461"/>
          </a:xfrm>
          <a:prstGeom prst="rect">
            <a:avLst/>
          </a:prstGeom>
          <a:noFill/>
        </p:spPr>
        <p:txBody>
          <a:bodyPr wrap="square" lIns="91440" tIns="45720" rIns="91440" bIns="45720" anchor="ctr"/>
          <a:lstStyle/>
          <a:p>
            <a:pPr algn="r">
              <a:buNone/>
            </a:pPr>
            <a:r>
              <a:rPr lang="en-US" sz="750" b="1" dirty="0">
                <a:solidFill>
                  <a:srgbClr val="193338"/>
                </a:solidFill>
                <a:latin typeface="Calibri"/>
                <a:cs typeface="Calibri"/>
              </a:rPr>
              <a:t>Public</a:t>
            </a:r>
            <a:endParaRPr lang="en-US" sz="750"/>
          </a:p>
        </p:txBody>
      </p:sp>
      <p:sp>
        <p:nvSpPr>
          <p:cNvPr id="46" name="Header Bar"/>
          <p:cNvSpPr txBox="1"/>
          <p:nvPr/>
        </p:nvSpPr>
        <p:spPr>
          <a:xfrm>
            <a:off x="3928872" y="1658451"/>
            <a:ext cx="4757928"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Select Active Cybersecurity Holdings</a:t>
            </a:r>
            <a:endParaRPr lang="en-US" sz="1200"/>
          </a:p>
        </p:txBody>
      </p:sp>
      <p:sp>
        <p:nvSpPr>
          <p:cNvPr id="47" name="Background"/>
          <p:cNvSpPr/>
          <p:nvPr/>
        </p:nvSpPr>
        <p:spPr>
          <a:xfrm>
            <a:off x="3928872" y="2051643"/>
            <a:ext cx="2351532" cy="1400951"/>
          </a:xfrm>
          <a:prstGeom prst="rect">
            <a:avLst/>
          </a:prstGeom>
          <a:solidFill>
            <a:srgbClr val="FFFFFF"/>
          </a:solidFill>
          <a:effectLst>
            <a:outerShdw blurRad="63500" dist="38100" dir="2700000" rotWithShape="0" sx="0" sy="0">
              <a:srgbClr val="193338">
                <a:alpha val="35000"/>
              </a:srgbClr>
            </a:outerShdw>
          </a:effectLst>
        </p:spPr>
      </p:sp>
      <p:pic>
        <p:nvPicPr>
          <p:cNvPr id="48" name="Image"/>
          <p:cNvPicPr>
            <a:picLocks noChangeAspect="1"/>
          </p:cNvPicPr>
          <p:nvPr/>
        </p:nvPicPr>
        <p:blipFill>
          <a:blip r:embed="rId2"/>
          <a:stretch>
            <a:fillRect/>
          </a:stretch>
        </p:blipFill>
        <p:spPr>
          <a:xfrm>
            <a:off x="3974592" y="2097363"/>
            <a:ext cx="553593" cy="279444"/>
          </a:xfrm>
          <a:prstGeom prst="rect">
            <a:avLst/>
          </a:prstGeom>
        </p:spPr>
      </p:pic>
      <p:sp>
        <p:nvSpPr>
          <p:cNvPr id="49" name="Text Block"/>
          <p:cNvSpPr txBox="1"/>
          <p:nvPr/>
        </p:nvSpPr>
        <p:spPr>
          <a:xfrm>
            <a:off x="3974592" y="2861244"/>
            <a:ext cx="553593" cy="545630"/>
          </a:xfrm>
          <a:prstGeom prst="rect">
            <a:avLst/>
          </a:prstGeom>
          <a:noFill/>
        </p:spPr>
        <p:txBody>
          <a:bodyPr wrap="square" lIns="91440" tIns="45720" rIns="91440" bIns="45720" anchor="ctr"/>
          <a:lstStyle/>
          <a:p>
            <a:pPr algn="ctr">
              <a:buNone/>
            </a:pPr>
            <a:r>
              <a:rPr lang="en-US" sz="700" dirty="0">
                <a:solidFill>
                  <a:srgbClr val="333333"/>
                </a:solidFill>
                <a:latin typeface="Calibri"/>
                <a:cs typeface="Calibri"/>
              </a:rPr>
              <a:t>Mar-21</a:t>
            </a:r>
            <a:endParaRPr lang="en-US" sz="700"/>
          </a:p>
        </p:txBody>
      </p:sp>
      <p:sp>
        <p:nvSpPr>
          <p:cNvPr id="50" name="Bullet List"/>
          <p:cNvSpPr txBox="1"/>
          <p:nvPr/>
        </p:nvSpPr>
        <p:spPr>
          <a:xfrm>
            <a:off x="4573905" y="2097363"/>
            <a:ext cx="1660779" cy="1309511"/>
          </a:xfrm>
          <a:prstGeom prst="rect">
            <a:avLst/>
          </a:prstGeom>
          <a:noFill/>
        </p:spPr>
        <p:txBody>
          <a:bodyPr wrap="square" lIns="91440" tIns="45720" rIns="91440" bIns="45720" anchor="t"/>
          <a:lstStyle/>
          <a:p>
            <a:pPr indent="-342900" marL="342900">
              <a:lnSpc>
                <a:spcPct val="90000"/>
              </a:lnSpc>
              <a:buChar char="•"/>
            </a:pPr>
            <a:r>
              <a:rPr lang="en-US" sz="800" dirty="0">
                <a:solidFill>
                  <a:srgbClr val="333333"/>
                </a:solidFill>
                <a:latin typeface="Calibri"/>
                <a:cs typeface="Calibri"/>
              </a:rPr>
              <a:t>Cloud security platform; agentless CSPM</a:t>
            </a:r>
            <a:endParaRPr lang="en-US" sz="800"/>
          </a:p>
          <a:p>
            <a:pPr indent="-342900" marL="342900">
              <a:lnSpc>
                <a:spcPct val="90000"/>
              </a:lnSpc>
              <a:buChar char="•"/>
            </a:pPr>
            <a:r>
              <a:rPr lang="en-US" sz="800" dirty="0">
                <a:solidFill>
                  <a:srgbClr val="333333"/>
                </a:solidFill>
                <a:latin typeface="Calibri"/>
                <a:cs typeface="Calibri"/>
              </a:rPr>
              <a:t>Reached $350M ARR by May 2024</a:t>
            </a:r>
            <a:endParaRPr lang="en-US" sz="800"/>
          </a:p>
          <a:p>
            <a:pPr indent="-342900" marL="342900">
              <a:lnSpc>
                <a:spcPct val="90000"/>
              </a:lnSpc>
              <a:buChar char="•"/>
            </a:pPr>
            <a:r>
              <a:rPr lang="en-US" sz="800" dirty="0">
                <a:solidFill>
                  <a:srgbClr val="333333"/>
                </a:solidFill>
                <a:latin typeface="Calibri"/>
                <a:cs typeface="Calibri"/>
              </a:rPr>
              <a:t>Targeting $1B ARR by 2025</a:t>
            </a:r>
            <a:endParaRPr lang="en-US" sz="800"/>
          </a:p>
          <a:p>
            <a:pPr indent="-342900" marL="342900">
              <a:lnSpc>
                <a:spcPct val="90000"/>
              </a:lnSpc>
              <a:buChar char="•"/>
            </a:pPr>
            <a:r>
              <a:rPr lang="en-US" sz="800" dirty="0">
                <a:solidFill>
                  <a:srgbClr val="333333"/>
                </a:solidFill>
                <a:latin typeface="Calibri"/>
                <a:cs typeface="Calibri"/>
              </a:rPr>
              <a:t>Declined Google's $23B offer</a:t>
            </a:r>
            <a:endParaRPr lang="en-US" sz="800"/>
          </a:p>
          <a:p>
            <a:pPr indent="-342900" marL="342900">
              <a:lnSpc>
                <a:spcPct val="90000"/>
              </a:lnSpc>
              <a:buChar char="•"/>
            </a:pPr>
            <a:r>
              <a:rPr lang="en-US" sz="800" dirty="0">
                <a:solidFill>
                  <a:srgbClr val="333333"/>
                </a:solidFill>
                <a:latin typeface="Calibri"/>
                <a:cs typeface="Calibri"/>
              </a:rPr>
              <a:t>Pursuing IPO</a:t>
            </a:r>
            <a:endParaRPr lang="en-US" sz="800"/>
          </a:p>
          <a:p>
            <a:pPr indent="-342900" marL="342900">
              <a:lnSpc>
                <a:spcPct val="90000"/>
              </a:lnSpc>
              <a:buChar char="•"/>
            </a:pPr>
            <a:r>
              <a:rPr lang="en-US" sz="800" dirty="0">
                <a:solidFill>
                  <a:srgbClr val="333333"/>
                </a:solidFill>
                <a:latin typeface="Calibri"/>
                <a:cs typeface="Calibri"/>
              </a:rPr>
              <a:t>Peak valuation $32B</a:t>
            </a:r>
            <a:endParaRPr lang="en-US" sz="800"/>
          </a:p>
          <a:p>
            <a:pPr indent="-342900" marL="342900">
              <a:lnSpc>
                <a:spcPct val="90000"/>
              </a:lnSpc>
              <a:buChar char="•"/>
            </a:pPr>
            <a:r>
              <a:rPr lang="en-US" sz="800" dirty="0">
                <a:solidFill>
                  <a:srgbClr val="333333"/>
                </a:solidFill>
                <a:latin typeface="Calibri"/>
                <a:cs typeface="Calibri"/>
              </a:rPr>
              <a:t>Insight led Series B ($130M, Mar 2021)</a:t>
            </a:r>
            <a:endParaRPr lang="en-US" sz="800"/>
          </a:p>
        </p:txBody>
      </p:sp>
      <p:sp>
        <p:nvSpPr>
          <p:cNvPr id="51" name="Background"/>
          <p:cNvSpPr/>
          <p:nvPr/>
        </p:nvSpPr>
        <p:spPr>
          <a:xfrm>
            <a:off x="6335268" y="2051643"/>
            <a:ext cx="2351532" cy="1400951"/>
          </a:xfrm>
          <a:prstGeom prst="rect">
            <a:avLst/>
          </a:prstGeom>
          <a:solidFill>
            <a:srgbClr val="FFFFFF"/>
          </a:solidFill>
          <a:effectLst>
            <a:outerShdw blurRad="63500" dist="38100" dir="2700000" rotWithShape="0" sx="0" sy="0">
              <a:srgbClr val="193338">
                <a:alpha val="35000"/>
              </a:srgbClr>
            </a:outerShdw>
          </a:effectLst>
        </p:spPr>
      </p:sp>
      <p:pic>
        <p:nvPicPr>
          <p:cNvPr id="52" name="Image"/>
          <p:cNvPicPr>
            <a:picLocks noChangeAspect="1"/>
          </p:cNvPicPr>
          <p:nvPr/>
        </p:nvPicPr>
        <p:blipFill>
          <a:blip r:embed="rId3"/>
          <a:stretch>
            <a:fillRect/>
          </a:stretch>
        </p:blipFill>
        <p:spPr>
          <a:xfrm>
            <a:off x="6380988" y="2097363"/>
            <a:ext cx="553593" cy="212211"/>
          </a:xfrm>
          <a:prstGeom prst="rect">
            <a:avLst/>
          </a:prstGeom>
        </p:spPr>
      </p:pic>
      <p:sp>
        <p:nvSpPr>
          <p:cNvPr id="53" name="Text Block"/>
          <p:cNvSpPr txBox="1"/>
          <p:nvPr/>
        </p:nvSpPr>
        <p:spPr>
          <a:xfrm>
            <a:off x="6380988" y="2861244"/>
            <a:ext cx="553593" cy="545630"/>
          </a:xfrm>
          <a:prstGeom prst="rect">
            <a:avLst/>
          </a:prstGeom>
          <a:noFill/>
        </p:spPr>
        <p:txBody>
          <a:bodyPr wrap="square" lIns="91440" tIns="45720" rIns="91440" bIns="45720" anchor="ctr"/>
          <a:lstStyle/>
          <a:p>
            <a:pPr algn="ctr">
              <a:buNone/>
            </a:pPr>
            <a:r>
              <a:rPr lang="en-US" sz="700" dirty="0">
                <a:solidFill>
                  <a:srgbClr val="333333"/>
                </a:solidFill>
                <a:latin typeface="Calibri"/>
                <a:cs typeface="Calibri"/>
              </a:rPr>
              <a:t>May-22</a:t>
            </a:r>
            <a:endParaRPr lang="en-US" sz="700"/>
          </a:p>
        </p:txBody>
      </p:sp>
      <p:sp>
        <p:nvSpPr>
          <p:cNvPr id="54" name="Bullet List"/>
          <p:cNvSpPr txBox="1"/>
          <p:nvPr/>
        </p:nvSpPr>
        <p:spPr>
          <a:xfrm>
            <a:off x="6980301" y="2097363"/>
            <a:ext cx="1660779" cy="1309511"/>
          </a:xfrm>
          <a:prstGeom prst="rect">
            <a:avLst/>
          </a:prstGeom>
          <a:noFill/>
        </p:spPr>
        <p:txBody>
          <a:bodyPr wrap="square" lIns="91440" tIns="45720" rIns="91440" bIns="45720" anchor="t"/>
          <a:lstStyle/>
          <a:p>
            <a:pPr indent="-342900" marL="342900">
              <a:lnSpc>
                <a:spcPct val="90000"/>
              </a:lnSpc>
              <a:buChar char="•"/>
            </a:pPr>
            <a:r>
              <a:rPr lang="en-US" sz="800" dirty="0">
                <a:solidFill>
                  <a:srgbClr val="333333"/>
                </a:solidFill>
                <a:latin typeface="Calibri"/>
                <a:cs typeface="Calibri"/>
              </a:rPr>
              <a:t>AI email security for BEC, phishing</a:t>
            </a:r>
            <a:endParaRPr lang="en-US" sz="800"/>
          </a:p>
          <a:p>
            <a:pPr indent="-342900" marL="342900">
              <a:lnSpc>
                <a:spcPct val="90000"/>
              </a:lnSpc>
              <a:buChar char="•"/>
            </a:pPr>
            <a:r>
              <a:rPr lang="en-US" sz="800" dirty="0">
                <a:solidFill>
                  <a:srgbClr val="333333"/>
                </a:solidFill>
                <a:latin typeface="Calibri"/>
                <a:cs typeface="Calibri"/>
              </a:rPr>
              <a:t>Protects ~20% Fortune 500; 800+ employees</a:t>
            </a:r>
            <a:endParaRPr lang="en-US" sz="800"/>
          </a:p>
          <a:p>
            <a:pPr indent="-342900" marL="342900">
              <a:lnSpc>
                <a:spcPct val="90000"/>
              </a:lnSpc>
              <a:buChar char="•"/>
            </a:pPr>
            <a:r>
              <a:rPr lang="en-US" sz="800" dirty="0">
                <a:solidFill>
                  <a:srgbClr val="333333"/>
                </a:solidFill>
                <a:latin typeface="Calibri"/>
                <a:cs typeface="Calibri"/>
              </a:rPr>
              <a:t>Valued $5B+ (Jun 2024, Greylock)</a:t>
            </a:r>
            <a:endParaRPr lang="en-US" sz="800"/>
          </a:p>
          <a:p>
            <a:pPr indent="-342900" marL="342900">
              <a:lnSpc>
                <a:spcPct val="90000"/>
              </a:lnSpc>
              <a:buChar char="•"/>
            </a:pPr>
            <a:r>
              <a:rPr lang="en-US" sz="800" dirty="0">
                <a:solidFill>
                  <a:srgbClr val="333333"/>
                </a:solidFill>
                <a:latin typeface="Calibri"/>
                <a:cs typeface="Calibri"/>
              </a:rPr>
              <a:t>Insight led $210M Series C at $4B</a:t>
            </a:r>
            <a:endParaRPr lang="en-US" sz="800"/>
          </a:p>
          <a:p>
            <a:pPr indent="-342900" marL="342900">
              <a:lnSpc>
                <a:spcPct val="90000"/>
              </a:lnSpc>
              <a:buChar char="•"/>
            </a:pPr>
            <a:r>
              <a:rPr lang="en-US" sz="800" dirty="0">
                <a:solidFill>
                  <a:srgbClr val="333333"/>
                </a:solidFill>
                <a:latin typeface="Calibri"/>
                <a:cs typeface="Calibri"/>
              </a:rPr>
              <a:t>Stephen Ward (MD) leads relationship</a:t>
            </a:r>
            <a:endParaRPr lang="en-US" sz="800"/>
          </a:p>
        </p:txBody>
      </p:sp>
      <p:sp>
        <p:nvSpPr>
          <p:cNvPr id="55" name="Background"/>
          <p:cNvSpPr/>
          <p:nvPr/>
        </p:nvSpPr>
        <p:spPr>
          <a:xfrm>
            <a:off x="3928872" y="3525746"/>
            <a:ext cx="2351532" cy="1400951"/>
          </a:xfrm>
          <a:prstGeom prst="rect">
            <a:avLst/>
          </a:prstGeom>
          <a:solidFill>
            <a:srgbClr val="FFFFFF"/>
          </a:solidFill>
          <a:effectLst>
            <a:outerShdw blurRad="63500" dist="38100" dir="2700000" rotWithShape="0" sx="0" sy="0">
              <a:srgbClr val="193338">
                <a:alpha val="35000"/>
              </a:srgbClr>
            </a:outerShdw>
          </a:effectLst>
        </p:spPr>
      </p:sp>
      <p:pic>
        <p:nvPicPr>
          <p:cNvPr id="56" name="Image"/>
          <p:cNvPicPr>
            <a:picLocks noChangeAspect="1"/>
          </p:cNvPicPr>
          <p:nvPr/>
        </p:nvPicPr>
        <p:blipFill>
          <a:blip r:embed="rId4"/>
          <a:stretch>
            <a:fillRect/>
          </a:stretch>
        </p:blipFill>
        <p:spPr>
          <a:xfrm>
            <a:off x="3974592" y="3571466"/>
            <a:ext cx="553593" cy="93995"/>
          </a:xfrm>
          <a:prstGeom prst="rect">
            <a:avLst/>
          </a:prstGeom>
        </p:spPr>
      </p:pic>
      <p:sp>
        <p:nvSpPr>
          <p:cNvPr id="57" name="Text Block"/>
          <p:cNvSpPr txBox="1"/>
          <p:nvPr/>
        </p:nvSpPr>
        <p:spPr>
          <a:xfrm>
            <a:off x="3974592" y="4335347"/>
            <a:ext cx="553593" cy="545630"/>
          </a:xfrm>
          <a:prstGeom prst="rect">
            <a:avLst/>
          </a:prstGeom>
          <a:noFill/>
        </p:spPr>
        <p:txBody>
          <a:bodyPr wrap="square" lIns="91440" tIns="45720" rIns="91440" bIns="45720" anchor="ctr"/>
          <a:lstStyle/>
          <a:p>
            <a:pPr algn="ctr">
              <a:buNone/>
            </a:pPr>
            <a:r>
              <a:rPr lang="en-US" sz="700" dirty="0">
                <a:solidFill>
                  <a:srgbClr val="333333"/>
                </a:solidFill>
                <a:latin typeface="Calibri"/>
                <a:cs typeface="Calibri"/>
              </a:rPr>
              <a:t>Pre-IPO</a:t>
            </a:r>
            <a:endParaRPr lang="en-US" sz="700"/>
          </a:p>
        </p:txBody>
      </p:sp>
      <p:sp>
        <p:nvSpPr>
          <p:cNvPr id="58" name="Bullet List"/>
          <p:cNvSpPr txBox="1"/>
          <p:nvPr/>
        </p:nvSpPr>
        <p:spPr>
          <a:xfrm>
            <a:off x="4573905" y="3571466"/>
            <a:ext cx="1660779" cy="1309511"/>
          </a:xfrm>
          <a:prstGeom prst="rect">
            <a:avLst/>
          </a:prstGeom>
          <a:noFill/>
        </p:spPr>
        <p:txBody>
          <a:bodyPr wrap="square" lIns="91440" tIns="45720" rIns="91440" bIns="45720" anchor="t"/>
          <a:lstStyle/>
          <a:p>
            <a:pPr indent="-342900" marL="342900">
              <a:lnSpc>
                <a:spcPct val="90000"/>
              </a:lnSpc>
              <a:buChar char="•"/>
            </a:pPr>
            <a:r>
              <a:rPr lang="en-US" sz="800" dirty="0">
                <a:solidFill>
                  <a:srgbClr val="333333"/>
                </a:solidFill>
                <a:latin typeface="Calibri"/>
                <a:cs typeface="Calibri"/>
              </a:rPr>
              <a:t>AI-powered EDR/XDR platform</a:t>
            </a:r>
            <a:endParaRPr lang="en-US" sz="800"/>
          </a:p>
          <a:p>
            <a:pPr indent="-342900" marL="342900">
              <a:lnSpc>
                <a:spcPct val="90000"/>
              </a:lnSpc>
              <a:buChar char="•"/>
            </a:pPr>
            <a:r>
              <a:rPr lang="en-US" sz="800" dirty="0">
                <a:solidFill>
                  <a:srgbClr val="333333"/>
                </a:solidFill>
                <a:latin typeface="Calibri"/>
                <a:cs typeface="Calibri"/>
              </a:rPr>
              <a:t>NYSE IPO (Jun 2021): $1.2B at $10B valuation</a:t>
            </a:r>
            <a:endParaRPr lang="en-US" sz="800"/>
          </a:p>
          <a:p>
            <a:pPr indent="-342900" marL="342900">
              <a:lnSpc>
                <a:spcPct val="90000"/>
              </a:lnSpc>
              <a:buChar char="•"/>
            </a:pPr>
            <a:r>
              <a:rPr lang="en-US" sz="800" dirty="0">
                <a:solidFill>
                  <a:srgbClr val="333333"/>
                </a:solidFill>
                <a:latin typeface="Calibri"/>
                <a:cs typeface="Calibri"/>
              </a:rPr>
              <a:t>Major cybersecurity IPO</a:t>
            </a:r>
            <a:endParaRPr lang="en-US" sz="800"/>
          </a:p>
          <a:p>
            <a:pPr indent="-342900" marL="342900">
              <a:lnSpc>
                <a:spcPct val="90000"/>
              </a:lnSpc>
              <a:buChar char="•"/>
            </a:pPr>
            <a:r>
              <a:rPr lang="en-US" sz="800" dirty="0">
                <a:solidFill>
                  <a:srgbClr val="333333"/>
                </a:solidFill>
                <a:latin typeface="Calibri"/>
                <a:cs typeface="Calibri"/>
              </a:rPr>
              <a:t>Competes w/ CrowdStrike</a:t>
            </a:r>
            <a:endParaRPr lang="en-US" sz="800"/>
          </a:p>
          <a:p>
            <a:pPr indent="-342900" marL="342900">
              <a:lnSpc>
                <a:spcPct val="90000"/>
              </a:lnSpc>
              <a:buChar char="•"/>
            </a:pPr>
            <a:r>
              <a:rPr lang="en-US" sz="800" dirty="0">
                <a:solidFill>
                  <a:srgbClr val="333333"/>
                </a:solidFill>
                <a:latin typeface="Calibri"/>
                <a:cs typeface="Calibri"/>
              </a:rPr>
              <a:t>Insight was pre-IPO investor</a:t>
            </a:r>
            <a:endParaRPr lang="en-US" sz="800"/>
          </a:p>
        </p:txBody>
      </p:sp>
      <p:sp>
        <p:nvSpPr>
          <p:cNvPr id="59" name="Background"/>
          <p:cNvSpPr/>
          <p:nvPr/>
        </p:nvSpPr>
        <p:spPr>
          <a:xfrm>
            <a:off x="6335268" y="3525746"/>
            <a:ext cx="2351532" cy="1400951"/>
          </a:xfrm>
          <a:prstGeom prst="rect">
            <a:avLst/>
          </a:prstGeom>
          <a:solidFill>
            <a:srgbClr val="FFFFFF"/>
          </a:solidFill>
          <a:effectLst>
            <a:outerShdw blurRad="63500" dist="38100" dir="2700000" rotWithShape="0" sx="0" sy="0">
              <a:srgbClr val="193338">
                <a:alpha val="35000"/>
              </a:srgbClr>
            </a:outerShdw>
          </a:effectLst>
        </p:spPr>
      </p:sp>
      <p:pic>
        <p:nvPicPr>
          <p:cNvPr id="60" name="Image"/>
          <p:cNvPicPr>
            <a:picLocks noChangeAspect="1"/>
          </p:cNvPicPr>
          <p:nvPr/>
        </p:nvPicPr>
        <p:blipFill>
          <a:blip r:embed="rId5"/>
          <a:stretch>
            <a:fillRect/>
          </a:stretch>
        </p:blipFill>
        <p:spPr>
          <a:xfrm>
            <a:off x="6380988" y="3571466"/>
            <a:ext cx="553593" cy="553593"/>
          </a:xfrm>
          <a:prstGeom prst="rect">
            <a:avLst/>
          </a:prstGeom>
        </p:spPr>
      </p:pic>
      <p:sp>
        <p:nvSpPr>
          <p:cNvPr id="61" name="Text Block"/>
          <p:cNvSpPr txBox="1"/>
          <p:nvPr/>
        </p:nvSpPr>
        <p:spPr>
          <a:xfrm>
            <a:off x="6380988" y="4335347"/>
            <a:ext cx="553593" cy="545630"/>
          </a:xfrm>
          <a:prstGeom prst="rect">
            <a:avLst/>
          </a:prstGeom>
          <a:noFill/>
        </p:spPr>
        <p:txBody>
          <a:bodyPr wrap="square" lIns="91440" tIns="45720" rIns="91440" bIns="45720" anchor="ctr"/>
          <a:lstStyle/>
          <a:p>
            <a:pPr algn="ctr">
              <a:buNone/>
            </a:pPr>
            <a:r>
              <a:rPr lang="en-US" sz="700" dirty="0">
                <a:solidFill>
                  <a:srgbClr val="333333"/>
                </a:solidFill>
                <a:latin typeface="Calibri"/>
                <a:cs typeface="Calibri"/>
              </a:rPr>
              <a:t>Sep-21</a:t>
            </a:r>
            <a:endParaRPr lang="en-US" sz="700"/>
          </a:p>
        </p:txBody>
      </p:sp>
      <p:sp>
        <p:nvSpPr>
          <p:cNvPr id="62" name="Bullet List"/>
          <p:cNvSpPr txBox="1"/>
          <p:nvPr/>
        </p:nvSpPr>
        <p:spPr>
          <a:xfrm>
            <a:off x="6980301" y="3571466"/>
            <a:ext cx="1660779" cy="1309511"/>
          </a:xfrm>
          <a:prstGeom prst="rect">
            <a:avLst/>
          </a:prstGeom>
          <a:noFill/>
        </p:spPr>
        <p:txBody>
          <a:bodyPr wrap="square" lIns="91440" tIns="45720" rIns="91440" bIns="45720" anchor="t"/>
          <a:lstStyle/>
          <a:p>
            <a:pPr indent="-342900" marL="342900">
              <a:lnSpc>
                <a:spcPct val="90000"/>
              </a:lnSpc>
              <a:buChar char="•"/>
            </a:pPr>
            <a:r>
              <a:rPr lang="en-US" sz="800" dirty="0">
                <a:solidFill>
                  <a:srgbClr val="333333"/>
                </a:solidFill>
                <a:latin typeface="Calibri"/>
                <a:cs typeface="Calibri"/>
              </a:rPr>
              <a:t>Agentless security for IoT, OT, ICS devices</a:t>
            </a:r>
            <a:endParaRPr lang="en-US" sz="800"/>
          </a:p>
          <a:p>
            <a:pPr indent="-342900" marL="342900">
              <a:lnSpc>
                <a:spcPct val="90000"/>
              </a:lnSpc>
              <a:buChar char="•"/>
            </a:pPr>
            <a:r>
              <a:rPr lang="en-US" sz="800" dirty="0">
                <a:solidFill>
                  <a:srgbClr val="333333"/>
                </a:solidFill>
                <a:latin typeface="Calibri"/>
                <a:cs typeface="Calibri"/>
              </a:rPr>
              <a:t>Protects managed/unmanaged enterprise devices</a:t>
            </a:r>
            <a:endParaRPr lang="en-US" sz="800"/>
          </a:p>
          <a:p>
            <a:pPr indent="-342900" marL="342900">
              <a:lnSpc>
                <a:spcPct val="90000"/>
              </a:lnSpc>
              <a:buChar char="•"/>
            </a:pPr>
            <a:r>
              <a:rPr lang="en-US" sz="800" dirty="0">
                <a:solidFill>
                  <a:srgbClr val="333333"/>
                </a:solidFill>
                <a:latin typeface="Calibri"/>
                <a:cs typeface="Calibri"/>
              </a:rPr>
              <a:t>Insight co-led $300M Series C at $3.4B valuation</a:t>
            </a:r>
            <a:endParaRPr lang="en-US" sz="800"/>
          </a:p>
          <a:p>
            <a:pPr indent="-342900" marL="342900">
              <a:lnSpc>
                <a:spcPct val="90000"/>
              </a:lnSpc>
              <a:buChar char="•"/>
            </a:pPr>
            <a:r>
              <a:rPr lang="en-US" sz="800" dirty="0">
                <a:solidFill>
                  <a:srgbClr val="333333"/>
                </a:solidFill>
                <a:latin typeface="Calibri"/>
                <a:cs typeface="Calibri"/>
              </a:rPr>
              <a:t>Customers: global healthcare, manufacturing, energy</a:t>
            </a:r>
            <a:endParaRPr lang="en-US" sz="800"/>
          </a:p>
        </p:txBody>
      </p:sp>
      <p:sp>
        <p:nvSpPr>
          <p:cNvPr id="63" name="Background"/>
          <p:cNvSpPr/>
          <p:nvPr/>
        </p:nvSpPr>
        <p:spPr>
          <a:xfrm>
            <a:off x="3928872" y="4999849"/>
            <a:ext cx="2351532" cy="1400951"/>
          </a:xfrm>
          <a:prstGeom prst="rect">
            <a:avLst/>
          </a:prstGeom>
          <a:solidFill>
            <a:srgbClr val="FFFFFF"/>
          </a:solidFill>
          <a:effectLst>
            <a:outerShdw blurRad="63500" dist="38100" dir="2700000" rotWithShape="0" sx="0" sy="0">
              <a:srgbClr val="193338">
                <a:alpha val="35000"/>
              </a:srgbClr>
            </a:outerShdw>
          </a:effectLst>
        </p:spPr>
      </p:sp>
      <p:pic>
        <p:nvPicPr>
          <p:cNvPr id="64" name="Image"/>
          <p:cNvPicPr>
            <a:picLocks noChangeAspect="1"/>
          </p:cNvPicPr>
          <p:nvPr/>
        </p:nvPicPr>
        <p:blipFill>
          <a:blip r:embed="rId6"/>
          <a:stretch>
            <a:fillRect/>
          </a:stretch>
        </p:blipFill>
        <p:spPr>
          <a:xfrm>
            <a:off x="3974592" y="5045569"/>
            <a:ext cx="553593" cy="92121"/>
          </a:xfrm>
          <a:prstGeom prst="rect">
            <a:avLst/>
          </a:prstGeom>
        </p:spPr>
      </p:pic>
      <p:sp>
        <p:nvSpPr>
          <p:cNvPr id="65" name="Text Block"/>
          <p:cNvSpPr txBox="1"/>
          <p:nvPr/>
        </p:nvSpPr>
        <p:spPr>
          <a:xfrm>
            <a:off x="3974592" y="5809450"/>
            <a:ext cx="553593" cy="545630"/>
          </a:xfrm>
          <a:prstGeom prst="rect">
            <a:avLst/>
          </a:prstGeom>
          <a:noFill/>
        </p:spPr>
        <p:txBody>
          <a:bodyPr wrap="square" lIns="91440" tIns="45720" rIns="91440" bIns="45720" anchor="ctr"/>
          <a:lstStyle/>
          <a:p>
            <a:pPr algn="ctr">
              <a:buNone/>
            </a:pPr>
            <a:r>
              <a:rPr lang="en-US" sz="700" dirty="0">
                <a:solidFill>
                  <a:srgbClr val="333333"/>
                </a:solidFill>
                <a:latin typeface="Calibri"/>
                <a:cs typeface="Calibri"/>
              </a:rPr>
              <a:t>Aug-24</a:t>
            </a:r>
            <a:endParaRPr lang="en-US" sz="700"/>
          </a:p>
        </p:txBody>
      </p:sp>
      <p:sp>
        <p:nvSpPr>
          <p:cNvPr id="66" name="Bullet List"/>
          <p:cNvSpPr txBox="1"/>
          <p:nvPr/>
        </p:nvSpPr>
        <p:spPr>
          <a:xfrm>
            <a:off x="4573905" y="5045569"/>
            <a:ext cx="1660779" cy="1309511"/>
          </a:xfrm>
          <a:prstGeom prst="rect">
            <a:avLst/>
          </a:prstGeom>
          <a:noFill/>
        </p:spPr>
        <p:txBody>
          <a:bodyPr wrap="square" lIns="91440" tIns="45720" rIns="91440" bIns="45720" anchor="t"/>
          <a:lstStyle/>
          <a:p>
            <a:pPr indent="-342900" marL="342900">
              <a:lnSpc>
                <a:spcPct val="90000"/>
              </a:lnSpc>
              <a:buChar char="•"/>
            </a:pPr>
            <a:r>
              <a:rPr lang="en-US" sz="800" dirty="0">
                <a:solidFill>
                  <a:srgbClr val="333333"/>
                </a:solidFill>
                <a:latin typeface="Calibri"/>
                <a:cs typeface="Calibri"/>
              </a:rPr>
              <a:t>Private Content Network for secure email/file sharing</a:t>
            </a:r>
            <a:endParaRPr lang="en-US" sz="800"/>
          </a:p>
          <a:p>
            <a:pPr indent="-342900" marL="342900">
              <a:lnSpc>
                <a:spcPct val="90000"/>
              </a:lnSpc>
              <a:buChar char="•"/>
            </a:pPr>
            <a:r>
              <a:rPr lang="en-US" sz="800" dirty="0">
                <a:solidFill>
                  <a:srgbClr val="333333"/>
                </a:solidFill>
                <a:latin typeface="Calibri"/>
                <a:cs typeface="Calibri"/>
              </a:rPr>
              <a:t>FedRAMP-authorized; 3,650+ enterprise/gov clients</a:t>
            </a:r>
            <a:endParaRPr lang="en-US" sz="800"/>
          </a:p>
          <a:p>
            <a:pPr indent="-342900" marL="342900">
              <a:lnSpc>
                <a:spcPct val="90000"/>
              </a:lnSpc>
              <a:buChar char="•"/>
            </a:pPr>
            <a:r>
              <a:rPr lang="en-US" sz="800" dirty="0">
                <a:solidFill>
                  <a:srgbClr val="333333"/>
                </a:solidFill>
                <a:latin typeface="Calibri"/>
                <a:cs typeface="Calibri"/>
              </a:rPr>
              <a:t>100M+ users; profitable 2 years</a:t>
            </a:r>
            <a:endParaRPr lang="en-US" sz="800"/>
          </a:p>
          <a:p>
            <a:pPr indent="-342900" marL="342900">
              <a:lnSpc>
                <a:spcPct val="90000"/>
              </a:lnSpc>
              <a:buChar char="•"/>
            </a:pPr>
            <a:r>
              <a:rPr lang="en-US" sz="800" dirty="0">
                <a:solidFill>
                  <a:srgbClr val="333333"/>
                </a:solidFill>
                <a:latin typeface="Calibri"/>
                <a:cs typeface="Calibri"/>
              </a:rPr>
              <a:t>Insight led $456M round (Aug 2024)</a:t>
            </a:r>
            <a:endParaRPr lang="en-US" sz="800"/>
          </a:p>
          <a:p>
            <a:pPr indent="-342900" marL="342900">
              <a:lnSpc>
                <a:spcPct val="90000"/>
              </a:lnSpc>
              <a:buChar char="•"/>
            </a:pPr>
            <a:r>
              <a:rPr lang="en-US" sz="800" dirty="0">
                <a:solidFill>
                  <a:srgbClr val="333333"/>
                </a:solidFill>
                <a:latin typeface="Calibri"/>
                <a:cs typeface="Calibri"/>
              </a:rPr>
              <a:t>Valued at $1B+; data privacy tailwinds</a:t>
            </a:r>
            <a:endParaRPr lang="en-US" sz="800"/>
          </a:p>
        </p:txBody>
      </p:sp>
      <p:sp>
        <p:nvSpPr>
          <p:cNvPr id="67" name="Background"/>
          <p:cNvSpPr/>
          <p:nvPr/>
        </p:nvSpPr>
        <p:spPr>
          <a:xfrm>
            <a:off x="6335268" y="4999849"/>
            <a:ext cx="2351532" cy="1400951"/>
          </a:xfrm>
          <a:prstGeom prst="rect">
            <a:avLst/>
          </a:prstGeom>
          <a:solidFill>
            <a:srgbClr val="FFFFFF"/>
          </a:solidFill>
          <a:effectLst>
            <a:outerShdw blurRad="63500" dist="38100" dir="2700000" rotWithShape="0" sx="0" sy="0">
              <a:srgbClr val="193338">
                <a:alpha val="35000"/>
              </a:srgbClr>
            </a:outerShdw>
          </a:effectLst>
        </p:spPr>
      </p:sp>
      <p:pic>
        <p:nvPicPr>
          <p:cNvPr id="68" name="Image"/>
          <p:cNvPicPr>
            <a:picLocks noChangeAspect="1"/>
          </p:cNvPicPr>
          <p:nvPr/>
        </p:nvPicPr>
        <p:blipFill>
          <a:blip r:embed="rId7"/>
          <a:stretch>
            <a:fillRect/>
          </a:stretch>
        </p:blipFill>
        <p:spPr>
          <a:xfrm>
            <a:off x="6380988" y="5045569"/>
            <a:ext cx="553593" cy="376086"/>
          </a:xfrm>
          <a:prstGeom prst="rect">
            <a:avLst/>
          </a:prstGeom>
        </p:spPr>
      </p:pic>
      <p:sp>
        <p:nvSpPr>
          <p:cNvPr id="69" name="Text Block"/>
          <p:cNvSpPr txBox="1"/>
          <p:nvPr/>
        </p:nvSpPr>
        <p:spPr>
          <a:xfrm>
            <a:off x="6380988" y="5809450"/>
            <a:ext cx="553593" cy="545630"/>
          </a:xfrm>
          <a:prstGeom prst="rect">
            <a:avLst/>
          </a:prstGeom>
          <a:noFill/>
        </p:spPr>
        <p:txBody>
          <a:bodyPr wrap="square" lIns="91440" tIns="45720" rIns="91440" bIns="45720" anchor="ctr"/>
          <a:lstStyle/>
          <a:p>
            <a:pPr algn="ctr">
              <a:buNone/>
            </a:pPr>
            <a:r>
              <a:rPr lang="en-US" sz="700" dirty="0">
                <a:solidFill>
                  <a:srgbClr val="333333"/>
                </a:solidFill>
                <a:latin typeface="Calibri"/>
                <a:cs typeface="Calibri"/>
              </a:rPr>
              <a:t>Mar-20</a:t>
            </a:r>
            <a:endParaRPr lang="en-US" sz="700"/>
          </a:p>
        </p:txBody>
      </p:sp>
      <p:sp>
        <p:nvSpPr>
          <p:cNvPr id="70" name="Bullet List"/>
          <p:cNvSpPr txBox="1"/>
          <p:nvPr/>
        </p:nvSpPr>
        <p:spPr>
          <a:xfrm>
            <a:off x="6980301" y="5045569"/>
            <a:ext cx="1660779" cy="1309511"/>
          </a:xfrm>
          <a:prstGeom prst="rect">
            <a:avLst/>
          </a:prstGeom>
          <a:noFill/>
        </p:spPr>
        <p:txBody>
          <a:bodyPr wrap="square" lIns="91440" tIns="45720" rIns="91440" bIns="45720" anchor="t"/>
          <a:lstStyle/>
          <a:p>
            <a:pPr indent="-342900" marL="342900">
              <a:lnSpc>
                <a:spcPct val="90000"/>
              </a:lnSpc>
              <a:buChar char="•"/>
            </a:pPr>
            <a:r>
              <a:rPr lang="en-US" sz="800" dirty="0">
                <a:solidFill>
                  <a:srgbClr val="333333"/>
                </a:solidFill>
                <a:latin typeface="Calibri"/>
                <a:cs typeface="Calibri"/>
              </a:rPr>
              <a:t>Hybrid AD security &amp; identity protection</a:t>
            </a:r>
            <a:endParaRPr lang="en-US" sz="800"/>
          </a:p>
          <a:p>
            <a:pPr indent="-342900" marL="342900">
              <a:lnSpc>
                <a:spcPct val="90000"/>
              </a:lnSpc>
              <a:buChar char="•"/>
            </a:pPr>
            <a:r>
              <a:rPr lang="en-US" sz="800" dirty="0">
                <a:solidFill>
                  <a:srgbClr val="333333"/>
                </a:solidFill>
                <a:latin typeface="Calibri"/>
                <a:cs typeface="Calibri"/>
              </a:rPr>
              <a:t>ITDR for on-prem and cloud environments</a:t>
            </a:r>
            <a:endParaRPr lang="en-US" sz="800"/>
          </a:p>
          <a:p>
            <a:pPr indent="-342900" marL="342900">
              <a:lnSpc>
                <a:spcPct val="90000"/>
              </a:lnSpc>
              <a:buChar char="•"/>
            </a:pPr>
            <a:r>
              <a:rPr lang="en-US" sz="800" dirty="0">
                <a:solidFill>
                  <a:srgbClr val="333333"/>
                </a:solidFill>
                <a:latin typeface="Calibri"/>
                <a:cs typeface="Calibri"/>
              </a:rPr>
              <a:t>Insight led Series B ($40M, Mar 2020); $3M ARR</a:t>
            </a:r>
            <a:endParaRPr lang="en-US" sz="800"/>
          </a:p>
          <a:p>
            <a:pPr indent="-342900" marL="342900">
              <a:lnSpc>
                <a:spcPct val="90000"/>
              </a:lnSpc>
              <a:buChar char="•"/>
            </a:pPr>
            <a:r>
              <a:rPr lang="en-US" sz="800" dirty="0">
                <a:solidFill>
                  <a:srgbClr val="333333"/>
                </a:solidFill>
                <a:latin typeface="Calibri"/>
                <a:cs typeface="Calibri"/>
              </a:rPr>
              <a:t>Reached $100M ARR Jan 2025 — 33x growth</a:t>
            </a:r>
            <a:endParaRPr lang="en-US" sz="800"/>
          </a:p>
          <a:p>
            <a:pPr indent="-342900" marL="342900">
              <a:lnSpc>
                <a:spcPct val="90000"/>
              </a:lnSpc>
              <a:buChar char="•"/>
            </a:pPr>
            <a:r>
              <a:rPr lang="en-US" sz="800" dirty="0">
                <a:solidFill>
                  <a:srgbClr val="333333"/>
                </a:solidFill>
                <a:latin typeface="Calibri"/>
                <a:cs typeface="Calibri"/>
              </a:rPr>
              <a:t>Protects from ransomware &amp; identity attacks</a:t>
            </a:r>
            <a:endParaRPr lang="en-US" sz="800"/>
          </a:p>
        </p:txBody>
      </p:sp>
      <p:sp>
        <p:nvSpPr>
          <p:cNvPr id="71"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38</a:t>
            </a:r>
            <a:endParaRPr lang="en-US" sz="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cNvSpPr txBox="1"/>
          <p:nvPr/>
        </p:nvSpPr>
        <p:spPr>
          <a:xfrm>
            <a:off x="457200" y="45720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What Our Clients are Saying</a:t>
            </a:r>
            <a:endParaRPr lang="en-US" sz="2800"/>
          </a:p>
        </p:txBody>
      </p:sp>
      <p:sp>
        <p:nvSpPr>
          <p:cNvPr id="3" name="Border"/>
          <p:cNvSpPr/>
          <p:nvPr/>
        </p:nvSpPr>
        <p:spPr>
          <a:xfrm>
            <a:off x="914400" y="1574800"/>
            <a:ext cx="3145536" cy="2103459"/>
          </a:xfrm>
          <a:prstGeom prst="rect">
            <a:avLst/>
          </a:prstGeom>
          <a:noFill/>
          <a:ln w="9525">
            <a:solidFill>
              <a:srgbClr val="193338"/>
            </a:solidFill>
          </a:ln>
        </p:spPr>
      </p:sp>
      <p:sp>
        <p:nvSpPr>
          <p:cNvPr id="4" name="Text Block"/>
          <p:cNvSpPr txBox="1"/>
          <p:nvPr/>
        </p:nvSpPr>
        <p:spPr>
          <a:xfrm>
            <a:off x="914400" y="1574800"/>
            <a:ext cx="3145536" cy="2103459"/>
          </a:xfrm>
          <a:prstGeom prst="rect">
            <a:avLst/>
          </a:prstGeom>
          <a:noFill/>
        </p:spPr>
        <p:txBody>
          <a:bodyPr wrap="square" lIns="91440" tIns="45720" rIns="91440" bIns="45720" anchor="ctr"/>
          <a:lstStyle/>
          <a:p>
            <a:pPr algn="ctr">
              <a:buNone/>
            </a:pPr>
            <a:r>
              <a:rPr lang="en-US" sz="1200" dirty="0">
                <a:solidFill>
                  <a:srgbClr val="333333"/>
                </a:solidFill>
                <a:latin typeface="Calibri"/>
                <a:cs typeface="Calibri"/>
              </a:rPr>
              <a:t>“DiceBot Capital brought genuine sector depth to our process. They knew every relevant buyer and helped us navigate a complex deal with competing offers. The outcome exceeded our expectations on price and fit.”</a:t>
            </a:r>
            <a:endParaRPr lang="en-US" sz="1200"/>
          </a:p>
          <a:p>
            <a:pPr algn="ctr">
              <a:buNone/>
            </a:pPr>
            <a:r>
              <a:rPr lang="en-US" sz="1200" dirty="0">
                <a:solidFill>
                  <a:srgbClr val="333333"/>
                </a:solidFill>
                <a:latin typeface="Calibri"/>
                <a:cs typeface="Calibri"/>
              </a:rPr>
              <a:t/>
            </a:r>
            <a:endParaRPr lang="en-US" sz="1200"/>
          </a:p>
          <a:p>
            <a:pPr algn="ctr">
              <a:buNone/>
            </a:pPr>
            <a:r>
              <a:rPr lang="en-US" sz="1200" dirty="0">
                <a:solidFill>
                  <a:srgbClr val="333333"/>
                </a:solidFill>
                <a:latin typeface="Calibri"/>
                <a:cs typeface="Calibri"/>
              </a:rPr>
              <a:t>Jordan Mills</a:t>
            </a:r>
            <a:endParaRPr lang="en-US" sz="1200"/>
          </a:p>
          <a:p>
            <a:pPr algn="ctr">
              <a:buNone/>
            </a:pPr>
            <a:r>
              <a:rPr lang="en-US" sz="1200" dirty="0">
                <a:solidFill>
                  <a:srgbClr val="333333"/>
                </a:solidFill>
                <a:latin typeface="Calibri"/>
                <a:cs typeface="Calibri"/>
              </a:rPr>
              <a:t>NorthStar Cyber – CEO</a:t>
            </a:r>
            <a:endParaRPr lang="en-US" sz="1200"/>
          </a:p>
        </p:txBody>
      </p:sp>
      <p:sp>
        <p:nvSpPr>
          <p:cNvPr id="5" name="Border"/>
          <p:cNvSpPr/>
          <p:nvPr/>
        </p:nvSpPr>
        <p:spPr>
          <a:xfrm>
            <a:off x="5084064" y="1574800"/>
            <a:ext cx="3145536" cy="2103459"/>
          </a:xfrm>
          <a:prstGeom prst="rect">
            <a:avLst/>
          </a:prstGeom>
          <a:noFill/>
          <a:ln w="9525">
            <a:solidFill>
              <a:srgbClr val="193338"/>
            </a:solidFill>
          </a:ln>
        </p:spPr>
      </p:sp>
      <p:sp>
        <p:nvSpPr>
          <p:cNvPr id="6" name="Text Block"/>
          <p:cNvSpPr txBox="1"/>
          <p:nvPr/>
        </p:nvSpPr>
        <p:spPr>
          <a:xfrm>
            <a:off x="5084064" y="1574800"/>
            <a:ext cx="3145536" cy="2103459"/>
          </a:xfrm>
          <a:prstGeom prst="rect">
            <a:avLst/>
          </a:prstGeom>
          <a:noFill/>
        </p:spPr>
        <p:txBody>
          <a:bodyPr wrap="square" lIns="91440" tIns="45720" rIns="91440" bIns="45720" anchor="ctr"/>
          <a:lstStyle/>
          <a:p>
            <a:pPr algn="ctr">
              <a:buNone/>
            </a:pPr>
            <a:r>
              <a:rPr lang="en-US" sz="1200" dirty="0">
                <a:solidFill>
                  <a:srgbClr val="333333"/>
                </a:solidFill>
                <a:latin typeface="Calibri"/>
                <a:cs typeface="Calibri"/>
              </a:rPr>
              <a:t>“We interviewed five banks. DiceBot was the only team that had operated in our exact vertical and could speak credibly to enterprise security buyers. That expertise was decisive in closing the right deal at the right valuation.”</a:t>
            </a:r>
            <a:endParaRPr lang="en-US" sz="1200"/>
          </a:p>
          <a:p>
            <a:pPr algn="ctr">
              <a:buNone/>
            </a:pPr>
            <a:r>
              <a:rPr lang="en-US" sz="1200" dirty="0">
                <a:solidFill>
                  <a:srgbClr val="333333"/>
                </a:solidFill>
                <a:latin typeface="Calibri"/>
                <a:cs typeface="Calibri"/>
              </a:rPr>
              <a:t/>
            </a:r>
            <a:endParaRPr lang="en-US" sz="1200"/>
          </a:p>
          <a:p>
            <a:pPr algn="ctr">
              <a:buNone/>
            </a:pPr>
            <a:r>
              <a:rPr lang="en-US" sz="1200" dirty="0">
                <a:solidFill>
                  <a:srgbClr val="333333"/>
                </a:solidFill>
                <a:latin typeface="Calibri"/>
                <a:cs typeface="Calibri"/>
              </a:rPr>
              <a:t>ALEX CROSS</a:t>
            </a:r>
            <a:endParaRPr lang="en-US" sz="1200"/>
          </a:p>
          <a:p>
            <a:pPr algn="ctr">
              <a:buNone/>
            </a:pPr>
            <a:r>
              <a:rPr lang="en-US" sz="1200" dirty="0">
                <a:solidFill>
                  <a:srgbClr val="333333"/>
                </a:solidFill>
                <a:latin typeface="Calibri"/>
                <a:cs typeface="Calibri"/>
              </a:rPr>
              <a:t>Vectara Security – Founder and CEO</a:t>
            </a:r>
            <a:endParaRPr lang="en-US" sz="1200"/>
          </a:p>
        </p:txBody>
      </p:sp>
      <p:pic>
        <p:nvPicPr>
          <p:cNvPr id="7" name="Image"/>
          <p:cNvPicPr>
            <a:picLocks noChangeAspect="1"/>
          </p:cNvPicPr>
          <p:nvPr/>
        </p:nvPicPr>
        <p:blipFill>
          <a:blip r:embed="rId2"/>
          <a:srcRect l="0" t="36904" r="0" b="36904"/>
          <a:stretch>
            <a:fillRect/>
          </a:stretch>
        </p:blipFill>
        <p:spPr>
          <a:xfrm>
            <a:off x="457200" y="4245187"/>
            <a:ext cx="8229600" cy="2155613"/>
          </a:xfrm>
          <a:prstGeom prst="rect">
            <a:avLst/>
          </a:prstGeom>
        </p:spPr>
      </p:pic>
      <p:sp>
        <p:nvSpPr>
          <p:cNvPr id="8"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4</a:t>
            </a:r>
            <a:endParaRPr lang="en-US" sz="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cNvSpPr txBox="1"/>
          <p:nvPr/>
        </p:nvSpPr>
        <p:spPr>
          <a:xfrm>
            <a:off x="457200" y="45720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Cybersecurity Market Update</a:t>
            </a:r>
            <a:endParaRPr lang="en-US" sz="2800"/>
          </a:p>
        </p:txBody>
      </p:sp>
      <p:sp>
        <p:nvSpPr>
          <p:cNvPr id="3" name="Text Block"/>
          <p:cNvSpPr txBox="1"/>
          <p:nvPr/>
        </p:nvSpPr>
        <p:spPr>
          <a:xfrm>
            <a:off x="457200" y="1117600"/>
            <a:ext cx="8229600" cy="431123"/>
          </a:xfrm>
          <a:prstGeom prst="rect">
            <a:avLst/>
          </a:prstGeom>
          <a:noFill/>
        </p:spPr>
        <p:txBody>
          <a:bodyPr wrap="square" lIns="91440" tIns="45720" rIns="91440" bIns="45720" anchor="t"/>
          <a:lstStyle/>
          <a:p>
            <a:pPr>
              <a:buNone/>
            </a:pPr>
            <a:r>
              <a:rPr lang="en-US" sz="1100" dirty="0">
                <a:solidFill>
                  <a:srgbClr val="333333"/>
                </a:solidFill>
                <a:latin typeface="Calibri"/>
                <a:cs typeface="Calibri"/>
              </a:rPr>
              <a:t>Driven by the rise of AI-powered threats, regulatory mandates, and the failure of legacy perimeter defenses, the global cybersecurity market is entering a structural expansion phase with durable, non-discretionary demand</a:t>
            </a:r>
            <a:endParaRPr lang="en-US" sz="1100"/>
          </a:p>
        </p:txBody>
      </p:sp>
      <p:sp>
        <p:nvSpPr>
          <p:cNvPr id="4" name="Header Bar"/>
          <p:cNvSpPr txBox="1"/>
          <p:nvPr/>
        </p:nvSpPr>
        <p:spPr>
          <a:xfrm>
            <a:off x="457200" y="1658451"/>
            <a:ext cx="4059936"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Global Cybersecurity Market</a:t>
            </a:r>
            <a:endParaRPr lang="en-US" sz="1200"/>
          </a:p>
        </p:txBody>
      </p:sp>
      <p:pic>
        <p:nvPicPr>
          <p:cNvPr id="5" name="Image"/>
          <p:cNvPicPr>
            <a:picLocks noChangeAspect="1"/>
          </p:cNvPicPr>
          <p:nvPr/>
        </p:nvPicPr>
        <p:blipFill>
          <a:blip r:embed="rId2"/>
          <a:srcRect l="0" t="72" r="0" b="72"/>
          <a:stretch>
            <a:fillRect/>
          </a:stretch>
        </p:blipFill>
        <p:spPr>
          <a:xfrm>
            <a:off x="457200" y="2051643"/>
            <a:ext cx="4059936" cy="4349157"/>
          </a:xfrm>
          <a:prstGeom prst="rect">
            <a:avLst/>
          </a:prstGeom>
        </p:spPr>
      </p:pic>
      <p:sp>
        <p:nvSpPr>
          <p:cNvPr id="6" name="Header Bar"/>
          <p:cNvSpPr txBox="1"/>
          <p:nvPr/>
        </p:nvSpPr>
        <p:spPr>
          <a:xfrm>
            <a:off x="4626864" y="1658451"/>
            <a:ext cx="4059936"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Select Market Trends</a:t>
            </a:r>
            <a:endParaRPr lang="en-US" sz="1200"/>
          </a:p>
        </p:txBody>
      </p:sp>
      <p:sp>
        <p:nvSpPr>
          <p:cNvPr id="7" name="Text Block"/>
          <p:cNvSpPr txBox="1"/>
          <p:nvPr/>
        </p:nvSpPr>
        <p:spPr>
          <a:xfrm>
            <a:off x="4626864" y="2051643"/>
            <a:ext cx="1975104" cy="2119715"/>
          </a:xfrm>
          <a:prstGeom prst="rect">
            <a:avLst/>
          </a:prstGeom>
          <a:noFill/>
        </p:spPr>
        <p:txBody>
          <a:bodyPr wrap="square" lIns="91440" tIns="45720" rIns="91440" bIns="45720" anchor="t"/>
          <a:lstStyle/>
          <a:p>
            <a:pPr>
              <a:buNone/>
            </a:pPr>
            <a:r>
              <a:rPr lang="en-US" sz="1000" b="1" dirty="0">
                <a:solidFill>
                  <a:srgbClr val="333333"/>
                </a:solidFill>
                <a:latin typeface="Calibri"/>
                <a:cs typeface="Calibri"/>
              </a:rPr>
              <a:t>AI-Powered Attacks Raise the Stakes for Defenders</a:t>
            </a:r>
            <a:endParaRPr lang="en-US" sz="1000"/>
          </a:p>
          <a:p>
            <a:pPr>
              <a:buNone/>
            </a:pPr>
            <a:r>
              <a:rPr lang="en-US" sz="1000" dirty="0">
                <a:solidFill>
                  <a:srgbClr val="333333"/>
                </a:solidFill>
                <a:latin typeface="Calibri"/>
                <a:cs typeface="Calibri"/>
              </a:rPr>
              <a:t>Generative AI is dramatically lowering the cost of spear-phishing, malware development, and adversarial reconnaissance. Defenders face faster, more convincing attacks with the same headcount, driving demand for AI-native detection and response platforms</a:t>
            </a:r>
            <a:endParaRPr lang="en-US" sz="1000"/>
          </a:p>
        </p:txBody>
      </p:sp>
      <p:sp>
        <p:nvSpPr>
          <p:cNvPr id="8" name="Text Block"/>
          <p:cNvSpPr txBox="1"/>
          <p:nvPr/>
        </p:nvSpPr>
        <p:spPr>
          <a:xfrm>
            <a:off x="4626864" y="4281086"/>
            <a:ext cx="1975104" cy="2119715"/>
          </a:xfrm>
          <a:prstGeom prst="rect">
            <a:avLst/>
          </a:prstGeom>
          <a:noFill/>
        </p:spPr>
        <p:txBody>
          <a:bodyPr wrap="square" lIns="91440" tIns="45720" rIns="91440" bIns="45720" anchor="t"/>
          <a:lstStyle/>
          <a:p>
            <a:pPr>
              <a:buNone/>
            </a:pPr>
            <a:r>
              <a:rPr lang="en-US" sz="1000" b="1" dirty="0">
                <a:solidFill>
                  <a:srgbClr val="333333"/>
                </a:solidFill>
                <a:latin typeface="Calibri"/>
                <a:cs typeface="Calibri"/>
              </a:rPr>
              <a:t>Regulatory Mandates Creating Non-Discretionary Demand</a:t>
            </a:r>
            <a:endParaRPr lang="en-US" sz="1000"/>
          </a:p>
          <a:p>
            <a:pPr>
              <a:buNone/>
            </a:pPr>
            <a:r>
              <a:rPr lang="en-US" sz="1000" dirty="0">
                <a:solidFill>
                  <a:srgbClr val="333333"/>
                </a:solidFill>
                <a:latin typeface="Calibri"/>
                <a:cs typeface="Calibri"/>
              </a:rPr>
              <a:t>SEC cybersecurity disclosure rules, NIS2 in Europe, and DORA for financial services are forcing boards to treat cyber risk as a governance issue — creating mandatory, recurring budget resistant to economic cycles</a:t>
            </a:r>
            <a:endParaRPr lang="en-US" sz="1000"/>
          </a:p>
        </p:txBody>
      </p:sp>
      <p:sp>
        <p:nvSpPr>
          <p:cNvPr id="9" name="Text Block"/>
          <p:cNvSpPr txBox="1"/>
          <p:nvPr/>
        </p:nvSpPr>
        <p:spPr>
          <a:xfrm>
            <a:off x="6711696" y="2051643"/>
            <a:ext cx="1975104" cy="2119715"/>
          </a:xfrm>
          <a:prstGeom prst="rect">
            <a:avLst/>
          </a:prstGeom>
          <a:noFill/>
        </p:spPr>
        <p:txBody>
          <a:bodyPr wrap="square" lIns="91440" tIns="45720" rIns="91440" bIns="45720" anchor="t"/>
          <a:lstStyle/>
          <a:p>
            <a:pPr>
              <a:buNone/>
            </a:pPr>
            <a:r>
              <a:rPr lang="en-US" sz="1000" b="1" dirty="0">
                <a:solidFill>
                  <a:srgbClr val="333333"/>
                </a:solidFill>
                <a:latin typeface="Calibri"/>
                <a:cs typeface="Calibri"/>
              </a:rPr>
              <a:t>Identity Has Become the New Perimeter</a:t>
            </a:r>
            <a:endParaRPr lang="en-US" sz="1000"/>
          </a:p>
          <a:p>
            <a:pPr>
              <a:buNone/>
            </a:pPr>
            <a:r>
              <a:rPr lang="en-US" sz="1000" dirty="0">
                <a:solidFill>
                  <a:srgbClr val="333333"/>
                </a:solidFill>
                <a:latin typeface="Calibri"/>
                <a:cs typeface="Calibri"/>
              </a:rPr>
              <a:t>With 80%+ of breaches involving stolen credentials (Verizon DBIR), enterprises are prioritizing identity security, privileged access management, and zero trust architecture — a structural shift away from network-centric defenses</a:t>
            </a:r>
            <a:endParaRPr lang="en-US" sz="1000"/>
          </a:p>
        </p:txBody>
      </p:sp>
      <p:sp>
        <p:nvSpPr>
          <p:cNvPr id="10" name="Text Block"/>
          <p:cNvSpPr txBox="1"/>
          <p:nvPr/>
        </p:nvSpPr>
        <p:spPr>
          <a:xfrm>
            <a:off x="6711696" y="4281086"/>
            <a:ext cx="1975104" cy="2119715"/>
          </a:xfrm>
          <a:prstGeom prst="rect">
            <a:avLst/>
          </a:prstGeom>
          <a:noFill/>
        </p:spPr>
        <p:txBody>
          <a:bodyPr wrap="square" lIns="91440" tIns="45720" rIns="91440" bIns="45720" anchor="t"/>
          <a:lstStyle/>
          <a:p>
            <a:pPr>
              <a:buNone/>
            </a:pPr>
            <a:r>
              <a:rPr lang="en-US" sz="1000" b="1" dirty="0">
                <a:solidFill>
                  <a:srgbClr val="333333"/>
                </a:solidFill>
                <a:latin typeface="Calibri"/>
                <a:cs typeface="Calibri"/>
              </a:rPr>
              <a:t>Cloud &amp; OT Expansion Widening the Attack Surface</a:t>
            </a:r>
            <a:endParaRPr lang="en-US" sz="1000"/>
          </a:p>
          <a:p>
            <a:pPr>
              <a:buNone/>
            </a:pPr>
            <a:r>
              <a:rPr lang="en-US" sz="1000" dirty="0">
                <a:solidFill>
                  <a:srgbClr val="333333"/>
                </a:solidFill>
                <a:latin typeface="Calibri"/>
                <a:cs typeface="Calibri"/>
              </a:rPr>
              <a:t>Multi-cloud adoption and the proliferation of connected OT/ICS devices are creating vast new attack surfaces with limited native security controls, driving category formation in CNAPP, SSPM, and industrial cybersecurity</a:t>
            </a:r>
            <a:endParaRPr lang="en-US" sz="1000"/>
          </a:p>
        </p:txBody>
      </p:sp>
      <p:sp>
        <p:nvSpPr>
          <p:cNvPr id="11"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5</a:t>
            </a:r>
            <a:endParaRPr lang="en-US" sz="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Block"/>
          <p:cNvSpPr txBox="1"/>
          <p:nvPr/>
        </p:nvSpPr>
        <p:spPr>
          <a:xfrm>
            <a:off x="914400" y="914400"/>
            <a:ext cx="4498848" cy="2423160"/>
          </a:xfrm>
          <a:prstGeom prst="rect">
            <a:avLst/>
          </a:prstGeom>
          <a:noFill/>
        </p:spPr>
        <p:txBody>
          <a:bodyPr wrap="square" lIns="91440" tIns="45720" rIns="91440" bIns="45720" anchor="b"/>
          <a:lstStyle/>
          <a:p>
            <a:pPr>
              <a:buNone/>
            </a:pPr>
            <a:r>
              <a:rPr lang="en-US" sz="7000" b="1" dirty="0">
                <a:solidFill>
                  <a:srgbClr val="193338"/>
                </a:solidFill>
                <a:latin typeface="Arial"/>
                <a:cs typeface="Arial"/>
              </a:rPr>
              <a:t>02.</a:t>
            </a:r>
            <a:endParaRPr lang="en-US" sz="7000"/>
          </a:p>
        </p:txBody>
      </p:sp>
      <p:sp>
        <p:nvSpPr>
          <p:cNvPr id="3" name="Text Block"/>
          <p:cNvSpPr txBox="1"/>
          <p:nvPr/>
        </p:nvSpPr>
        <p:spPr>
          <a:xfrm>
            <a:off x="914400" y="3520440"/>
            <a:ext cx="4498848" cy="2423160"/>
          </a:xfrm>
          <a:prstGeom prst="rect">
            <a:avLst/>
          </a:prstGeom>
          <a:noFill/>
        </p:spPr>
        <p:txBody>
          <a:bodyPr wrap="square" lIns="91440" tIns="45720" rIns="91440" bIns="45720" anchor="t"/>
          <a:lstStyle/>
          <a:p>
            <a:pPr>
              <a:buNone/>
            </a:pPr>
            <a:r>
              <a:rPr lang="en-US" sz="2400" b="1" dirty="0">
                <a:solidFill>
                  <a:srgbClr val="D57F5B"/>
                </a:solidFill>
                <a:latin typeface="Calibri"/>
                <a:cs typeface="Calibri"/>
              </a:rPr>
              <a:t>INDUSTRY OVERVIEW</a:t>
            </a:r>
            <a:endParaRPr lang="en-US" sz="2400"/>
          </a:p>
        </p:txBody>
      </p:sp>
      <p:sp>
        <p:nvSpPr>
          <p:cNvPr id="4"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6</a:t>
            </a:r>
            <a:endParaRPr lang="en-US" sz="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cNvSpPr txBox="1"/>
          <p:nvPr/>
        </p:nvSpPr>
        <p:spPr>
          <a:xfrm>
            <a:off x="457200" y="45720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Cybersecurity Industry Key Trends</a:t>
            </a:r>
            <a:endParaRPr lang="en-US" sz="2800"/>
          </a:p>
        </p:txBody>
      </p:sp>
      <p:sp>
        <p:nvSpPr>
          <p:cNvPr id="3"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Sources: IBM Cost of a Data Breach Report 2024, ISC² Cybersecurity Workforce Study 2024, Cybersecurity Ventures, Gartner</a:t>
            </a:r>
            <a:endParaRPr lang="en-US" sz="800"/>
          </a:p>
        </p:txBody>
      </p:sp>
      <p:sp>
        <p:nvSpPr>
          <p:cNvPr id="4" name="Text Block"/>
          <p:cNvSpPr txBox="1"/>
          <p:nvPr/>
        </p:nvSpPr>
        <p:spPr>
          <a:xfrm>
            <a:off x="457200" y="1117600"/>
            <a:ext cx="8229600" cy="400643"/>
          </a:xfrm>
          <a:prstGeom prst="rect">
            <a:avLst/>
          </a:prstGeom>
          <a:noFill/>
        </p:spPr>
        <p:txBody>
          <a:bodyPr wrap="square" lIns="91440" tIns="45720" rIns="91440" bIns="45720" anchor="t"/>
          <a:lstStyle/>
          <a:p>
            <a:pPr>
              <a:buNone/>
            </a:pPr>
            <a:r>
              <a:rPr lang="en-US" sz="1100" dirty="0">
                <a:solidFill>
                  <a:srgbClr val="333333"/>
                </a:solidFill>
                <a:latin typeface="Calibri"/>
                <a:cs typeface="Calibri"/>
              </a:rPr>
              <a:t>Accelerating threat complexity, AI-driven innovation, and large-scale platform consolidation are reshaping the cybersecurity market — creating compelling opportunities for investors across the value chain.</a:t>
            </a:r>
            <a:endParaRPr lang="en-US" sz="1100"/>
          </a:p>
        </p:txBody>
      </p:sp>
      <p:sp>
        <p:nvSpPr>
          <p:cNvPr id="5" name="Background"/>
          <p:cNvSpPr/>
          <p:nvPr/>
        </p:nvSpPr>
        <p:spPr>
          <a:xfrm>
            <a:off x="457200" y="1627971"/>
            <a:ext cx="2670048" cy="716224"/>
          </a:xfrm>
          <a:prstGeom prst="rect">
            <a:avLst/>
          </a:prstGeom>
          <a:solidFill>
            <a:srgbClr val="193338"/>
          </a:solidFill>
        </p:spPr>
      </p:sp>
      <p:sp>
        <p:nvSpPr>
          <p:cNvPr id="6" name="Text Block"/>
          <p:cNvSpPr txBox="1"/>
          <p:nvPr/>
        </p:nvSpPr>
        <p:spPr>
          <a:xfrm>
            <a:off x="457200" y="1627971"/>
            <a:ext cx="2670048" cy="716224"/>
          </a:xfrm>
          <a:prstGeom prst="rect">
            <a:avLst/>
          </a:prstGeom>
          <a:noFill/>
        </p:spPr>
        <p:txBody>
          <a:bodyPr wrap="square" lIns="91440" tIns="45720" rIns="91440" bIns="45720" anchor="ctr"/>
          <a:lstStyle/>
          <a:p>
            <a:pPr algn="ctr">
              <a:buNone/>
            </a:pPr>
            <a:r>
              <a:rPr lang="en-US" sz="1000" dirty="0">
                <a:solidFill>
                  <a:srgbClr val="FFFFFF"/>
                </a:solidFill>
                <a:latin typeface="Calibri"/>
                <a:cs typeface="Calibri"/>
              </a:rPr>
              <a:t>Rising Threat Landscape &amp; Regulatory Pressure</a:t>
            </a:r>
            <a:endParaRPr lang="en-US" sz="1000"/>
          </a:p>
        </p:txBody>
      </p:sp>
      <p:sp>
        <p:nvSpPr>
          <p:cNvPr id="7" name="Text Block"/>
          <p:cNvSpPr txBox="1"/>
          <p:nvPr/>
        </p:nvSpPr>
        <p:spPr>
          <a:xfrm>
            <a:off x="457200" y="2453923"/>
            <a:ext cx="2670048" cy="1735695"/>
          </a:xfrm>
          <a:prstGeom prst="rect">
            <a:avLst/>
          </a:prstGeom>
          <a:noFill/>
        </p:spPr>
        <p:txBody>
          <a:bodyPr wrap="square" lIns="91440" tIns="45720" rIns="91440" bIns="45720" anchor="t"/>
          <a:lstStyle/>
          <a:p>
            <a:pPr>
              <a:buNone/>
            </a:pPr>
            <a:r>
              <a:rPr lang="en-US" sz="900" dirty="0">
                <a:solidFill>
                  <a:srgbClr val="333333"/>
                </a:solidFill>
                <a:latin typeface="Calibri"/>
                <a:cs typeface="Calibri"/>
              </a:rPr>
              <a:t>Global cybercrime costs projected to reach $10.5T annually by 2025, up from $3T in 2015, driving urgent enterprise security investment. Regulatory mandates — SEC disclosure rules, NIS2, DORA — force boards to treat cyber risk as financial issue, not just IT. Average breach cost: $4.88M globally (IBM), $9M+ for critical infrastructure. As ransomware, supply chain attacks, nation-state threats proliferate, spend on detection/response platforms accelerates.</a:t>
            </a:r>
            <a:endParaRPr lang="en-US" sz="900"/>
          </a:p>
        </p:txBody>
      </p:sp>
      <p:pic>
        <p:nvPicPr>
          <p:cNvPr id="8" name="Image"/>
          <p:cNvPicPr>
            <a:picLocks noChangeAspect="1"/>
          </p:cNvPicPr>
          <p:nvPr/>
        </p:nvPicPr>
        <p:blipFill>
          <a:blip r:embed="rId2"/>
          <a:srcRect l="0" t="17497" r="0" b="17497"/>
          <a:stretch>
            <a:fillRect/>
          </a:stretch>
        </p:blipFill>
        <p:spPr>
          <a:xfrm>
            <a:off x="457200" y="4299346"/>
            <a:ext cx="2670048" cy="1735695"/>
          </a:xfrm>
          <a:prstGeom prst="rect">
            <a:avLst/>
          </a:prstGeom>
        </p:spPr>
      </p:pic>
      <p:sp>
        <p:nvSpPr>
          <p:cNvPr id="9" name="Background"/>
          <p:cNvSpPr/>
          <p:nvPr/>
        </p:nvSpPr>
        <p:spPr>
          <a:xfrm>
            <a:off x="3236976" y="1627971"/>
            <a:ext cx="2670048" cy="716224"/>
          </a:xfrm>
          <a:prstGeom prst="rect">
            <a:avLst/>
          </a:prstGeom>
          <a:solidFill>
            <a:srgbClr val="193338"/>
          </a:solidFill>
        </p:spPr>
      </p:sp>
      <p:sp>
        <p:nvSpPr>
          <p:cNvPr id="10" name="Text Block"/>
          <p:cNvSpPr txBox="1"/>
          <p:nvPr/>
        </p:nvSpPr>
        <p:spPr>
          <a:xfrm>
            <a:off x="3236976" y="1627971"/>
            <a:ext cx="2670048" cy="716224"/>
          </a:xfrm>
          <a:prstGeom prst="rect">
            <a:avLst/>
          </a:prstGeom>
          <a:noFill/>
        </p:spPr>
        <p:txBody>
          <a:bodyPr wrap="square" lIns="91440" tIns="45720" rIns="91440" bIns="45720" anchor="ctr"/>
          <a:lstStyle/>
          <a:p>
            <a:pPr algn="ctr">
              <a:buNone/>
            </a:pPr>
            <a:r>
              <a:rPr lang="en-US" sz="1000" dirty="0">
                <a:solidFill>
                  <a:srgbClr val="FFFFFF"/>
                </a:solidFill>
                <a:latin typeface="Calibri"/>
                <a:cs typeface="Calibri"/>
              </a:rPr>
              <a:t>AI &amp; Automation Reshaping the Security Stack</a:t>
            </a:r>
            <a:endParaRPr lang="en-US" sz="1000"/>
          </a:p>
        </p:txBody>
      </p:sp>
      <p:sp>
        <p:nvSpPr>
          <p:cNvPr id="11" name="Text Block"/>
          <p:cNvSpPr txBox="1"/>
          <p:nvPr/>
        </p:nvSpPr>
        <p:spPr>
          <a:xfrm>
            <a:off x="3236976" y="2453923"/>
            <a:ext cx="2670048" cy="1735695"/>
          </a:xfrm>
          <a:prstGeom prst="rect">
            <a:avLst/>
          </a:prstGeom>
          <a:noFill/>
        </p:spPr>
        <p:txBody>
          <a:bodyPr wrap="square" lIns="91440" tIns="45720" rIns="91440" bIns="45720" anchor="t"/>
          <a:lstStyle/>
          <a:p>
            <a:pPr>
              <a:buNone/>
            </a:pPr>
            <a:r>
              <a:rPr lang="en-US" sz="900" dirty="0">
                <a:solidFill>
                  <a:srgbClr val="333333"/>
                </a:solidFill>
                <a:latin typeface="Calibri"/>
                <a:cs typeface="Calibri"/>
              </a:rPr>
              <a:t>AI transforms attack surface and defense — adversaries use generative AI for hyper-personalized phishing, deepfakes, and automated exploits at scale. Security vendors embed AI/ML across threat detection, alert triage, and autonomous response — compressing MTTD and MTTR from days to minutes. SOCs adopt AI-driven platforms to address analyst burnout and global shortage of ~3.5M unfilled cybersecurity roles. Emerging categories — AI-SPM, non-human identity governance, and agentic AI security — represent high-growth opportunities.</a:t>
            </a:r>
            <a:endParaRPr lang="en-US" sz="900"/>
          </a:p>
        </p:txBody>
      </p:sp>
      <p:pic>
        <p:nvPicPr>
          <p:cNvPr id="12" name="Image"/>
          <p:cNvPicPr>
            <a:picLocks noChangeAspect="1"/>
          </p:cNvPicPr>
          <p:nvPr/>
        </p:nvPicPr>
        <p:blipFill>
          <a:blip r:embed="rId3"/>
          <a:srcRect l="0" t="17497" r="0" b="17497"/>
          <a:stretch>
            <a:fillRect/>
          </a:stretch>
        </p:blipFill>
        <p:spPr>
          <a:xfrm>
            <a:off x="3236976" y="4299346"/>
            <a:ext cx="2670048" cy="1735695"/>
          </a:xfrm>
          <a:prstGeom prst="rect">
            <a:avLst/>
          </a:prstGeom>
        </p:spPr>
      </p:pic>
      <p:sp>
        <p:nvSpPr>
          <p:cNvPr id="13" name="Background"/>
          <p:cNvSpPr/>
          <p:nvPr/>
        </p:nvSpPr>
        <p:spPr>
          <a:xfrm>
            <a:off x="6016752" y="1627971"/>
            <a:ext cx="2670048" cy="716224"/>
          </a:xfrm>
          <a:prstGeom prst="rect">
            <a:avLst/>
          </a:prstGeom>
          <a:solidFill>
            <a:srgbClr val="193338"/>
          </a:solidFill>
        </p:spPr>
      </p:sp>
      <p:sp>
        <p:nvSpPr>
          <p:cNvPr id="14" name="Text Block"/>
          <p:cNvSpPr txBox="1"/>
          <p:nvPr/>
        </p:nvSpPr>
        <p:spPr>
          <a:xfrm>
            <a:off x="6016752" y="1627971"/>
            <a:ext cx="2670048" cy="716224"/>
          </a:xfrm>
          <a:prstGeom prst="rect">
            <a:avLst/>
          </a:prstGeom>
          <a:noFill/>
        </p:spPr>
        <p:txBody>
          <a:bodyPr wrap="square" lIns="91440" tIns="45720" rIns="91440" bIns="45720" anchor="ctr"/>
          <a:lstStyle/>
          <a:p>
            <a:pPr algn="ctr">
              <a:buNone/>
            </a:pPr>
            <a:r>
              <a:rPr lang="en-US" sz="1000" dirty="0">
                <a:solidFill>
                  <a:srgbClr val="FFFFFF"/>
                </a:solidFill>
                <a:latin typeface="Calibri"/>
                <a:cs typeface="Calibri"/>
              </a:rPr>
              <a:t>Consolidation, M&amp;A, and Platform Convergence</a:t>
            </a:r>
            <a:endParaRPr lang="en-US" sz="1000"/>
          </a:p>
        </p:txBody>
      </p:sp>
      <p:sp>
        <p:nvSpPr>
          <p:cNvPr id="15" name="Text Block"/>
          <p:cNvSpPr txBox="1"/>
          <p:nvPr/>
        </p:nvSpPr>
        <p:spPr>
          <a:xfrm>
            <a:off x="6016752" y="2453923"/>
            <a:ext cx="2670048" cy="1735695"/>
          </a:xfrm>
          <a:prstGeom prst="rect">
            <a:avLst/>
          </a:prstGeom>
          <a:noFill/>
        </p:spPr>
        <p:txBody>
          <a:bodyPr wrap="square" lIns="91440" tIns="45720" rIns="91440" bIns="45720" anchor="t"/>
          <a:lstStyle/>
          <a:p>
            <a:pPr>
              <a:buNone/>
            </a:pPr>
            <a:r>
              <a:rPr lang="en-US" sz="900" dirty="0">
                <a:solidFill>
                  <a:srgbClr val="333333"/>
                </a:solidFill>
                <a:latin typeface="Calibri"/>
                <a:cs typeface="Calibri"/>
              </a:rPr>
              <a:t>Enterprises with 40–80 security tools consolidate toward integrated platforms — benefiting vendors with unified endpoint, cloud, identity, and network coverage. Cybersecurity M&amp;A hit record levels in 2022–2024, with Thoma Bravo, Insight Partners, and Francisco Partners deploying billions. Cloud-native security (CNAPP, SASE, SSE) replaces legacy appliances, compressing cycles and accelerating switching. PE-backed platforms outpace organic growth: buyers acquire best-of-breed solutions and integrate them into scalable platforms commanding premium multiples.</a:t>
            </a:r>
            <a:endParaRPr lang="en-US" sz="900"/>
          </a:p>
        </p:txBody>
      </p:sp>
      <p:pic>
        <p:nvPicPr>
          <p:cNvPr id="16" name="Image"/>
          <p:cNvPicPr>
            <a:picLocks noChangeAspect="1"/>
          </p:cNvPicPr>
          <p:nvPr/>
        </p:nvPicPr>
        <p:blipFill>
          <a:blip r:embed="rId4"/>
          <a:srcRect l="0" t="78" r="0" b="78"/>
          <a:stretch>
            <a:fillRect/>
          </a:stretch>
        </p:blipFill>
        <p:spPr>
          <a:xfrm>
            <a:off x="6016752" y="4299346"/>
            <a:ext cx="2670048" cy="1735695"/>
          </a:xfrm>
          <a:prstGeom prst="rect">
            <a:avLst/>
          </a:prstGeom>
        </p:spPr>
      </p:pic>
      <p:sp>
        <p:nvSpPr>
          <p:cNvPr id="17"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7</a:t>
            </a:r>
            <a:endParaRPr lang="en-US" sz="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CONTRARIAN VIEW</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Consolidation Is Concentrating Risk</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Sources: CSRB Report Apr 2024, Microsoft Security Blog Jan 2024, Parametrix Jul 2024, Palo Alto Networks FY2025 Q2 Earnings, CISA KEV Catalog, Gartner 2024</a:t>
            </a:r>
            <a:endParaRPr lang="en-US" sz="800"/>
          </a:p>
        </p:txBody>
      </p:sp>
      <p:sp>
        <p:nvSpPr>
          <p:cNvPr id="5" name="Text Block"/>
          <p:cNvSpPr txBox="1"/>
          <p:nvPr/>
        </p:nvSpPr>
        <p:spPr>
          <a:xfrm>
            <a:off x="457200" y="1361440"/>
            <a:ext cx="8229600" cy="380323"/>
          </a:xfrm>
          <a:prstGeom prst="rect">
            <a:avLst/>
          </a:prstGeom>
          <a:noFill/>
        </p:spPr>
        <p:txBody>
          <a:bodyPr wrap="square" lIns="91440" tIns="45720" rIns="91440" bIns="45720" anchor="ctr"/>
          <a:lstStyle/>
          <a:p>
            <a:pPr>
              <a:buNone/>
            </a:pPr>
            <a:r>
              <a:rPr lang="en-US" sz="1000" dirty="0">
                <a:solidFill>
                  <a:srgbClr val="193338"/>
                </a:solidFill>
                <a:latin typeface="Calibri"/>
                <a:cs typeface="Calibri"/>
              </a:rPr>
              <a:t>The consensus trade — buy platform consolidators — builds systemic fragility. The world's largest security vendor is its most-exploited software stack. Next cycle's winners are best-of-breed specialists making independent security the rational choice.</a:t>
            </a:r>
            <a:endParaRPr lang="en-US" sz="1000"/>
          </a:p>
        </p:txBody>
      </p:sp>
      <p:sp>
        <p:nvSpPr>
          <p:cNvPr id="6" name="Header Bar"/>
          <p:cNvSpPr txBox="1"/>
          <p:nvPr/>
        </p:nvSpPr>
        <p:spPr>
          <a:xfrm>
            <a:off x="457200" y="1851491"/>
            <a:ext cx="474726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MSFT Revenue vs. Known Exploited CVEs</a:t>
            </a:r>
            <a:endParaRPr lang="en-US" sz="1200"/>
          </a:p>
        </p:txBody>
      </p:sp>
      <p:pic>
        <p:nvPicPr>
          <p:cNvPr id="7" name="Image"/>
          <p:cNvPicPr>
            <a:picLocks noChangeAspect="1"/>
          </p:cNvPicPr>
          <p:nvPr/>
        </p:nvPicPr>
        <p:blipFill>
          <a:blip r:embed="rId2"/>
          <a:srcRect l="100" t="0" r="100" b="0"/>
          <a:stretch>
            <a:fillRect/>
          </a:stretch>
        </p:blipFill>
        <p:spPr>
          <a:xfrm>
            <a:off x="457200" y="2244683"/>
            <a:ext cx="4747260" cy="1662007"/>
          </a:xfrm>
          <a:prstGeom prst="rect">
            <a:avLst/>
          </a:prstGeom>
        </p:spPr>
      </p:pic>
      <p:sp>
        <p:nvSpPr>
          <p:cNvPr id="8" name="Header Bar"/>
          <p:cNvSpPr txBox="1"/>
          <p:nvPr/>
        </p:nvSpPr>
        <p:spPr>
          <a:xfrm>
            <a:off x="457200" y="3979842"/>
            <a:ext cx="474726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PANW Billings Collapse After Platformization</a:t>
            </a:r>
            <a:endParaRPr lang="en-US" sz="1200"/>
          </a:p>
        </p:txBody>
      </p:sp>
      <p:pic>
        <p:nvPicPr>
          <p:cNvPr id="9" name="Image"/>
          <p:cNvPicPr>
            <a:picLocks noChangeAspect="1"/>
          </p:cNvPicPr>
          <p:nvPr/>
        </p:nvPicPr>
        <p:blipFill>
          <a:blip r:embed="rId3"/>
          <a:srcRect l="100" t="0" r="100" b="0"/>
          <a:stretch>
            <a:fillRect/>
          </a:stretch>
        </p:blipFill>
        <p:spPr>
          <a:xfrm>
            <a:off x="457200" y="4373034"/>
            <a:ext cx="4747260" cy="1662007"/>
          </a:xfrm>
          <a:prstGeom prst="rect">
            <a:avLst/>
          </a:prstGeom>
        </p:spPr>
      </p:pic>
      <p:sp>
        <p:nvSpPr>
          <p:cNvPr id="10" name="Header Bar"/>
          <p:cNvSpPr txBox="1"/>
          <p:nvPr/>
        </p:nvSpPr>
        <p:spPr>
          <a:xfrm>
            <a:off x="5295900" y="1851491"/>
            <a:ext cx="339090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The Consolidation Paradox</a:t>
            </a:r>
            <a:endParaRPr lang="en-US" sz="1200"/>
          </a:p>
        </p:txBody>
      </p:sp>
      <p:sp>
        <p:nvSpPr>
          <p:cNvPr id="11" name="Bullet List"/>
          <p:cNvSpPr txBox="1"/>
          <p:nvPr/>
        </p:nvSpPr>
        <p:spPr>
          <a:xfrm>
            <a:off x="5295900" y="2244683"/>
            <a:ext cx="3390900" cy="952556"/>
          </a:xfrm>
          <a:prstGeom prst="rect">
            <a:avLst/>
          </a:prstGeom>
          <a:noFill/>
        </p:spPr>
        <p:txBody>
          <a:bodyPr wrap="square" lIns="91440" tIns="45720" rIns="91440" bIns="45720" anchor="t"/>
          <a:lstStyle/>
          <a:p>
            <a:pPr indent="-342900" marL="342900">
              <a:lnSpc>
                <a:spcPct val="90000"/>
              </a:lnSpc>
              <a:buChar char="•"/>
            </a:pPr>
            <a:r>
              <a:rPr lang="en-US" sz="900" dirty="0">
                <a:solidFill>
                  <a:srgbClr val="333333"/>
                </a:solidFill>
                <a:latin typeface="Calibri"/>
                <a:cs typeface="Calibri"/>
              </a:rPr>
              <a:t>CrowdStrike Jul '24: 8.5M Windows crashed, $5.4B losses</a:t>
            </a:r>
            <a:endParaRPr lang="en-US" sz="900"/>
          </a:p>
          <a:p>
            <a:pPr indent="-342900" marL="342900">
              <a:lnSpc>
                <a:spcPct val="90000"/>
              </a:lnSpc>
              <a:buChar char="•"/>
            </a:pPr>
            <a:r>
              <a:rPr lang="en-US" sz="900" dirty="0">
                <a:solidFill>
                  <a:srgbClr val="333333"/>
                </a:solidFill>
                <a:latin typeface="Calibri"/>
                <a:cs typeface="Calibri"/>
              </a:rPr>
              <a:t>Kernel access + monoculture = systemic blast radius</a:t>
            </a:r>
            <a:endParaRPr lang="en-US" sz="900"/>
          </a:p>
          <a:p>
            <a:pPr indent="-342900" marL="342900">
              <a:lnSpc>
                <a:spcPct val="90000"/>
              </a:lnSpc>
              <a:buChar char="•"/>
            </a:pPr>
            <a:r>
              <a:rPr lang="en-US" sz="900" dirty="0">
                <a:solidFill>
                  <a:srgbClr val="333333"/>
                </a:solidFill>
                <a:latin typeface="Calibri"/>
                <a:cs typeface="Calibri"/>
              </a:rPr>
              <a:t>PANW platformization: billings growth fell 22%→7%</a:t>
            </a:r>
            <a:endParaRPr lang="en-US" sz="900"/>
          </a:p>
          <a:p>
            <a:pPr indent="-342900" marL="342900">
              <a:lnSpc>
                <a:spcPct val="90000"/>
              </a:lnSpc>
              <a:buChar char="•"/>
            </a:pPr>
            <a:r>
              <a:rPr lang="en-US" sz="900" dirty="0">
                <a:solidFill>
                  <a:srgbClr val="333333"/>
                </a:solidFill>
                <a:latin typeface="Calibri"/>
                <a:cs typeface="Calibri"/>
              </a:rPr>
              <a:t>Trading security efficacy for procurement ease = risk</a:t>
            </a:r>
            <a:endParaRPr lang="en-US" sz="900"/>
          </a:p>
        </p:txBody>
      </p:sp>
      <p:sp>
        <p:nvSpPr>
          <p:cNvPr id="12" name="Header Bar"/>
          <p:cNvSpPr txBox="1"/>
          <p:nvPr/>
        </p:nvSpPr>
        <p:spPr>
          <a:xfrm>
            <a:off x="5295900" y="3270391"/>
            <a:ext cx="339090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The Microsoft Liability</a:t>
            </a:r>
            <a:endParaRPr lang="en-US" sz="1200"/>
          </a:p>
        </p:txBody>
      </p:sp>
      <p:sp>
        <p:nvSpPr>
          <p:cNvPr id="13" name="Bullet List"/>
          <p:cNvSpPr txBox="1"/>
          <p:nvPr/>
        </p:nvSpPr>
        <p:spPr>
          <a:xfrm>
            <a:off x="5295900" y="3663583"/>
            <a:ext cx="3390900" cy="952556"/>
          </a:xfrm>
          <a:prstGeom prst="rect">
            <a:avLst/>
          </a:prstGeom>
          <a:noFill/>
        </p:spPr>
        <p:txBody>
          <a:bodyPr wrap="square" lIns="91440" tIns="45720" rIns="91440" bIns="45720" anchor="t"/>
          <a:lstStyle/>
          <a:p>
            <a:pPr indent="-342900" marL="342900">
              <a:lnSpc>
                <a:spcPct val="90000"/>
              </a:lnSpc>
              <a:buChar char="•"/>
            </a:pPr>
            <a:r>
              <a:rPr lang="en-US" sz="900" dirty="0">
                <a:solidFill>
                  <a:srgbClr val="333333"/>
                </a:solidFill>
                <a:latin typeface="Calibri"/>
                <a:cs typeface="Calibri"/>
              </a:rPr>
              <a:t>CSRB: Microsoft security 'inadequate'; Storm-0558 preventable</a:t>
            </a:r>
            <a:endParaRPr lang="en-US" sz="900"/>
          </a:p>
          <a:p>
            <a:pPr indent="-342900" marL="342900">
              <a:lnSpc>
                <a:spcPct val="90000"/>
              </a:lnSpc>
              <a:buChar char="•"/>
            </a:pPr>
            <a:r>
              <a:rPr lang="en-US" sz="900" dirty="0">
                <a:solidFill>
                  <a:srgbClr val="333333"/>
                </a:solidFill>
                <a:latin typeface="Calibri"/>
                <a:cs typeface="Calibri"/>
              </a:rPr>
              <a:t>Midnight Blizzard breached exec email via legacy tenant</a:t>
            </a:r>
            <a:endParaRPr lang="en-US" sz="900"/>
          </a:p>
          <a:p>
            <a:pPr indent="-342900" marL="342900">
              <a:lnSpc>
                <a:spcPct val="90000"/>
              </a:lnSpc>
              <a:buChar char="•"/>
            </a:pPr>
            <a:r>
              <a:rPr lang="en-US" sz="900" dirty="0">
                <a:solidFill>
                  <a:srgbClr val="333333"/>
                </a:solidFill>
                <a:latin typeface="Calibri"/>
                <a:cs typeface="Calibri"/>
              </a:rPr>
              <a:t>Microsoft leads cybersecurity revenue ($20B+) AND vulnerabilities</a:t>
            </a:r>
            <a:endParaRPr lang="en-US" sz="900"/>
          </a:p>
          <a:p>
            <a:pPr indent="-342900" marL="342900">
              <a:lnSpc>
                <a:spcPct val="90000"/>
              </a:lnSpc>
              <a:buChar char="•"/>
            </a:pPr>
            <a:r>
              <a:rPr lang="en-US" sz="900" dirty="0">
                <a:solidFill>
                  <a:srgbClr val="333333"/>
                </a:solidFill>
                <a:latin typeface="Calibri"/>
                <a:cs typeface="Calibri"/>
              </a:rPr>
              <a:t>E5 pricing drives growth — Secure Future was admission</a:t>
            </a:r>
            <a:endParaRPr lang="en-US" sz="900"/>
          </a:p>
        </p:txBody>
      </p:sp>
      <p:sp>
        <p:nvSpPr>
          <p:cNvPr id="14" name="Header Bar"/>
          <p:cNvSpPr txBox="1"/>
          <p:nvPr/>
        </p:nvSpPr>
        <p:spPr>
          <a:xfrm>
            <a:off x="5295900" y="4689291"/>
            <a:ext cx="339090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Where the Opportunity Sits</a:t>
            </a:r>
            <a:endParaRPr lang="en-US" sz="1200"/>
          </a:p>
        </p:txBody>
      </p:sp>
      <p:sp>
        <p:nvSpPr>
          <p:cNvPr id="15" name="Bullet List"/>
          <p:cNvSpPr txBox="1"/>
          <p:nvPr/>
        </p:nvSpPr>
        <p:spPr>
          <a:xfrm>
            <a:off x="5295900" y="5082483"/>
            <a:ext cx="3390900" cy="952556"/>
          </a:xfrm>
          <a:prstGeom prst="rect">
            <a:avLst/>
          </a:prstGeom>
          <a:noFill/>
        </p:spPr>
        <p:txBody>
          <a:bodyPr wrap="square" lIns="91440" tIns="45720" rIns="91440" bIns="45720" anchor="t"/>
          <a:lstStyle/>
          <a:p>
            <a:pPr indent="-342900" marL="342900">
              <a:lnSpc>
                <a:spcPct val="90000"/>
              </a:lnSpc>
              <a:buChar char="•"/>
            </a:pPr>
            <a:r>
              <a:rPr lang="en-US" sz="900" dirty="0">
                <a:solidFill>
                  <a:srgbClr val="333333"/>
                </a:solidFill>
                <a:latin typeface="Calibri"/>
                <a:cs typeface="Calibri"/>
              </a:rPr>
              <a:t>Best-of-breed specialists: identity (CyberArk), email AI (Abnormal), cloud posture (Wiz), OT/ICS (Claroty)</a:t>
            </a:r>
            <a:endParaRPr lang="en-US" sz="900"/>
          </a:p>
          <a:p>
            <a:pPr indent="-342900" marL="342900">
              <a:lnSpc>
                <a:spcPct val="90000"/>
              </a:lnSpc>
              <a:buChar char="•"/>
            </a:pPr>
            <a:r>
              <a:rPr lang="en-US" sz="900" dirty="0">
                <a:solidFill>
                  <a:srgbClr val="333333"/>
                </a:solidFill>
                <a:latin typeface="Calibri"/>
                <a:cs typeface="Calibri"/>
              </a:rPr>
              <a:t>Open standards vendors (OCSF, STIX/TAXII) integrate vs replace SIEM/SOAR</a:t>
            </a:r>
            <a:endParaRPr lang="en-US" sz="900"/>
          </a:p>
          <a:p>
            <a:pPr indent="-342900" marL="342900">
              <a:lnSpc>
                <a:spcPct val="90000"/>
              </a:lnSpc>
              <a:buChar char="•"/>
            </a:pPr>
            <a:r>
              <a:rPr lang="en-US" sz="900" dirty="0">
                <a:solidFill>
                  <a:srgbClr val="333333"/>
                </a:solidFill>
                <a:latin typeface="Calibri"/>
                <a:cs typeface="Calibri"/>
              </a:rPr>
              <a:t>Platforms with measurable efficacy vs Microsoft</a:t>
            </a:r>
            <a:endParaRPr lang="en-US" sz="900"/>
          </a:p>
          <a:p>
            <a:pPr indent="-342900" marL="342900">
              <a:lnSpc>
                <a:spcPct val="90000"/>
              </a:lnSpc>
              <a:buChar char="•"/>
            </a:pPr>
            <a:r>
              <a:rPr lang="en-US" sz="900" dirty="0">
                <a:solidFill>
                  <a:srgbClr val="333333"/>
                </a:solidFill>
                <a:latin typeface="Calibri"/>
                <a:cs typeface="Calibri"/>
              </a:rPr>
              <a:t>Regulatory moats (FedRAMP, CMMC, NIS2) create demand</a:t>
            </a:r>
            <a:endParaRPr lang="en-US" sz="900"/>
          </a:p>
        </p:txBody>
      </p:sp>
      <p:sp>
        <p:nvSpPr>
          <p:cNvPr id="16"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8</a:t>
            </a:r>
            <a:endParaRPr lang="en-US" sz="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ction Label"/>
          <p:cNvSpPr txBox="1"/>
          <p:nvPr/>
        </p:nvSpPr>
        <p:spPr>
          <a:xfrm>
            <a:off x="457200" y="457200"/>
            <a:ext cx="8229600" cy="243840"/>
          </a:xfrm>
          <a:prstGeom prst="rect">
            <a:avLst/>
          </a:prstGeom>
          <a:noFill/>
        </p:spPr>
        <p:txBody>
          <a:bodyPr wrap="square" lIns="91440" tIns="45720" rIns="91440" bIns="45720" anchor="t"/>
          <a:lstStyle/>
          <a:p>
            <a:pPr>
              <a:buNone/>
            </a:pPr>
            <a:r>
              <a:rPr lang="en-US" sz="1200" b="1" dirty="0">
                <a:solidFill>
                  <a:srgbClr val="4472C4"/>
                </a:solidFill>
                <a:latin typeface="Calibri"/>
                <a:cs typeface="Calibri"/>
              </a:rPr>
              <a:t>CONTRARIAN VIEW</a:t>
            </a:r>
            <a:endParaRPr lang="en-US" sz="1200"/>
          </a:p>
        </p:txBody>
      </p:sp>
      <p:sp>
        <p:nvSpPr>
          <p:cNvPr id="3" name="Title"/>
          <p:cNvSpPr txBox="1"/>
          <p:nvPr/>
        </p:nvSpPr>
        <p:spPr>
          <a:xfrm>
            <a:off x="457200" y="701040"/>
            <a:ext cx="8229600" cy="568960"/>
          </a:xfrm>
          <a:prstGeom prst="rect">
            <a:avLst/>
          </a:prstGeom>
          <a:noFill/>
        </p:spPr>
        <p:txBody>
          <a:bodyPr wrap="square" lIns="91440" tIns="45720" rIns="91440" bIns="45720" anchor="t"/>
          <a:lstStyle/>
          <a:p>
            <a:pPr>
              <a:buNone/>
            </a:pPr>
            <a:r>
              <a:rPr lang="en-US" sz="2800" b="1" dirty="0">
                <a:solidFill>
                  <a:srgbClr val="405363"/>
                </a:solidFill>
                <a:latin typeface="Arial Bold"/>
                <a:cs typeface="Arial Bold"/>
              </a:rPr>
              <a:t>Best-of-Breed: Platform Vendors Can't Buy</a:t>
            </a:r>
            <a:endParaRPr lang="en-US" sz="2800"/>
          </a:p>
        </p:txBody>
      </p:sp>
      <p:sp>
        <p:nvSpPr>
          <p:cNvPr id="4" name="Footer"/>
          <p:cNvSpPr txBox="1"/>
          <p:nvPr/>
        </p:nvSpPr>
        <p:spPr>
          <a:xfrm>
            <a:off x="457200" y="6080760"/>
            <a:ext cx="8229600" cy="320040"/>
          </a:xfrm>
          <a:prstGeom prst="rect">
            <a:avLst/>
          </a:prstGeom>
          <a:noFill/>
        </p:spPr>
        <p:txBody>
          <a:bodyPr wrap="square" lIns="91440" tIns="45720" rIns="91440" bIns="45720" anchor="b"/>
          <a:lstStyle/>
          <a:p>
            <a:pPr>
              <a:buNone/>
            </a:pPr>
            <a:r>
              <a:rPr lang="en-US" sz="800" dirty="0">
                <a:solidFill>
                  <a:srgbClr val="666666"/>
                </a:solidFill>
                <a:latin typeface="Calibri"/>
                <a:cs typeface="Calibri"/>
              </a:rPr>
              <a:t>Sources: CrowdStrike FY2025 Earnings, Wiz S-1 Draft Reporting, Abnormal Security 2024 Customer Data, CyberArk Annual Report 2024, Gartner Magic Quadrant, CISA Zero Trust Maturity Model</a:t>
            </a:r>
            <a:endParaRPr lang="en-US" sz="800"/>
          </a:p>
        </p:txBody>
      </p:sp>
      <p:sp>
        <p:nvSpPr>
          <p:cNvPr id="5" name="Text Block"/>
          <p:cNvSpPr txBox="1"/>
          <p:nvPr/>
        </p:nvSpPr>
        <p:spPr>
          <a:xfrm>
            <a:off x="457200" y="1361440"/>
            <a:ext cx="8229600" cy="380323"/>
          </a:xfrm>
          <a:prstGeom prst="rect">
            <a:avLst/>
          </a:prstGeom>
          <a:noFill/>
        </p:spPr>
        <p:txBody>
          <a:bodyPr wrap="square" lIns="91440" tIns="45720" rIns="91440" bIns="45720" anchor="ctr"/>
          <a:lstStyle/>
          <a:p>
            <a:pPr>
              <a:buNone/>
            </a:pPr>
            <a:r>
              <a:rPr lang="en-US" sz="1000" dirty="0">
                <a:solidFill>
                  <a:srgbClr val="193338"/>
                </a:solidFill>
                <a:latin typeface="Calibri"/>
                <a:cs typeface="Calibri"/>
              </a:rPr>
              <a:t>Platform vendors win on procurement. Specialists win on outcomes. In cybersecurity, outcomes are the only metric that survives a board-level breach post-mortem — and specialists structurally outperform on every dimension that predicts durable enterprise value.</a:t>
            </a:r>
            <a:endParaRPr lang="en-US" sz="1000"/>
          </a:p>
        </p:txBody>
      </p:sp>
      <p:sp>
        <p:nvSpPr>
          <p:cNvPr id="6" name="Header Bar"/>
          <p:cNvSpPr txBox="1"/>
          <p:nvPr/>
        </p:nvSpPr>
        <p:spPr>
          <a:xfrm>
            <a:off x="457200" y="1851491"/>
            <a:ext cx="474726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NRR: Specialists vs. Platform Vendors</a:t>
            </a:r>
            <a:endParaRPr lang="en-US" sz="1200"/>
          </a:p>
        </p:txBody>
      </p:sp>
      <p:pic>
        <p:nvPicPr>
          <p:cNvPr id="7" name="Image"/>
          <p:cNvPicPr>
            <a:picLocks noChangeAspect="1"/>
          </p:cNvPicPr>
          <p:nvPr/>
        </p:nvPicPr>
        <p:blipFill>
          <a:blip r:embed="rId2"/>
          <a:srcRect l="100" t="0" r="100" b="0"/>
          <a:stretch>
            <a:fillRect/>
          </a:stretch>
        </p:blipFill>
        <p:spPr>
          <a:xfrm>
            <a:off x="457200" y="2244683"/>
            <a:ext cx="4747260" cy="1662007"/>
          </a:xfrm>
          <a:prstGeom prst="rect">
            <a:avLst/>
          </a:prstGeom>
        </p:spPr>
      </p:pic>
      <p:sp>
        <p:nvSpPr>
          <p:cNvPr id="8" name="Header Bar"/>
          <p:cNvSpPr txBox="1"/>
          <p:nvPr/>
        </p:nvSpPr>
        <p:spPr>
          <a:xfrm>
            <a:off x="457200" y="3979842"/>
            <a:ext cx="474726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Why Switching Costs Compound Over Time</a:t>
            </a:r>
            <a:endParaRPr lang="en-US" sz="1200"/>
          </a:p>
        </p:txBody>
      </p:sp>
      <p:pic>
        <p:nvPicPr>
          <p:cNvPr id="9" name="Image"/>
          <p:cNvPicPr>
            <a:picLocks noChangeAspect="1"/>
          </p:cNvPicPr>
          <p:nvPr/>
        </p:nvPicPr>
        <p:blipFill>
          <a:blip r:embed="rId3"/>
          <a:srcRect l="100" t="0" r="100" b="0"/>
          <a:stretch>
            <a:fillRect/>
          </a:stretch>
        </p:blipFill>
        <p:spPr>
          <a:xfrm>
            <a:off x="457200" y="4373034"/>
            <a:ext cx="4747260" cy="1662007"/>
          </a:xfrm>
          <a:prstGeom prst="rect">
            <a:avLst/>
          </a:prstGeom>
        </p:spPr>
      </p:pic>
      <p:sp>
        <p:nvSpPr>
          <p:cNvPr id="10" name="Header Bar"/>
          <p:cNvSpPr txBox="1"/>
          <p:nvPr/>
        </p:nvSpPr>
        <p:spPr>
          <a:xfrm>
            <a:off x="5295900" y="1851491"/>
            <a:ext cx="339090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Why NRR Diverges</a:t>
            </a:r>
            <a:endParaRPr lang="en-US" sz="1200"/>
          </a:p>
        </p:txBody>
      </p:sp>
      <p:sp>
        <p:nvSpPr>
          <p:cNvPr id="11" name="Bullet List"/>
          <p:cNvSpPr txBox="1"/>
          <p:nvPr/>
        </p:nvSpPr>
        <p:spPr>
          <a:xfrm>
            <a:off x="5295900" y="2244683"/>
            <a:ext cx="3390900" cy="952556"/>
          </a:xfrm>
          <a:prstGeom prst="rect">
            <a:avLst/>
          </a:prstGeom>
          <a:noFill/>
        </p:spPr>
        <p:txBody>
          <a:bodyPr wrap="square" lIns="91440" tIns="45720" rIns="91440" bIns="45720" anchor="t"/>
          <a:lstStyle/>
          <a:p>
            <a:pPr indent="-342900" marL="342900">
              <a:lnSpc>
                <a:spcPct val="90000"/>
              </a:lnSpc>
              <a:buChar char="•"/>
            </a:pPr>
            <a:r>
              <a:rPr lang="en-US" sz="900" dirty="0">
                <a:solidFill>
                  <a:srgbClr val="333333"/>
                </a:solidFill>
                <a:latin typeface="Calibri"/>
                <a:cs typeface="Calibri"/>
              </a:rPr>
              <a:t>Specialists build data moats generalists can't replicate</a:t>
            </a:r>
            <a:endParaRPr lang="en-US" sz="900"/>
          </a:p>
          <a:p>
            <a:pPr indent="-342900" marL="342900">
              <a:lnSpc>
                <a:spcPct val="90000"/>
              </a:lnSpc>
              <a:buChar char="•"/>
            </a:pPr>
            <a:r>
              <a:rPr lang="en-US" sz="900" dirty="0">
                <a:solidFill>
                  <a:srgbClr val="333333"/>
                </a:solidFill>
                <a:latin typeface="Calibri"/>
                <a:cs typeface="Calibri"/>
              </a:rPr>
              <a:t>Platform vendors expand via discounted modules — NRR inflates then compresses</a:t>
            </a:r>
            <a:endParaRPr lang="en-US" sz="900"/>
          </a:p>
          <a:p>
            <a:pPr indent="-342900" marL="342900">
              <a:lnSpc>
                <a:spcPct val="90000"/>
              </a:lnSpc>
              <a:buChar char="•"/>
            </a:pPr>
            <a:r>
              <a:rPr lang="en-US" sz="900" dirty="0">
                <a:solidFill>
                  <a:srgbClr val="333333"/>
                </a:solidFill>
                <a:latin typeface="Calibri"/>
                <a:cs typeface="Calibri"/>
              </a:rPr>
              <a:t>CyberArk's 133% NRR: identity sprawl creates new credentials to manage</a:t>
            </a:r>
            <a:endParaRPr lang="en-US" sz="900"/>
          </a:p>
          <a:p>
            <a:pPr indent="-342900" marL="342900">
              <a:lnSpc>
                <a:spcPct val="90000"/>
              </a:lnSpc>
              <a:buChar char="•"/>
            </a:pPr>
            <a:r>
              <a:rPr lang="en-US" sz="900" dirty="0">
                <a:solidFill>
                  <a:srgbClr val="333333"/>
                </a:solidFill>
                <a:latin typeface="Calibri"/>
                <a:cs typeface="Calibri"/>
              </a:rPr>
              <a:t>Microsoft's ~105% Sec. NRR anchored to M365 seats, not outcomes</a:t>
            </a:r>
            <a:endParaRPr lang="en-US" sz="900"/>
          </a:p>
        </p:txBody>
      </p:sp>
      <p:sp>
        <p:nvSpPr>
          <p:cNvPr id="12" name="Header Bar"/>
          <p:cNvSpPr txBox="1"/>
          <p:nvPr/>
        </p:nvSpPr>
        <p:spPr>
          <a:xfrm>
            <a:off x="5295900" y="3270391"/>
            <a:ext cx="339090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Underappreciated Regulatory Moat</a:t>
            </a:r>
            <a:endParaRPr lang="en-US" sz="1200"/>
          </a:p>
        </p:txBody>
      </p:sp>
      <p:sp>
        <p:nvSpPr>
          <p:cNvPr id="13" name="Bullet List"/>
          <p:cNvSpPr txBox="1"/>
          <p:nvPr/>
        </p:nvSpPr>
        <p:spPr>
          <a:xfrm>
            <a:off x="5295900" y="3663583"/>
            <a:ext cx="3390900" cy="952556"/>
          </a:xfrm>
          <a:prstGeom prst="rect">
            <a:avLst/>
          </a:prstGeom>
          <a:noFill/>
        </p:spPr>
        <p:txBody>
          <a:bodyPr wrap="square" lIns="91440" tIns="45720" rIns="91440" bIns="45720" anchor="t"/>
          <a:lstStyle/>
          <a:p>
            <a:pPr indent="-342900" marL="342900">
              <a:lnSpc>
                <a:spcPct val="90000"/>
              </a:lnSpc>
              <a:buChar char="•"/>
            </a:pPr>
            <a:r>
              <a:rPr lang="en-US" sz="900" dirty="0">
                <a:solidFill>
                  <a:srgbClr val="333333"/>
                </a:solidFill>
                <a:latin typeface="Calibri"/>
                <a:cs typeface="Calibri"/>
              </a:rPr>
              <a:t>FedRAMP High takes 12-18mo, $2-5M — creates displacement barriers</a:t>
            </a:r>
            <a:endParaRPr lang="en-US" sz="900"/>
          </a:p>
          <a:p>
            <a:pPr indent="-342900" marL="342900">
              <a:lnSpc>
                <a:spcPct val="90000"/>
              </a:lnSpc>
              <a:buChar char="•"/>
            </a:pPr>
            <a:r>
              <a:rPr lang="en-US" sz="900" dirty="0">
                <a:solidFill>
                  <a:srgbClr val="333333"/>
                </a:solidFill>
                <a:latin typeface="Calibri"/>
                <a:cs typeface="Calibri"/>
              </a:rPr>
              <a:t>CMMC L2/3 &amp; NIS2 mandate specific controls, creating captive demand</a:t>
            </a:r>
            <a:endParaRPr lang="en-US" sz="900"/>
          </a:p>
          <a:p>
            <a:pPr indent="-342900" marL="342900">
              <a:lnSpc>
                <a:spcPct val="90000"/>
              </a:lnSpc>
              <a:buChar char="•"/>
            </a:pPr>
            <a:r>
              <a:rPr lang="en-US" sz="900" dirty="0">
                <a:solidFill>
                  <a:srgbClr val="333333"/>
                </a:solidFill>
                <a:latin typeface="Calibri"/>
                <a:cs typeface="Calibri"/>
              </a:rPr>
              <a:t>SEC 2023 rules force CISOs to document tool efficacy</a:t>
            </a:r>
            <a:endParaRPr lang="en-US" sz="900"/>
          </a:p>
          <a:p>
            <a:pPr indent="-342900" marL="342900">
              <a:lnSpc>
                <a:spcPct val="90000"/>
              </a:lnSpc>
              <a:buChar char="•"/>
            </a:pPr>
            <a:r>
              <a:rPr lang="en-US" sz="900" dirty="0">
                <a:solidFill>
                  <a:srgbClr val="333333"/>
                </a:solidFill>
                <a:latin typeface="Calibri"/>
                <a:cs typeface="Calibri"/>
              </a:rPr>
              <a:t>Kiteworks' FedRAMP auth generated 35%+ new ARR in FY24</a:t>
            </a:r>
            <a:endParaRPr lang="en-US" sz="900"/>
          </a:p>
        </p:txBody>
      </p:sp>
      <p:sp>
        <p:nvSpPr>
          <p:cNvPr id="14" name="Header Bar"/>
          <p:cNvSpPr txBox="1"/>
          <p:nvPr/>
        </p:nvSpPr>
        <p:spPr>
          <a:xfrm>
            <a:off x="5295900" y="4689291"/>
            <a:ext cx="3390900" cy="320040"/>
          </a:xfrm>
          <a:prstGeom prst="rect">
            <a:avLst/>
          </a:prstGeom>
          <a:solidFill>
            <a:srgbClr val="2F4B56"/>
          </a:solidFill>
        </p:spPr>
        <p:txBody>
          <a:bodyPr wrap="square" lIns="91440" tIns="45720" rIns="91440" bIns="45720" anchor="ctr"/>
          <a:lstStyle/>
          <a:p>
            <a:pPr algn="ctr">
              <a:buNone/>
            </a:pPr>
            <a:r>
              <a:rPr lang="en-US" sz="1200" b="1" dirty="0">
                <a:solidFill>
                  <a:srgbClr val="FFFFFF"/>
                </a:solidFill>
                <a:latin typeface="Arial Bold"/>
                <a:cs typeface="Arial Bold"/>
              </a:rPr>
              <a:t>The Investable Framework</a:t>
            </a:r>
            <a:endParaRPr lang="en-US" sz="1200"/>
          </a:p>
        </p:txBody>
      </p:sp>
      <p:sp>
        <p:nvSpPr>
          <p:cNvPr id="15" name="Bullet List"/>
          <p:cNvSpPr txBox="1"/>
          <p:nvPr/>
        </p:nvSpPr>
        <p:spPr>
          <a:xfrm>
            <a:off x="5295900" y="5082483"/>
            <a:ext cx="3390900" cy="952556"/>
          </a:xfrm>
          <a:prstGeom prst="rect">
            <a:avLst/>
          </a:prstGeom>
          <a:noFill/>
        </p:spPr>
        <p:txBody>
          <a:bodyPr wrap="square" lIns="91440" tIns="45720" rIns="91440" bIns="45720" anchor="t"/>
          <a:lstStyle/>
          <a:p>
            <a:pPr indent="-342900" marL="342900">
              <a:lnSpc>
                <a:spcPct val="90000"/>
              </a:lnSpc>
              <a:buChar char="•"/>
            </a:pPr>
            <a:r>
              <a:rPr lang="en-US" sz="900" dirty="0">
                <a:solidFill>
                  <a:srgbClr val="333333"/>
                </a:solidFill>
                <a:latin typeface="Calibri"/>
                <a:cs typeface="Calibri"/>
              </a:rPr>
              <a:t>Own chokepoints: identity (CyberArk), email (Abnormal), cloud (Wiz), OT (Claroty)</a:t>
            </a:r>
            <a:endParaRPr lang="en-US" sz="900"/>
          </a:p>
          <a:p>
            <a:pPr indent="-342900" marL="342900">
              <a:lnSpc>
                <a:spcPct val="90000"/>
              </a:lnSpc>
              <a:buChar char="•"/>
            </a:pPr>
            <a:r>
              <a:rPr lang="en-US" sz="900" dirty="0">
                <a:solidFill>
                  <a:srgbClr val="333333"/>
                </a:solidFill>
                <a:latin typeface="Calibri"/>
                <a:cs typeface="Calibri"/>
              </a:rPr>
              <a:t>Interoperability as moat: OCSF/STIX vendors become infrastructure</a:t>
            </a:r>
            <a:endParaRPr lang="en-US" sz="900"/>
          </a:p>
          <a:p>
            <a:pPr indent="-342900" marL="342900">
              <a:lnSpc>
                <a:spcPct val="90000"/>
              </a:lnSpc>
              <a:buChar char="•"/>
            </a:pPr>
            <a:r>
              <a:rPr lang="en-US" sz="900" dirty="0">
                <a:solidFill>
                  <a:srgbClr val="333333"/>
                </a:solidFill>
                <a:latin typeface="Calibri"/>
                <a:cs typeface="Calibri"/>
              </a:rPr>
              <a:t>Avoid middle: mid-tier faces MSFT bundles above, AI below</a:t>
            </a:r>
            <a:endParaRPr lang="en-US" sz="900"/>
          </a:p>
          <a:p>
            <a:pPr indent="-342900" marL="342900">
              <a:lnSpc>
                <a:spcPct val="90000"/>
              </a:lnSpc>
              <a:buChar char="•"/>
            </a:pPr>
            <a:r>
              <a:rPr lang="en-US" sz="900" dirty="0">
                <a:solidFill>
                  <a:srgbClr val="333333"/>
                </a:solidFill>
                <a:latin typeface="Calibri"/>
                <a:cs typeface="Calibri"/>
              </a:rPr>
              <a:t>AI widens gaps between specialists with data vs generalists</a:t>
            </a:r>
            <a:endParaRPr lang="en-US" sz="900"/>
          </a:p>
        </p:txBody>
      </p:sp>
      <p:sp>
        <p:nvSpPr>
          <p:cNvPr id="16" name="Slide Number"/>
          <p:cNvSpPr txBox="1"/>
          <p:nvPr/>
        </p:nvSpPr>
        <p:spPr>
          <a:xfrm>
            <a:off x="8229600" y="6537960"/>
            <a:ext cx="457200" cy="228600"/>
          </a:xfrm>
          <a:prstGeom prst="rect">
            <a:avLst/>
          </a:prstGeom>
          <a:noFill/>
        </p:spPr>
        <p:txBody>
          <a:bodyPr wrap="square" lIns="91440" tIns="45720" rIns="91440" bIns="45720" anchor="b"/>
          <a:lstStyle/>
          <a:p>
            <a:pPr algn="r">
              <a:buNone/>
            </a:pPr>
            <a:r>
              <a:rPr lang="en-US" sz="800" dirty="0">
                <a:solidFill>
                  <a:srgbClr val="666666"/>
                </a:solidFill>
                <a:latin typeface="Calibri"/>
                <a:cs typeface="Calibri"/>
              </a:rPr>
              <a:t>9</a:t>
            </a:r>
            <a:endParaRPr lang="en-US" sz="8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solidFill>
          <a:schemeClr val="phClr"/>
        </a:solidFill>
        <a:solidFill>
          <a:schemeClr val="phClr"/>
        </a:solidFill>
      </a:fillStyleLst>
      <a:lnStyleLst>
        <a:ln w="6350">
          <a:solidFill>
            <a:schemeClr val="phClr"/>
          </a:solidFill>
        </a:ln>
        <a:ln w="12700">
          <a:solidFill>
            <a:schemeClr val="phClr"/>
          </a:solidFill>
        </a:ln>
        <a:ln w="19050">
          <a:solidFill>
            <a:schemeClr val="phClr"/>
          </a:solidFill>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Visimade PPTX SDK</Application>
  <Slides>38</Slides>
</Properties>
</file>

<file path=docProps/core.xml><?xml version="1.0" encoding="utf-8"?>
<cp:coreProperties xmlns:cp="http://schemas.openxmlformats.org/package/2006/metadata/core-properties" xmlns:dc="http://purl.org/dc/elements/1.1/" xmlns:dcterms="http://purl.org/dc/terms/" xmlns:xsi="http://www.w3.org/2001/XMLSchema-instance">
  <dc:creator>Visimade PPTX SDK</dc:creator>
  <dcterms:created xsi:type="dcterms:W3CDTF">2026-02-25T02:23:08.158Z</dcterms:created>
  <dcterms:modified xsi:type="dcterms:W3CDTF">2026-02-25T02:23:08.158Z</dcterms:modified>
</cp:coreProperties>
</file>