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</p:sldIdLst>
  <p:sldSz cx="9144000" cy="6858000" type="screen4x3"/>
  <p:notesSz cx="6858000" cy="9144000"/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43.png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64.png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96.png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214.png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242.png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260.png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298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349.png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367.png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395.png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413.png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441.png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459.png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487.png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505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540.png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547.png"/><Relationship Id="rId3" Type="http://schemas.openxmlformats.org/officeDocument/2006/relationships/image" Target="../media/img_552.png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576.png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693.png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50.png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704.png"/><Relationship Id="rId3" Type="http://schemas.openxmlformats.org/officeDocument/2006/relationships/image" Target="../media/img_707.png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727.png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757.png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790.png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820.png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844.png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868.png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891.png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915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938.png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962.png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985.png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009.png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026.png"/><Relationship Id="rId3" Type="http://schemas.openxmlformats.org/officeDocument/2006/relationships/image" Target="../media/img_1030.png"/><Relationship Id="rId4" Type="http://schemas.openxmlformats.org/officeDocument/2006/relationships/image" Target="../media/img_1034.png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053.png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077.png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100.png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124.pn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93.png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147.png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171.png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194.png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218.png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235.pn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06.pn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g_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914400" y="2400300"/>
            <a:ext cx="7315200" cy="91440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3600" b="1" dirty="0">
                <a:solidFill>
                  <a:srgbClr val="333333"/>
                </a:solidFill>
                <a:latin typeface="Arial Bold"/>
                <a:cs typeface="Arial Bold"/>
              </a:rPr>
              <a:t>The Biotech Barbell</a:t>
            </a:r>
            <a:endParaRPr lang="en-US" sz="3600"/>
          </a:p>
        </p:txBody>
      </p:sp>
      <p:sp>
        <p:nvSpPr>
          <p:cNvPr id="3" name="Subtitle"/>
          <p:cNvSpPr txBox="1"/>
          <p:nvPr/>
        </p:nvSpPr>
        <p:spPr>
          <a:xfrm>
            <a:off x="1371600" y="3406140"/>
            <a:ext cx="6400800" cy="68580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800" dirty="0">
                <a:solidFill>
                  <a:srgbClr val="666666"/>
                </a:solidFill>
                <a:latin typeface="Calibri"/>
                <a:cs typeface="Calibri"/>
              </a:rPr>
              <a:t>A Contrarian Framework for the Next Wave of Biopharma Value Creation — February 2026</a:t>
            </a:r>
            <a:endParaRPr lang="en-US" sz="1800"/>
          </a:p>
        </p:txBody>
      </p:sp>
      <p:sp>
        <p:nvSpPr>
          <p:cNvPr id="4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</a:t>
            </a:r>
            <a:endParaRPr lang="en-US"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 BARBELL THESIS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Why the Middle Gets Squeezed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SVB Leerink, Evaluate Pharma, FactSet 2025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The Cost of Capital Trap</a:t>
            </a:r>
            <a:endParaRPr lang="en-US" sz="1200"/>
          </a:p>
        </p:txBody>
      </p:sp>
      <p:sp>
        <p:nvSpPr>
          <p:cNvPr id="6" name="Bullet List"/>
          <p:cNvSpPr txBox="1"/>
          <p:nvPr/>
        </p:nvSpPr>
        <p:spPr>
          <a:xfrm>
            <a:off x="457200" y="1754632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13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Post-2022 rate environment raised biotech WACC to 12–15% — Phase 2 NPVs collapse</a:t>
            </a:r>
            <a:endParaRPr lang="en-US" sz="1000"/>
          </a:p>
          <a:p>
            <a:pPr indent="-342900" marL="342900">
              <a:lnSpc>
                <a:spcPct val="13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Mid-caps must dilute heavily to raise cash; each round resets valuation anchor lower</a:t>
            </a:r>
            <a:endParaRPr lang="en-US" sz="1000"/>
          </a:p>
          <a:p>
            <a:pPr indent="-342900" marL="342900">
              <a:lnSpc>
                <a:spcPct val="13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Public market comps no longer support 2021 multiples; down-rounds normalized</a:t>
            </a:r>
            <a:endParaRPr lang="en-US" sz="1000"/>
          </a:p>
        </p:txBody>
      </p:sp>
      <p:sp>
        <p:nvSpPr>
          <p:cNvPr id="7" name="Header Bar"/>
          <p:cNvSpPr txBox="1"/>
          <p:nvPr/>
        </p:nvSpPr>
        <p:spPr>
          <a:xfrm>
            <a:off x="45720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The Acquirer Threshold Problem</a:t>
            </a:r>
            <a:endParaRPr lang="en-US" sz="1200"/>
          </a:p>
        </p:txBody>
      </p:sp>
      <p:sp>
        <p:nvSpPr>
          <p:cNvPr id="8" name="Bullet List"/>
          <p:cNvSpPr txBox="1"/>
          <p:nvPr/>
        </p:nvSpPr>
        <p:spPr>
          <a:xfrm>
            <a:off x="45720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13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Big Pharma M&amp;A desks screen for $5B+ peak sales potential — most mid-caps can't clear the bar</a:t>
            </a:r>
            <a:endParaRPr lang="en-US" sz="1000"/>
          </a:p>
          <a:p>
            <a:pPr indent="-342900" marL="342900">
              <a:lnSpc>
                <a:spcPct val="13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Single-asset Phase 2 companies lack the risk distribution that makes a large deal pencil out</a:t>
            </a:r>
            <a:endParaRPr lang="en-US" sz="1000"/>
          </a:p>
          <a:p>
            <a:pPr indent="-342900" marL="342900">
              <a:lnSpc>
                <a:spcPct val="13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Preferred targets: de-risked Phase 3 or approved assets with clean IP and global rights</a:t>
            </a:r>
            <a:endParaRPr lang="en-US" sz="1000"/>
          </a:p>
        </p:txBody>
      </p:sp>
      <p:sp>
        <p:nvSpPr>
          <p:cNvPr id="9" name="Header Bar"/>
          <p:cNvSpPr txBox="1"/>
          <p:nvPr/>
        </p:nvSpPr>
        <p:spPr>
          <a:xfrm>
            <a:off x="3950208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Structural Forces Converging on the Middle</a:t>
            </a:r>
            <a:endParaRPr lang="en-US" sz="1200"/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3950208" y="1754632"/>
            <a:ext cx="4736592" cy="1888744"/>
          </a:xfrm>
          <a:prstGeom prst="rect">
            <a:avLst/>
          </a:prstGeom>
        </p:spPr>
      </p:pic>
      <p:sp>
        <p:nvSpPr>
          <p:cNvPr id="11" name="Header Bar"/>
          <p:cNvSpPr txBox="1"/>
          <p:nvPr/>
        </p:nvSpPr>
        <p:spPr>
          <a:xfrm>
            <a:off x="3950208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The Death Valley Dynamics</a:t>
            </a:r>
            <a:endParaRPr lang="en-US" sz="1200"/>
          </a:p>
        </p:txBody>
      </p:sp>
      <p:sp>
        <p:nvSpPr>
          <p:cNvPr id="12" name="Bullet List"/>
          <p:cNvSpPr txBox="1"/>
          <p:nvPr/>
        </p:nvSpPr>
        <p:spPr>
          <a:xfrm>
            <a:off x="3950208" y="4146296"/>
            <a:ext cx="4736592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13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VC pulls back from preclinical: Series A average now requires Phase 1 data</a:t>
            </a:r>
            <a:endParaRPr lang="en-US" sz="1000"/>
          </a:p>
          <a:p>
            <a:pPr indent="-342900" marL="342900">
              <a:lnSpc>
                <a:spcPct val="13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Crossover funds demand near-term catalyst visibility before participating in IPOs</a:t>
            </a:r>
            <a:endParaRPr lang="en-US" sz="1000"/>
          </a:p>
          <a:p>
            <a:pPr indent="-342900" marL="342900">
              <a:lnSpc>
                <a:spcPct val="13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IRA drug pricing reform hits single-product mid-caps hardest — peak sales assumptions cut 20–35%</a:t>
            </a:r>
            <a:endParaRPr lang="en-US" sz="1000"/>
          </a:p>
          <a:p>
            <a:pPr indent="-342900" marL="342900">
              <a:lnSpc>
                <a:spcPct val="13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Result: companies in the middle face a capital desert with no clear path to exit or independence</a:t>
            </a:r>
            <a:endParaRPr lang="en-US" sz="1000"/>
          </a:p>
        </p:txBody>
      </p:sp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10</a:t>
            </a:r>
            <a:endParaRPr lang="en-US"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 BARBELL THESIS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The Barbell in Practice: Named Companies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Public filings, FactSet, Evaluate Pharma 2025. For illustrative purposes.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Left Bell: Mega-Cap Acquirers</a:t>
            </a:r>
            <a:endParaRPr lang="en-US" sz="1200"/>
          </a:p>
        </p:txBody>
      </p:sp>
      <p:graphicFrame>
        <p:nvGraphicFramePr>
          <p:cNvPr id="6" name="Zone Table"/>
          <p:cNvGraphicFramePr>
            <a:graphicFrameLocks noGrp="1"/>
          </p:cNvGraphicFramePr>
          <p:nvPr/>
        </p:nvGraphicFramePr>
        <p:xfrm>
          <a:off x="457200" y="1754632"/>
          <a:ext cx="8229600" cy="1600200"/>
        </p:xfrm>
        <a:graphic>
          <a:graphicData uri="http://schemas.openxmlformats.org/drawingml/2006/table">
            <a:tbl>
              <a:tblPr bandRow="1" firstRow="1"/>
              <a:tblGrid>
                <a:gridCol w="1936376"/>
                <a:gridCol w="1452282"/>
                <a:gridCol w="2420470"/>
                <a:gridCol w="242047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Firepower ($B)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 Target Modalities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Recent Move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Eli Lilly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$70B+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GLP-1, obesity, immunology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Morphic ($3.2B), Versanis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AbbVie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$60B+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Immunology, oncology, neuroscience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ImmunoGen ($10.1B), Cerevel ($8.7B)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AstraZeneca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$50B+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Oncology, ADCs, rare disease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Fusion Pharma, Gracell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Johnson &amp; Johnson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$55B+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Oncology, immunology, MedTech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Ambrx ($2B), NM26 bispecific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$50B+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Oncology, RSV, mRNA pipeline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Seagen ($43B), Arena Pharma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7" name="Header Bar"/>
          <p:cNvSpPr txBox="1"/>
          <p:nvPr/>
        </p:nvSpPr>
        <p:spPr>
          <a:xfrm>
            <a:off x="457200" y="4133427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Right Bell: Platform Innovators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526619"/>
          <a:ext cx="8229600" cy="1124712"/>
        </p:xfrm>
        <a:graphic>
          <a:graphicData uri="http://schemas.openxmlformats.org/drawingml/2006/table">
            <a:tbl>
              <a:tblPr bandRow="1" firstRow="1"/>
              <a:tblGrid>
                <a:gridCol w="1936376"/>
                <a:gridCol w="1936376"/>
                <a:gridCol w="4356847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Why It Wins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Moderna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mRNA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Platform breadth beyond COVID; oncology pipeline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Daiichi Sankyo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Best-in-class linker tech; AZ partnership validates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Recursion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AI drug discovery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Platform economics; Roche/Bayer partnerships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BioNTech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mRNA / oncology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Individualized neoantigen cancer vaccines Ph3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11</a:t>
            </a:r>
            <a:endParaRPr lang="en-US"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lock"/>
          <p:cNvSpPr txBox="1"/>
          <p:nvPr/>
        </p:nvSpPr>
        <p:spPr>
          <a:xfrm>
            <a:off x="914400" y="914400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6400" dirty="0">
                <a:solidFill>
                  <a:srgbClr val="405363"/>
                </a:solidFill>
                <a:latin typeface="Arial Bold"/>
                <a:cs typeface="Arial Bold"/>
              </a:rPr>
              <a:t>03.</a:t>
            </a:r>
            <a:endParaRPr lang="en-US" sz="6400"/>
          </a:p>
        </p:txBody>
      </p:sp>
      <p:sp>
        <p:nvSpPr>
          <p:cNvPr id="3" name="Text Block"/>
          <p:cNvSpPr txBox="1"/>
          <p:nvPr/>
        </p:nvSpPr>
        <p:spPr>
          <a:xfrm>
            <a:off x="914400" y="3483864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000" dirty="0">
                <a:solidFill>
                  <a:srgbClr val="D57F5B"/>
                </a:solidFill>
                <a:latin typeface="Arial Bold"/>
                <a:cs typeface="Arial Bold"/>
              </a:rPr>
              <a:t>THE $300B PATENT CLIFF</a:t>
            </a:r>
            <a:endParaRPr lang="en-US" sz="2000"/>
          </a:p>
        </p:txBody>
      </p:sp>
      <p:sp>
        <p:nvSpPr>
          <p:cNvPr id="4" name="Background"/>
          <p:cNvSpPr/>
          <p:nvPr/>
        </p:nvSpPr>
        <p:spPr>
          <a:xfrm>
            <a:off x="5943600" y="457200"/>
            <a:ext cx="2743200" cy="5943600"/>
          </a:xfrm>
          <a:prstGeom prst="rect">
            <a:avLst/>
          </a:prstGeom>
          <a:solidFill>
            <a:srgbClr val="4472C4"/>
          </a:solidFill>
        </p:spPr>
      </p:sp>
      <p:sp>
        <p:nvSpPr>
          <p:cNvPr id="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12</a:t>
            </a:r>
            <a:endParaRPr lang="en-US"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 $300B PATENT CLIFF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The $300B Patent Cliff Imperative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Evaluate Pharma Portfolio Tactics Report, Oct 2025; Evaluate 2026 Preview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Revenue at Risk by Year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457200" y="1754632"/>
            <a:ext cx="4736592" cy="1888744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Drugs Losing Exclusivity (2025–2028)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146296"/>
          <a:ext cx="4736592" cy="1691640"/>
        </p:xfrm>
        <a:graphic>
          <a:graphicData uri="http://schemas.openxmlformats.org/drawingml/2006/table">
            <a:tbl>
              <a:tblPr bandRow="1" firstRow="1"/>
              <a:tblGrid>
                <a:gridCol w="1184148"/>
                <a:gridCol w="1184148"/>
                <a:gridCol w="1184148"/>
                <a:gridCol w="118414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Drug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 Sales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Keytruda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Merck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Oncology (PD-1)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$25B+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Humira (post-LoE)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AbbVie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Immunology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$14B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Eliquis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BMS/Pfizer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Anticoagulant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$12B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Stelara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J&amp;J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Immunology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$11B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Enbrel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Pfizer/Amgen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Immunology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$7B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Strategic Response Archetypes</a:t>
            </a:r>
            <a:endParaRPr lang="en-US" sz="1200"/>
          </a:p>
        </p:txBody>
      </p:sp>
      <p:sp>
        <p:nvSpPr>
          <p:cNvPr id="10" name="Card"/>
          <p:cNvSpPr txBox="1"/>
          <p:nvPr/>
        </p:nvSpPr>
        <p:spPr>
          <a:xfrm>
            <a:off x="5303520" y="1754632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Transformational M&amp;A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Pfizer/Seagen ($43B), AbbVie/Cerevel ($8.7B)</a:t>
            </a:r>
            <a:endParaRPr lang="en-US" sz="85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Acquire blockbuster potential at scale</a:t>
            </a:r>
            <a:endParaRPr lang="en-US" sz="850"/>
          </a:p>
        </p:txBody>
      </p:sp>
      <p:sp>
        <p:nvSpPr>
          <p:cNvPr id="11" name="Card"/>
          <p:cNvSpPr txBox="1"/>
          <p:nvPr/>
        </p:nvSpPr>
        <p:spPr>
          <a:xfrm>
            <a:off x="7031736" y="1754632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Bolt-On Acquisition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Phase 2/3 assets in core therapeutic area</a:t>
            </a:r>
            <a:endParaRPr lang="en-US" sz="85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Lower risk, faster pipeline integration</a:t>
            </a:r>
            <a:endParaRPr lang="en-US" sz="850"/>
          </a:p>
        </p:txBody>
      </p:sp>
      <p:sp>
        <p:nvSpPr>
          <p:cNvPr id="12" name="Card"/>
          <p:cNvSpPr txBox="1"/>
          <p:nvPr/>
        </p:nvSpPr>
        <p:spPr>
          <a:xfrm>
            <a:off x="5303520" y="2735580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Lifecycle Extension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AbbVie's Skyrizi/Rinvoq post-Humira</a:t>
            </a:r>
            <a:endParaRPr lang="en-US" sz="85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New formulations, indications, combos</a:t>
            </a:r>
            <a:endParaRPr lang="en-US" sz="850"/>
          </a:p>
        </p:txBody>
      </p:sp>
      <p:sp>
        <p:nvSpPr>
          <p:cNvPr id="13" name="Card"/>
          <p:cNvSpPr txBox="1"/>
          <p:nvPr/>
        </p:nvSpPr>
        <p:spPr>
          <a:xfrm>
            <a:off x="7031736" y="2735580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China Licensing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Fast, cheaper pipeline access</a:t>
            </a:r>
            <a:endParaRPr lang="en-US" sz="85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BMS, Pfizer, AZ all in market for deals</a:t>
            </a:r>
            <a:endParaRPr lang="en-US" sz="850"/>
          </a:p>
        </p:txBody>
      </p:sp>
      <p:sp>
        <p:nvSpPr>
          <p:cNvPr id="14" name="Background"/>
          <p:cNvSpPr/>
          <p:nvPr/>
        </p:nvSpPr>
        <p:spPr>
          <a:xfrm>
            <a:off x="5303520" y="3753104"/>
            <a:ext cx="3383280" cy="2281936"/>
          </a:xfrm>
          <a:prstGeom prst="rect">
            <a:avLst/>
          </a:prstGeom>
          <a:solidFill>
            <a:srgbClr val="EBF3FF"/>
          </a:solidFill>
        </p:spPr>
      </p:sp>
      <p:sp>
        <p:nvSpPr>
          <p:cNvPr id="15" name="Header Bar"/>
          <p:cNvSpPr txBox="1"/>
          <p:nvPr/>
        </p:nvSpPr>
        <p:spPr>
          <a:xfrm>
            <a:off x="530352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My View: Urgency = Premium Pricing</a:t>
            </a:r>
            <a:endParaRPr lang="en-US" sz="1200"/>
          </a:p>
        </p:txBody>
      </p:sp>
      <p:sp>
        <p:nvSpPr>
          <p:cNvPr id="16" name="Bullet List"/>
          <p:cNvSpPr txBox="1"/>
          <p:nvPr/>
        </p:nvSpPr>
        <p:spPr>
          <a:xfrm>
            <a:off x="530352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Merck alone faces $25B+ Keytruda expiry by 2028 — willingness to pay 80%+ premium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AbbVie's Humira transition is the blueprint: Skyrizi/Rinvoq replace $14B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Companies that missed 2023 dip face even steeper acquisition competition</a:t>
            </a:r>
            <a:endParaRPr lang="en-US" sz="1000"/>
          </a:p>
        </p:txBody>
      </p:sp>
      <p:sp>
        <p:nvSpPr>
          <p:cNvPr id="17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13</a:t>
            </a:r>
            <a:endParaRPr lang="en-US"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 $300B PATENT CLIFF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Merck &amp; Co.: Racing the Keytruda Clock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Merck 10-K 2024, Evaluate Pharma, FactSet. Market data as of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~$260B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As of Jan 2026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792224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$63.6B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792224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2024 Revenue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792224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+7% YoY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457200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$29.5B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457200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Keytruda Revenue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457200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46% of total sales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1792224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2028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1792224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Patent Expiry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1792224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US exclusivity cliff</a:t>
            </a:r>
            <a:endParaRPr lang="en-US" sz="800"/>
          </a:p>
        </p:txBody>
      </p:sp>
      <p:sp>
        <p:nvSpPr>
          <p:cNvPr id="18" name="Header Bar"/>
          <p:cNvSpPr txBox="1"/>
          <p:nvPr/>
        </p:nvSpPr>
        <p:spPr>
          <a:xfrm>
            <a:off x="457200" y="3753104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The Core Problem</a:t>
            </a:r>
            <a:endParaRPr lang="en-US" sz="1200"/>
          </a:p>
        </p:txBody>
      </p:sp>
      <p:sp>
        <p:nvSpPr>
          <p:cNvPr id="19" name="Bullet List"/>
          <p:cNvSpPr txBox="1"/>
          <p:nvPr/>
        </p:nvSpPr>
        <p:spPr>
          <a:xfrm>
            <a:off x="457200" y="4146296"/>
            <a:ext cx="2670048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Keytruda is the world’s best-selling drug — and Merck’s single largest dependency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US patent expires 2028; biosimilar entry could erode 60–80% of revenue within 3 years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No single pipeline asset comes close to replacing $29B in annual revenue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Merck must acquire or partner its way out — urgency creates premium willingness</a:t>
            </a:r>
            <a:endParaRPr lang="en-US" sz="1000"/>
          </a:p>
        </p:txBody>
      </p:sp>
      <p:sp>
        <p:nvSpPr>
          <p:cNvPr id="20" name="Header Bar"/>
          <p:cNvSpPr txBox="1"/>
          <p:nvPr/>
        </p:nvSpPr>
        <p:spPr>
          <a:xfrm>
            <a:off x="3236976" y="1361440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Keytruda Revenue Trajectory &amp; Cliff</a:t>
            </a:r>
            <a:endParaRPr lang="en-US" sz="1200"/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2"/>
          <a:srcRect l="17" t="0" r="17" b="0"/>
          <a:stretch>
            <a:fillRect/>
          </a:stretch>
        </p:blipFill>
        <p:spPr>
          <a:xfrm>
            <a:off x="3236976" y="1754632"/>
            <a:ext cx="3337560" cy="1888744"/>
          </a:xfrm>
          <a:prstGeom prst="rect">
            <a:avLst/>
          </a:prstGeom>
        </p:spPr>
      </p:pic>
      <p:sp>
        <p:nvSpPr>
          <p:cNvPr id="22" name="Header Bar"/>
          <p:cNvSpPr txBox="1"/>
          <p:nvPr/>
        </p:nvSpPr>
        <p:spPr>
          <a:xfrm>
            <a:off x="3236976" y="3753104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Pipeline: What Can Fill the Gap?</a:t>
            </a:r>
            <a:endParaRPr lang="en-US" sz="1200"/>
          </a:p>
        </p:txBody>
      </p:sp>
      <p:graphicFrame>
        <p:nvGraphicFramePr>
          <p:cNvPr id="23" name="Zone Table"/>
          <p:cNvGraphicFramePr>
            <a:graphicFrameLocks noGrp="1"/>
          </p:cNvGraphicFramePr>
          <p:nvPr/>
        </p:nvGraphicFramePr>
        <p:xfrm>
          <a:off x="3236976" y="4146296"/>
          <a:ext cx="3337560" cy="1554480"/>
        </p:xfrm>
        <a:graphic>
          <a:graphicData uri="http://schemas.openxmlformats.org/drawingml/2006/table">
            <a:tbl>
              <a:tblPr bandRow="1" firstRow="1"/>
              <a:tblGrid>
                <a:gridCol w="890016"/>
                <a:gridCol w="890016"/>
                <a:gridCol w="667512"/>
                <a:gridCol w="890016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 Sales Est.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MK-1084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Oncology combo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~$3-5B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Clesrovimab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Infant RSV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Filed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~$1-2B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Sotatercept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~$3B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MK-7684A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NSCLC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~$4-6B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Efineptazone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CNS/Alzheimer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Speculative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4" name="Header Bar"/>
          <p:cNvSpPr txBox="1"/>
          <p:nvPr/>
        </p:nvSpPr>
        <p:spPr>
          <a:xfrm>
            <a:off x="6684264" y="1361440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M&amp;A Firepower</a:t>
            </a:r>
            <a:endParaRPr lang="en-US" sz="1200"/>
          </a:p>
        </p:txBody>
      </p:sp>
      <p:sp>
        <p:nvSpPr>
          <p:cNvPr id="25" name="Stat Value"/>
          <p:cNvSpPr txBox="1"/>
          <p:nvPr/>
        </p:nvSpPr>
        <p:spPr>
          <a:xfrm>
            <a:off x="6684264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$13B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6684264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Cash &amp; Equivalents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6684264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End of Q3 2024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7685532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$35B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7685532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Estimated Debt Capacity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7685532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At current leverage</a:t>
            </a:r>
            <a:endParaRPr lang="en-US" sz="800"/>
          </a:p>
        </p:txBody>
      </p:sp>
      <p:sp>
        <p:nvSpPr>
          <p:cNvPr id="31" name="Header Bar"/>
          <p:cNvSpPr txBox="1"/>
          <p:nvPr/>
        </p:nvSpPr>
        <p:spPr>
          <a:xfrm>
            <a:off x="6684264" y="3753104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Recent Deals</a:t>
            </a:r>
            <a:endParaRPr lang="en-US" sz="1200"/>
          </a:p>
        </p:txBody>
      </p:sp>
      <p:sp>
        <p:nvSpPr>
          <p:cNvPr id="32" name="Bullet List"/>
          <p:cNvSpPr txBox="1"/>
          <p:nvPr/>
        </p:nvSpPr>
        <p:spPr>
          <a:xfrm>
            <a:off x="6684264" y="4146296"/>
            <a:ext cx="2002536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Prometheus Bio ($10.8B) — autoimmune, TL1A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Acceleron ($11.5B) — sotatercept, PAH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Harpoon Therapeutics ($680M) — T-cell engager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Eyebiotech — retinal disease, early bolt-on</a:t>
            </a:r>
            <a:endParaRPr lang="en-US" sz="1000"/>
          </a:p>
        </p:txBody>
      </p:sp>
      <p:sp>
        <p:nvSpPr>
          <p:cNvPr id="3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14</a:t>
            </a:r>
            <a:endParaRPr lang="en-US" sz="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 $300B PATENT CLIFF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Merck: M&amp;A Strategy &amp; Target Framework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Evaluate Pharma, SVB Leerink, company filings. Views are analytical, not recommendations.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The Revenue Gap Merck Must Fill ($B)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87" t="0" r="87" b="0"/>
          <a:stretch>
            <a:fillRect/>
          </a:stretch>
        </p:blipFill>
        <p:spPr>
          <a:xfrm>
            <a:off x="457200" y="1754632"/>
            <a:ext cx="4736592" cy="1508421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3372781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What Merck Must Acquire to Stay Whole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3765973"/>
          <a:ext cx="4736592" cy="1554480"/>
        </p:xfrm>
        <a:graphic>
          <a:graphicData uri="http://schemas.openxmlformats.org/drawingml/2006/table">
            <a:tbl>
              <a:tblPr bandRow="1" firstRow="1"/>
              <a:tblGrid>
                <a:gridCol w="1821766"/>
                <a:gridCol w="2914825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Why It Matters for Merck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$5B+ peak sales potential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Only assets this size offset Keytruda erosion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Oncology or immunology fit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Leverages commercial infra and KOL relationships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2/3 or 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2028 cliff: 3-4yr window; early-stage too slow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Clean global rights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Merck competes globally; ex-US rights critical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 direct Keytruda overlap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Avoid over-concentration in PD-1 pathway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Illustrative Acquisition Candidates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5303520" y="1754632"/>
          <a:ext cx="3383280" cy="1463040"/>
        </p:xfrm>
        <a:graphic>
          <a:graphicData uri="http://schemas.openxmlformats.org/drawingml/2006/table">
            <a:tbl>
              <a:tblPr bandRow="1" firstRow="1"/>
              <a:tblGrid>
                <a:gridCol w="1041009"/>
                <a:gridCol w="1561513"/>
                <a:gridCol w="780756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Rationale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Mkt Cap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Seagen (done)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 platform; acquired $43B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Acquired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Incyte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JAK/oncology; Jakafi LOE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~$14B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Protagonist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Rusfertide, hematology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~$3B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Karuna (BMS)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CNS; diversification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Acquired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Argenx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FcRn platform; immunology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~$28B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Header Bar"/>
          <p:cNvSpPr txBox="1"/>
          <p:nvPr/>
        </p:nvSpPr>
        <p:spPr>
          <a:xfrm>
            <a:off x="5303520" y="3372781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12" name="Bullet List"/>
          <p:cNvSpPr txBox="1"/>
          <p:nvPr/>
        </p:nvSpPr>
        <p:spPr>
          <a:xfrm>
            <a:off x="5303520" y="3765973"/>
            <a:ext cx="3383280" cy="226906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Merck is the most acute case of patent cliff urgency in pharma — no company has more riding on a single asset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The pipeline partially offsets the gap but cannot close it alone; at least one $10–20B deal is likely by 2026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Willingness to pay 70–90% premiums is rational given the alternative: permanent revenue step-down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Ideal targets: late-stage oncology or immunology with global rights and $5B+ commercial potential</a:t>
            </a:r>
            <a:endParaRPr lang="en-US" sz="1000"/>
          </a:p>
        </p:txBody>
      </p:sp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15</a:t>
            </a:r>
            <a:endParaRPr lang="en-US"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 $300B PATENT CLIFF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AbbVie: The Patent Cliff Playbook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AbbVie 10-K 2024, Evaluate Pharma, FactSet. Market data as of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~$320B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As of Jan 2026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792224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$56.3B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792224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2024 Revenue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792224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+3% YoY post-Humira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457200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$21.2B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457200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Humira Peak (2022)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457200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Since biosimilar entry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1792224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$18B+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1792224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Skyrizi + Rinvoq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1792224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2024 combined revenue</a:t>
            </a:r>
            <a:endParaRPr lang="en-US" sz="800"/>
          </a:p>
        </p:txBody>
      </p:sp>
      <p:sp>
        <p:nvSpPr>
          <p:cNvPr id="18" name="Header Bar"/>
          <p:cNvSpPr txBox="1"/>
          <p:nvPr/>
        </p:nvSpPr>
        <p:spPr>
          <a:xfrm>
            <a:off x="457200" y="3753104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AbbVie Is the Blueprint</a:t>
            </a:r>
            <a:endParaRPr lang="en-US" sz="1200"/>
          </a:p>
        </p:txBody>
      </p:sp>
      <p:sp>
        <p:nvSpPr>
          <p:cNvPr id="19" name="Bullet List"/>
          <p:cNvSpPr txBox="1"/>
          <p:nvPr/>
        </p:nvSpPr>
        <p:spPr>
          <a:xfrm>
            <a:off x="457200" y="4146296"/>
            <a:ext cx="2670048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Humira biosimilar entry in 2023 was the most-anticipated patent cliff in pharma history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AbbVie spent 2018–2022 quietly building Skyrizi (risankizumab) and Rinvoq (upadacitinib) into blockbusters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Result: revenue barely dipped; Skyrizi/Rinvoq now growing faster than Humira ever did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The market underestimated execution quality — AbbVie stock hit all-time highs post-cliff</a:t>
            </a:r>
            <a:endParaRPr lang="en-US" sz="1000"/>
          </a:p>
        </p:txBody>
      </p:sp>
      <p:sp>
        <p:nvSpPr>
          <p:cNvPr id="20" name="Header Bar"/>
          <p:cNvSpPr txBox="1"/>
          <p:nvPr/>
        </p:nvSpPr>
        <p:spPr>
          <a:xfrm>
            <a:off x="3236976" y="1361440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Humira Decline vs. Successor Ramp</a:t>
            </a:r>
            <a:endParaRPr lang="en-US" sz="1200"/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2"/>
          <a:srcRect l="17" t="0" r="17" b="0"/>
          <a:stretch>
            <a:fillRect/>
          </a:stretch>
        </p:blipFill>
        <p:spPr>
          <a:xfrm>
            <a:off x="3236976" y="1754632"/>
            <a:ext cx="3337560" cy="1888744"/>
          </a:xfrm>
          <a:prstGeom prst="rect">
            <a:avLst/>
          </a:prstGeom>
        </p:spPr>
      </p:pic>
      <p:sp>
        <p:nvSpPr>
          <p:cNvPr id="22" name="Header Bar"/>
          <p:cNvSpPr txBox="1"/>
          <p:nvPr/>
        </p:nvSpPr>
        <p:spPr>
          <a:xfrm>
            <a:off x="3236976" y="3753104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The Transition Mechanics</a:t>
            </a:r>
            <a:endParaRPr lang="en-US" sz="1200"/>
          </a:p>
        </p:txBody>
      </p:sp>
      <p:graphicFrame>
        <p:nvGraphicFramePr>
          <p:cNvPr id="23" name="Zone Table"/>
          <p:cNvGraphicFramePr>
            <a:graphicFrameLocks noGrp="1"/>
          </p:cNvGraphicFramePr>
          <p:nvPr/>
        </p:nvGraphicFramePr>
        <p:xfrm>
          <a:off x="3236976" y="4146296"/>
          <a:ext cx="3337560" cy="1307592"/>
        </p:xfrm>
        <a:graphic>
          <a:graphicData uri="http://schemas.openxmlformats.org/drawingml/2006/table">
            <a:tbl>
              <a:tblPr bandRow="1" firstRow="1"/>
              <a:tblGrid>
                <a:gridCol w="770206"/>
                <a:gridCol w="770206"/>
                <a:gridCol w="1797147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What AbbVie Did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Anticipation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2016-2019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Pharmacyclics acq; seeded IL-23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Build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2019-2022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Skyrizi/Rinvoq: 8+ approvals each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Transition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Absorbed $7B drop; partial offset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Recovery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2024-now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Skyrizi to beat Humira peak 2027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4" name="Header Bar"/>
          <p:cNvSpPr txBox="1"/>
          <p:nvPr/>
        </p:nvSpPr>
        <p:spPr>
          <a:xfrm>
            <a:off x="6684264" y="1361440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AbbVie Firepower</a:t>
            </a:r>
            <a:endParaRPr lang="en-US" sz="1200"/>
          </a:p>
        </p:txBody>
      </p:sp>
      <p:sp>
        <p:nvSpPr>
          <p:cNvPr id="25" name="Stat Value"/>
          <p:cNvSpPr txBox="1"/>
          <p:nvPr/>
        </p:nvSpPr>
        <p:spPr>
          <a:xfrm>
            <a:off x="6684264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$12B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6684264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Cash &amp; Equivalents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6684264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End of Q3 2024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7685532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$18B+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7685532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Free Cash Flow (2024)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7685532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Funds future M&amp;A</a:t>
            </a:r>
            <a:endParaRPr lang="en-US" sz="800"/>
          </a:p>
        </p:txBody>
      </p:sp>
      <p:sp>
        <p:nvSpPr>
          <p:cNvPr id="31" name="Header Bar"/>
          <p:cNvSpPr txBox="1"/>
          <p:nvPr/>
        </p:nvSpPr>
        <p:spPr>
          <a:xfrm>
            <a:off x="6684264" y="3753104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Recent Acquisitions</a:t>
            </a:r>
            <a:endParaRPr lang="en-US" sz="1200"/>
          </a:p>
        </p:txBody>
      </p:sp>
      <p:sp>
        <p:nvSpPr>
          <p:cNvPr id="32" name="Bullet List"/>
          <p:cNvSpPr txBox="1"/>
          <p:nvPr/>
        </p:nvSpPr>
        <p:spPr>
          <a:xfrm>
            <a:off x="6684264" y="4146296"/>
            <a:ext cx="2002536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ImmunoGen ($10.1B) — ELAHERE ADC, ovarian cancer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Cerevel ($8.7B) — CNS; emraclidine schizophrenia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Landos Biopharma — GI inflammation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Syndesi Therapeutics — CNS synaptic modulation</a:t>
            </a:r>
            <a:endParaRPr lang="en-US" sz="1000"/>
          </a:p>
        </p:txBody>
      </p:sp>
      <p:sp>
        <p:nvSpPr>
          <p:cNvPr id="3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16</a:t>
            </a:r>
            <a:endParaRPr lang="en-US" sz="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 $300B PATENT CLIFF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AbbVie: Next Chapter &amp; Market Lessons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AbbVie investor day 2024, Evaluate Pharma, SVB Leerink. Views are analytical.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AbbVie Revenue Bridge: Humira to Next Cycle ($B)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457200" y="1754632"/>
            <a:ext cx="4736592" cy="1888744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What AbbVie Must Do Next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146296"/>
          <a:ext cx="4736592" cy="1554480"/>
        </p:xfrm>
        <a:graphic>
          <a:graphicData uri="http://schemas.openxmlformats.org/drawingml/2006/table">
            <a:tbl>
              <a:tblPr bandRow="1" firstRow="1"/>
              <a:tblGrid>
                <a:gridCol w="1457412"/>
                <a:gridCol w="1457412"/>
                <a:gridCol w="1821766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Challenge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Implication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Skyrizi/Rinvoq LOE (2030s)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~10 years runway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Seed next cycle via early M&amp;A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Cerevel CNS execution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Emraclidine 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Schizophrenia $8B+; binary risk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ImmunoGen ADC integration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ELAHERE growing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Platform vs. one-product TBD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Neuroscience buildout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Post-Allergan: Botox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Migraine/psych = diversification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China generic exposure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Adalimumab biosimilars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Mostly priced in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Lessons for the Sector</a:t>
            </a:r>
            <a:endParaRPr lang="en-US" sz="1200"/>
          </a:p>
        </p:txBody>
      </p:sp>
      <p:sp>
        <p:nvSpPr>
          <p:cNvPr id="10" name="Card"/>
          <p:cNvSpPr txBox="1"/>
          <p:nvPr/>
        </p:nvSpPr>
        <p:spPr>
          <a:xfrm>
            <a:off x="5303520" y="1754632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Start Early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AbbVie began successor development 7+ years before Humira LoE</a:t>
            </a:r>
            <a:endParaRPr lang="en-US" sz="85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Most companies wait too long</a:t>
            </a:r>
            <a:endParaRPr lang="en-US" sz="850"/>
          </a:p>
        </p:txBody>
      </p:sp>
      <p:sp>
        <p:nvSpPr>
          <p:cNvPr id="11" name="Card"/>
          <p:cNvSpPr txBox="1"/>
          <p:nvPr/>
        </p:nvSpPr>
        <p:spPr>
          <a:xfrm>
            <a:off x="7031736" y="1754632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Bet on Mechanism, Not Brand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Skyrizi (IL-23) and Rinvoq (JAK1) are mechanistically superior to Humira in some indications</a:t>
            </a:r>
            <a:endParaRPr lang="en-US" sz="850"/>
          </a:p>
        </p:txBody>
      </p:sp>
      <p:sp>
        <p:nvSpPr>
          <p:cNvPr id="12" name="Card"/>
          <p:cNvSpPr txBox="1"/>
          <p:nvPr/>
        </p:nvSpPr>
        <p:spPr>
          <a:xfrm>
            <a:off x="5303520" y="2735580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M&amp;A as Acceleration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Pharmacyclics ($21B) wasn’t a replacement — it was diversification that bought time</a:t>
            </a:r>
            <a:endParaRPr lang="en-US" sz="850"/>
          </a:p>
        </p:txBody>
      </p:sp>
      <p:sp>
        <p:nvSpPr>
          <p:cNvPr id="13" name="Card"/>
          <p:cNvSpPr txBox="1"/>
          <p:nvPr/>
        </p:nvSpPr>
        <p:spPr>
          <a:xfrm>
            <a:off x="7031736" y="2735580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Execution Is Alpha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chronically underestimates how good large pharma commercial teams are at product launches</a:t>
            </a:r>
            <a:endParaRPr lang="en-US" sz="850"/>
          </a:p>
        </p:txBody>
      </p:sp>
      <p:sp>
        <p:nvSpPr>
          <p:cNvPr id="14" name="Header Bar"/>
          <p:cNvSpPr txBox="1"/>
          <p:nvPr/>
        </p:nvSpPr>
        <p:spPr>
          <a:xfrm>
            <a:off x="530352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15" name="Bullet List"/>
          <p:cNvSpPr txBox="1"/>
          <p:nvPr/>
        </p:nvSpPr>
        <p:spPr>
          <a:xfrm>
            <a:off x="530352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AbbVie proves patent cliffs are survivable with right lead time and pipeline discipline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Market still prices most pharma cliffs as terminal; AbbVie shows that's wrong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Key risk: Cerevel's emraclidine Phase 3 failure would reset CNS thesis and remove diversification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AbbVie template: expect Merck, BMS, Pfizer to follow same playbook with 2-4 year lags</a:t>
            </a:r>
            <a:endParaRPr lang="en-US" sz="1000"/>
          </a:p>
        </p:txBody>
      </p:sp>
      <p:sp>
        <p:nvSpPr>
          <p:cNvPr id="16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17</a:t>
            </a:r>
            <a:endParaRPr lang="en-US" sz="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lock"/>
          <p:cNvSpPr txBox="1"/>
          <p:nvPr/>
        </p:nvSpPr>
        <p:spPr>
          <a:xfrm>
            <a:off x="914400" y="914400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6400" dirty="0">
                <a:solidFill>
                  <a:srgbClr val="405363"/>
                </a:solidFill>
                <a:latin typeface="Arial Bold"/>
                <a:cs typeface="Arial Bold"/>
              </a:rPr>
              <a:t>04.</a:t>
            </a:r>
            <a:endParaRPr lang="en-US" sz="6400"/>
          </a:p>
        </p:txBody>
      </p:sp>
      <p:sp>
        <p:nvSpPr>
          <p:cNvPr id="3" name="Text Block"/>
          <p:cNvSpPr txBox="1"/>
          <p:nvPr/>
        </p:nvSpPr>
        <p:spPr>
          <a:xfrm>
            <a:off x="914400" y="3483864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000" dirty="0">
                <a:solidFill>
                  <a:srgbClr val="D57F5B"/>
                </a:solidFill>
                <a:latin typeface="Arial Bold"/>
                <a:cs typeface="Arial Bold"/>
              </a:rPr>
              <a:t>GLP-1 WARS</a:t>
            </a:r>
            <a:endParaRPr lang="en-US" sz="2000"/>
          </a:p>
        </p:txBody>
      </p:sp>
      <p:sp>
        <p:nvSpPr>
          <p:cNvPr id="4" name="Background"/>
          <p:cNvSpPr/>
          <p:nvPr/>
        </p:nvSpPr>
        <p:spPr>
          <a:xfrm>
            <a:off x="5943600" y="457200"/>
            <a:ext cx="2743200" cy="5943600"/>
          </a:xfrm>
          <a:prstGeom prst="rect">
            <a:avLst/>
          </a:prstGeom>
          <a:solidFill>
            <a:srgbClr val="4472C4"/>
          </a:solidFill>
        </p:spPr>
      </p:sp>
      <p:sp>
        <p:nvSpPr>
          <p:cNvPr id="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18</a:t>
            </a:r>
            <a:endParaRPr lang="en-US"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GLP-1 Is Reshaping the Entire Drug Market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Evaluate Pharma GLP-1 Dealmaking Report Nov 2025; Evaluate 2026 Preview; Company filings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The Numbers Tell the Story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691640" cy="41481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$75.5B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169448"/>
            <a:ext cx="1691640" cy="22626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Lilly's Projected '26 Rx Sales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395711"/>
            <a:ext cx="1691640" cy="11313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Pharma's first-ever milestone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2148840" y="1754632"/>
            <a:ext cx="1691640" cy="41481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$30B+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2148840" y="2169448"/>
            <a:ext cx="1691640" cy="22626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GLP-1 Alliances in 2024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2148840" y="2395711"/>
            <a:ext cx="1691640" cy="11313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Single-year record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457200" y="2508843"/>
            <a:ext cx="1691640" cy="41481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500+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457200" y="2923659"/>
            <a:ext cx="1691640" cy="22626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GLP-1 Programs in Pipeline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457200" y="3149922"/>
            <a:ext cx="1691640" cy="11313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Global, all stages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2148840" y="2508843"/>
            <a:ext cx="1691640" cy="41481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&gt;40%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2148840" y="2923659"/>
            <a:ext cx="1691640" cy="22626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China's Pipeline Share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2148840" y="3149922"/>
            <a:ext cx="1691640" cy="11313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GLP-1 programs globally</a:t>
            </a:r>
            <a:endParaRPr lang="en-US" sz="800"/>
          </a:p>
        </p:txBody>
      </p:sp>
      <p:sp>
        <p:nvSpPr>
          <p:cNvPr id="18" name="Background"/>
          <p:cNvSpPr/>
          <p:nvPr/>
        </p:nvSpPr>
        <p:spPr>
          <a:xfrm>
            <a:off x="457200" y="3372781"/>
            <a:ext cx="3383280" cy="2662259"/>
          </a:xfrm>
          <a:prstGeom prst="rect">
            <a:avLst/>
          </a:prstGeom>
          <a:solidFill>
            <a:srgbClr val="EBF3FF"/>
          </a:solidFill>
        </p:spPr>
      </p:sp>
      <p:sp>
        <p:nvSpPr>
          <p:cNvPr id="19" name="Header Bar"/>
          <p:cNvSpPr txBox="1"/>
          <p:nvPr/>
        </p:nvSpPr>
        <p:spPr>
          <a:xfrm>
            <a:off x="457200" y="3372781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GLP-1 Entering a Combination Era</a:t>
            </a:r>
            <a:endParaRPr lang="en-US" sz="1200"/>
          </a:p>
        </p:txBody>
      </p:sp>
      <p:sp>
        <p:nvSpPr>
          <p:cNvPr id="20" name="Bullet List"/>
          <p:cNvSpPr txBox="1"/>
          <p:nvPr/>
        </p:nvSpPr>
        <p:spPr>
          <a:xfrm>
            <a:off x="457200" y="3765973"/>
            <a:ext cx="3383280" cy="226906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The next frontier isn't better GLP-1s — it's GLP-1 + muscle preservation (myostatin inhibitors, ACVR2B)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Amylin analogs (Cagrilintide) are the real sleeper — preserve muscle while losing fat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NASH/MASH is GLP-1's next battleground after obesity; $35B+ opportunity by 2030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Oral GLP-1 formulation will disrupt injectable market — Pfizer, Lilly, BioHaven racing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Investors overvaluing pure GLP-1 plays; combo-mechanism companies are underappreciated</a:t>
            </a:r>
            <a:endParaRPr lang="en-US" sz="1000"/>
          </a:p>
        </p:txBody>
      </p:sp>
      <p:sp>
        <p:nvSpPr>
          <p:cNvPr id="21" name="Header Bar"/>
          <p:cNvSpPr txBox="1"/>
          <p:nvPr/>
        </p:nvSpPr>
        <p:spPr>
          <a:xfrm>
            <a:off x="3950208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GLP-1 Market Leaders vs. Challengers</a:t>
            </a:r>
            <a:endParaRPr lang="en-US" sz="1200"/>
          </a:p>
        </p:txBody>
      </p:sp>
      <p:graphicFrame>
        <p:nvGraphicFramePr>
          <p:cNvPr id="22" name="Zone Table"/>
          <p:cNvGraphicFramePr>
            <a:graphicFrameLocks noGrp="1"/>
          </p:cNvGraphicFramePr>
          <p:nvPr/>
        </p:nvGraphicFramePr>
        <p:xfrm>
          <a:off x="3950208" y="1754632"/>
          <a:ext cx="4736592" cy="1463040"/>
        </p:xfrm>
        <a:graphic>
          <a:graphicData uri="http://schemas.openxmlformats.org/drawingml/2006/table">
            <a:tbl>
              <a:tblPr bandRow="1" firstRow="1"/>
              <a:tblGrid>
                <a:gridCol w="1184148"/>
                <a:gridCol w="1184148"/>
                <a:gridCol w="789432"/>
                <a:gridCol w="1578864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Differentiation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Eli Lilly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Tirzepatide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GLP-1/GIP; SURPASS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Novo Nordisk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Semaglutide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SELECT CV; first-mover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Novo Nordisk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CagriSema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GLP-1+amylin combo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AstraZeneca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AZD5004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mol. GLP-1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Danuglipron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Once-daily oral GLP-1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3" name="Header Bar"/>
          <p:cNvSpPr txBox="1"/>
          <p:nvPr/>
        </p:nvSpPr>
        <p:spPr>
          <a:xfrm>
            <a:off x="3950208" y="3372781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GLP-1 vs. Broader Metabolic Pipeline Deal Value</a:t>
            </a:r>
            <a:endParaRPr lang="en-US" sz="1200"/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2"/>
          <a:srcRect l="19" t="0" r="19" b="0"/>
          <a:stretch>
            <a:fillRect/>
          </a:stretch>
        </p:blipFill>
        <p:spPr>
          <a:xfrm>
            <a:off x="3950208" y="3765973"/>
            <a:ext cx="4736592" cy="2269067"/>
          </a:xfrm>
          <a:prstGeom prst="rect">
            <a:avLst/>
          </a:prstGeom>
        </p:spPr>
      </p:pic>
      <p:sp>
        <p:nvSpPr>
          <p:cNvPr id="2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19</a:t>
            </a:r>
            <a:endParaRPr lang="en-US"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457200" y="45720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Agenda</a:t>
            </a:r>
            <a:endParaRPr lang="en-US" sz="2800"/>
          </a:p>
        </p:txBody>
      </p:sp>
      <p:sp>
        <p:nvSpPr>
          <p:cNvPr id="3" name="Text Block"/>
          <p:cNvSpPr txBox="1"/>
          <p:nvPr/>
        </p:nvSpPr>
        <p:spPr>
          <a:xfrm>
            <a:off x="594360" y="1254760"/>
            <a:ext cx="86106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2200" dirty="0">
                <a:solidFill>
                  <a:srgbClr val="D57F5B"/>
                </a:solidFill>
                <a:latin typeface="Arial Bold"/>
                <a:cs typeface="Arial Bold"/>
              </a:rPr>
              <a:t>01.</a:t>
            </a:r>
            <a:endParaRPr lang="en-US" sz="2200"/>
          </a:p>
        </p:txBody>
      </p:sp>
      <p:sp>
        <p:nvSpPr>
          <p:cNvPr id="4" name="Text Block"/>
          <p:cNvSpPr txBox="1"/>
          <p:nvPr/>
        </p:nvSpPr>
        <p:spPr>
          <a:xfrm>
            <a:off x="1501140" y="1254760"/>
            <a:ext cx="430530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400" dirty="0">
                <a:solidFill>
                  <a:srgbClr val="405363"/>
                </a:solidFill>
                <a:latin typeface="Arial"/>
                <a:cs typeface="Arial"/>
              </a:rPr>
              <a:t>State of Play: Biotech's Qualified Recovery</a:t>
            </a:r>
            <a:endParaRPr lang="en-US" sz="1400"/>
          </a:p>
        </p:txBody>
      </p:sp>
      <p:sp>
        <p:nvSpPr>
          <p:cNvPr id="5" name="Text Block"/>
          <p:cNvSpPr txBox="1"/>
          <p:nvPr/>
        </p:nvSpPr>
        <p:spPr>
          <a:xfrm>
            <a:off x="594360" y="1760220"/>
            <a:ext cx="86106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2200" dirty="0">
                <a:solidFill>
                  <a:srgbClr val="D57F5B"/>
                </a:solidFill>
                <a:latin typeface="Arial Bold"/>
                <a:cs typeface="Arial Bold"/>
              </a:rPr>
              <a:t>02.</a:t>
            </a:r>
            <a:endParaRPr lang="en-US" sz="2200"/>
          </a:p>
        </p:txBody>
      </p:sp>
      <p:sp>
        <p:nvSpPr>
          <p:cNvPr id="6" name="Text Block"/>
          <p:cNvSpPr txBox="1"/>
          <p:nvPr/>
        </p:nvSpPr>
        <p:spPr>
          <a:xfrm>
            <a:off x="1501140" y="1760220"/>
            <a:ext cx="430530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400" dirty="0">
                <a:solidFill>
                  <a:srgbClr val="405363"/>
                </a:solidFill>
                <a:latin typeface="Arial"/>
                <a:cs typeface="Arial"/>
              </a:rPr>
              <a:t>The Barbell Thesis: Why the Middle Will Be Left Behind</a:t>
            </a:r>
            <a:endParaRPr lang="en-US" sz="1400"/>
          </a:p>
        </p:txBody>
      </p:sp>
      <p:sp>
        <p:nvSpPr>
          <p:cNvPr id="7" name="Text Block"/>
          <p:cNvSpPr txBox="1"/>
          <p:nvPr/>
        </p:nvSpPr>
        <p:spPr>
          <a:xfrm>
            <a:off x="594360" y="2265680"/>
            <a:ext cx="86106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2200" dirty="0">
                <a:solidFill>
                  <a:srgbClr val="D57F5B"/>
                </a:solidFill>
                <a:latin typeface="Arial Bold"/>
                <a:cs typeface="Arial Bold"/>
              </a:rPr>
              <a:t>03.</a:t>
            </a:r>
            <a:endParaRPr lang="en-US" sz="2200"/>
          </a:p>
        </p:txBody>
      </p:sp>
      <p:sp>
        <p:nvSpPr>
          <p:cNvPr id="8" name="Text Block"/>
          <p:cNvSpPr txBox="1"/>
          <p:nvPr/>
        </p:nvSpPr>
        <p:spPr>
          <a:xfrm>
            <a:off x="1501140" y="2265680"/>
            <a:ext cx="430530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400" dirty="0">
                <a:solidFill>
                  <a:srgbClr val="405363"/>
                </a:solidFill>
                <a:latin typeface="Arial"/>
                <a:cs typeface="Arial"/>
              </a:rPr>
              <a:t>Force #1: The $300B Patent Cliff Imperative</a:t>
            </a:r>
            <a:endParaRPr lang="en-US" sz="1400"/>
          </a:p>
        </p:txBody>
      </p:sp>
      <p:sp>
        <p:nvSpPr>
          <p:cNvPr id="9" name="Text Block"/>
          <p:cNvSpPr txBox="1"/>
          <p:nvPr/>
        </p:nvSpPr>
        <p:spPr>
          <a:xfrm>
            <a:off x="594360" y="2771140"/>
            <a:ext cx="86106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2200" dirty="0">
                <a:solidFill>
                  <a:srgbClr val="D57F5B"/>
                </a:solidFill>
                <a:latin typeface="Arial Bold"/>
                <a:cs typeface="Arial Bold"/>
              </a:rPr>
              <a:t>04.</a:t>
            </a:r>
            <a:endParaRPr lang="en-US" sz="2200"/>
          </a:p>
        </p:txBody>
      </p:sp>
      <p:sp>
        <p:nvSpPr>
          <p:cNvPr id="10" name="Text Block"/>
          <p:cNvSpPr txBox="1"/>
          <p:nvPr/>
        </p:nvSpPr>
        <p:spPr>
          <a:xfrm>
            <a:off x="1501140" y="2771140"/>
            <a:ext cx="430530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400" dirty="0">
                <a:solidFill>
                  <a:srgbClr val="405363"/>
                </a:solidFill>
                <a:latin typeface="Arial"/>
                <a:cs typeface="Arial"/>
              </a:rPr>
              <a:t>Force #2: GLP-1 Wars &amp; the Incretin Revolution</a:t>
            </a:r>
            <a:endParaRPr lang="en-US" sz="1400"/>
          </a:p>
        </p:txBody>
      </p:sp>
      <p:sp>
        <p:nvSpPr>
          <p:cNvPr id="11" name="Text Block"/>
          <p:cNvSpPr txBox="1"/>
          <p:nvPr/>
        </p:nvSpPr>
        <p:spPr>
          <a:xfrm>
            <a:off x="594360" y="3276600"/>
            <a:ext cx="86106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2200" dirty="0">
                <a:solidFill>
                  <a:srgbClr val="D57F5B"/>
                </a:solidFill>
                <a:latin typeface="Arial Bold"/>
                <a:cs typeface="Arial Bold"/>
              </a:rPr>
              <a:t>05.</a:t>
            </a:r>
            <a:endParaRPr lang="en-US" sz="2200"/>
          </a:p>
        </p:txBody>
      </p:sp>
      <p:sp>
        <p:nvSpPr>
          <p:cNvPr id="12" name="Text Block"/>
          <p:cNvSpPr txBox="1"/>
          <p:nvPr/>
        </p:nvSpPr>
        <p:spPr>
          <a:xfrm>
            <a:off x="1501140" y="3276600"/>
            <a:ext cx="430530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400" dirty="0">
                <a:solidFill>
                  <a:srgbClr val="405363"/>
                </a:solidFill>
                <a:latin typeface="Arial"/>
                <a:cs typeface="Arial"/>
              </a:rPr>
              <a:t>Force #3: China's Rise as an Innovation Superpower</a:t>
            </a:r>
            <a:endParaRPr lang="en-US" sz="1400"/>
          </a:p>
        </p:txBody>
      </p:sp>
      <p:sp>
        <p:nvSpPr>
          <p:cNvPr id="13" name="Text Block"/>
          <p:cNvSpPr txBox="1"/>
          <p:nvPr/>
        </p:nvSpPr>
        <p:spPr>
          <a:xfrm>
            <a:off x="594360" y="3782060"/>
            <a:ext cx="86106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2200" dirty="0">
                <a:solidFill>
                  <a:srgbClr val="D57F5B"/>
                </a:solidFill>
                <a:latin typeface="Arial Bold"/>
                <a:cs typeface="Arial Bold"/>
              </a:rPr>
              <a:t>06.</a:t>
            </a:r>
            <a:endParaRPr lang="en-US" sz="2200"/>
          </a:p>
        </p:txBody>
      </p:sp>
      <p:sp>
        <p:nvSpPr>
          <p:cNvPr id="14" name="Text Block"/>
          <p:cNvSpPr txBox="1"/>
          <p:nvPr/>
        </p:nvSpPr>
        <p:spPr>
          <a:xfrm>
            <a:off x="1501140" y="3782060"/>
            <a:ext cx="430530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400" dirty="0">
                <a:solidFill>
                  <a:srgbClr val="405363"/>
                </a:solidFill>
                <a:latin typeface="Arial"/>
                <a:cs typeface="Arial"/>
              </a:rPr>
              <a:t>Force #4: FDA Turbulence and Regulatory Recalibration</a:t>
            </a:r>
            <a:endParaRPr lang="en-US" sz="1400"/>
          </a:p>
        </p:txBody>
      </p:sp>
      <p:sp>
        <p:nvSpPr>
          <p:cNvPr id="15" name="Text Block"/>
          <p:cNvSpPr txBox="1"/>
          <p:nvPr/>
        </p:nvSpPr>
        <p:spPr>
          <a:xfrm>
            <a:off x="594360" y="4287520"/>
            <a:ext cx="86106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2200" dirty="0">
                <a:solidFill>
                  <a:srgbClr val="D57F5B"/>
                </a:solidFill>
                <a:latin typeface="Arial Bold"/>
                <a:cs typeface="Arial Bold"/>
              </a:rPr>
              <a:t>07.</a:t>
            </a:r>
            <a:endParaRPr lang="en-US" sz="2200"/>
          </a:p>
        </p:txBody>
      </p:sp>
      <p:sp>
        <p:nvSpPr>
          <p:cNvPr id="16" name="Text Block"/>
          <p:cNvSpPr txBox="1"/>
          <p:nvPr/>
        </p:nvSpPr>
        <p:spPr>
          <a:xfrm>
            <a:off x="1501140" y="4287520"/>
            <a:ext cx="430530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400" dirty="0">
                <a:solidFill>
                  <a:srgbClr val="405363"/>
                </a:solidFill>
                <a:latin typeface="Arial"/>
                <a:cs typeface="Arial"/>
              </a:rPr>
              <a:t>Where Capital Is Actually Flowing: Platform vs. Asset Companies</a:t>
            </a:r>
            <a:endParaRPr lang="en-US" sz="1400"/>
          </a:p>
        </p:txBody>
      </p:sp>
      <p:sp>
        <p:nvSpPr>
          <p:cNvPr id="17" name="Text Block"/>
          <p:cNvSpPr txBox="1"/>
          <p:nvPr/>
        </p:nvSpPr>
        <p:spPr>
          <a:xfrm>
            <a:off x="594360" y="4792980"/>
            <a:ext cx="86106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2200" dirty="0">
                <a:solidFill>
                  <a:srgbClr val="D57F5B"/>
                </a:solidFill>
                <a:latin typeface="Arial Bold"/>
                <a:cs typeface="Arial Bold"/>
              </a:rPr>
              <a:t>08.</a:t>
            </a:r>
            <a:endParaRPr lang="en-US" sz="2200"/>
          </a:p>
        </p:txBody>
      </p:sp>
      <p:sp>
        <p:nvSpPr>
          <p:cNvPr id="18" name="Text Block"/>
          <p:cNvSpPr txBox="1"/>
          <p:nvPr/>
        </p:nvSpPr>
        <p:spPr>
          <a:xfrm>
            <a:off x="1501140" y="4792980"/>
            <a:ext cx="430530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400" dirty="0">
                <a:solidFill>
                  <a:srgbClr val="405363"/>
                </a:solidFill>
                <a:latin typeface="Arial"/>
                <a:cs typeface="Arial"/>
              </a:rPr>
              <a:t>The M&amp;A Landscape: Buyers, Targets &amp; Deal Dynamics</a:t>
            </a:r>
            <a:endParaRPr lang="en-US" sz="1400"/>
          </a:p>
        </p:txBody>
      </p:sp>
      <p:sp>
        <p:nvSpPr>
          <p:cNvPr id="19" name="Text Block"/>
          <p:cNvSpPr txBox="1"/>
          <p:nvPr/>
        </p:nvSpPr>
        <p:spPr>
          <a:xfrm>
            <a:off x="594360" y="5298440"/>
            <a:ext cx="86106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2200" dirty="0">
                <a:solidFill>
                  <a:srgbClr val="D57F5B"/>
                </a:solidFill>
                <a:latin typeface="Arial Bold"/>
                <a:cs typeface="Arial Bold"/>
              </a:rPr>
              <a:t>09.</a:t>
            </a:r>
            <a:endParaRPr lang="en-US" sz="2200"/>
          </a:p>
        </p:txBody>
      </p:sp>
      <p:sp>
        <p:nvSpPr>
          <p:cNvPr id="20" name="Text Block"/>
          <p:cNvSpPr txBox="1"/>
          <p:nvPr/>
        </p:nvSpPr>
        <p:spPr>
          <a:xfrm>
            <a:off x="1501140" y="5298440"/>
            <a:ext cx="430530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400" dirty="0">
                <a:solidFill>
                  <a:srgbClr val="405363"/>
                </a:solidFill>
                <a:latin typeface="Arial"/>
                <a:cs typeface="Arial"/>
              </a:rPr>
              <a:t>Themes Worth Watching: Beyond GLP-1</a:t>
            </a:r>
            <a:endParaRPr lang="en-US" sz="1400"/>
          </a:p>
        </p:txBody>
      </p:sp>
      <p:sp>
        <p:nvSpPr>
          <p:cNvPr id="21" name="Text Block"/>
          <p:cNvSpPr txBox="1"/>
          <p:nvPr/>
        </p:nvSpPr>
        <p:spPr>
          <a:xfrm>
            <a:off x="594360" y="5803900"/>
            <a:ext cx="86106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2200" dirty="0">
                <a:solidFill>
                  <a:srgbClr val="D57F5B"/>
                </a:solidFill>
                <a:latin typeface="Arial Bold"/>
                <a:cs typeface="Arial Bold"/>
              </a:rPr>
              <a:t>10.</a:t>
            </a:r>
            <a:endParaRPr lang="en-US" sz="2200"/>
          </a:p>
        </p:txBody>
      </p:sp>
      <p:sp>
        <p:nvSpPr>
          <p:cNvPr id="22" name="Text Block"/>
          <p:cNvSpPr txBox="1"/>
          <p:nvPr/>
        </p:nvSpPr>
        <p:spPr>
          <a:xfrm>
            <a:off x="1501140" y="5803900"/>
            <a:ext cx="4305300" cy="459740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400" dirty="0">
                <a:solidFill>
                  <a:srgbClr val="405363"/>
                </a:solidFill>
                <a:latin typeface="Arial"/>
                <a:cs typeface="Arial"/>
              </a:rPr>
              <a:t>Investment Implications &amp; Actionable Takeaways</a:t>
            </a:r>
            <a:endParaRPr lang="en-US" sz="1400"/>
          </a:p>
        </p:txBody>
      </p:sp>
      <p:sp>
        <p:nvSpPr>
          <p:cNvPr id="23" name="Background"/>
          <p:cNvSpPr/>
          <p:nvPr/>
        </p:nvSpPr>
        <p:spPr>
          <a:xfrm>
            <a:off x="5943600" y="1117600"/>
            <a:ext cx="2743200" cy="5283200"/>
          </a:xfrm>
          <a:prstGeom prst="rect">
            <a:avLst/>
          </a:prstGeom>
          <a:solidFill>
            <a:srgbClr val="4472C4"/>
          </a:solidFill>
        </p:spPr>
      </p:sp>
      <p:sp>
        <p:nvSpPr>
          <p:cNvPr id="24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</a:t>
            </a:r>
            <a:endParaRPr lang="en-US" sz="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The GLP-1 Wars: Competitive Battlemap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Evaluate Pharma, GlobalData, company filings, ClinicalTrials.gov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Full Competitive Landscape by Mechanism</a:t>
            </a:r>
            <a:endParaRPr lang="en-US" sz="1200"/>
          </a:p>
        </p:txBody>
      </p:sp>
      <p:graphicFrame>
        <p:nvGraphicFramePr>
          <p:cNvPr id="6" name="Zone Table"/>
          <p:cNvGraphicFramePr>
            <a:graphicFrameLocks noGrp="1"/>
          </p:cNvGraphicFramePr>
          <p:nvPr/>
        </p:nvGraphicFramePr>
        <p:xfrm>
          <a:off x="457200" y="1754632"/>
          <a:ext cx="4736592" cy="2514600"/>
        </p:xfrm>
        <a:graphic>
          <a:graphicData uri="http://schemas.openxmlformats.org/drawingml/2006/table">
            <a:tbl>
              <a:tblPr bandRow="1" firstRow="1"/>
              <a:tblGrid>
                <a:gridCol w="1052576"/>
                <a:gridCol w="1052576"/>
                <a:gridCol w="1052576"/>
                <a:gridCol w="526288"/>
                <a:gridCol w="1052576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Mechanism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 Edge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Eli Lilly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Tirzepatide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GLP-1/GIP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Best-in-class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Eli Lilly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Retatrutide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GLP-1/GIP/Gcg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Triple; 24% loss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Novo Nordisk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Semaglutide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SELECT CV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Novo Nordisk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CagriSema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GLP-1+amylin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Muscle-preserving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AstraZeneca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AZD5004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(oral)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QD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Danuglipron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(oral)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QD dosing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Amgen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MariTide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GLP-1/GIP antag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Monthly dosing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Structure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GSBR-1290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GLP-1/GIP bspec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Long-act bispfc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Boehringer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Survodutide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GLP-1/Gcg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NASH focus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Roche/Carmot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CT-388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GLP-1/GIP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Acq $2.7B; depth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7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Lilly Is Pulling Away</a:t>
            </a:r>
            <a:endParaRPr lang="en-US" sz="1200"/>
          </a:p>
        </p:txBody>
      </p:sp>
      <p:sp>
        <p:nvSpPr>
          <p:cNvPr id="8" name="Bullet List"/>
          <p:cNvSpPr txBox="1"/>
          <p:nvPr/>
        </p:nvSpPr>
        <p:spPr>
          <a:xfrm>
            <a:off x="5303520" y="1754632"/>
            <a:ext cx="3383280" cy="10915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Tirzepatide's dual mechanism: ~20% weight loss vs. ~15% for semaglutide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Retatrutide Phase 3: ~24% weight loss — new ceiling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Manufacturing scale-up outpaced Novo; supply constraints ease by 2025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Cardio outcomes data due 2026 — final gap vs. Novo's SELECT advantage</a:t>
            </a:r>
            <a:endParaRPr lang="en-US" sz="1000"/>
          </a:p>
        </p:txBody>
      </p:sp>
      <p:sp>
        <p:nvSpPr>
          <p:cNvPr id="9" name="Header Bar"/>
          <p:cNvSpPr txBox="1"/>
          <p:nvPr/>
        </p:nvSpPr>
        <p:spPr>
          <a:xfrm>
            <a:off x="5303520" y="2955883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Novo's Defensive Moat</a:t>
            </a:r>
            <a:endParaRPr lang="en-US" sz="1200"/>
          </a:p>
        </p:txBody>
      </p:sp>
      <p:sp>
        <p:nvSpPr>
          <p:cNvPr id="10" name="Bullet List"/>
          <p:cNvSpPr txBox="1"/>
          <p:nvPr/>
        </p:nvSpPr>
        <p:spPr>
          <a:xfrm>
            <a:off x="5303520" y="3349075"/>
            <a:ext cx="3383280" cy="10915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SELECT CV outcomes trial (2023) - only completed MACE data for GLP-1s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Payer coverage cemented by outcomes evidence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CagriSema targets muscle-preservation gap vs pure GLP-1s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Oral semaglutide gaining traction; pipeline positions Novo for next wave</a:t>
            </a:r>
            <a:endParaRPr lang="en-US" sz="1000"/>
          </a:p>
        </p:txBody>
      </p:sp>
      <p:sp>
        <p:nvSpPr>
          <p:cNvPr id="11" name="Header Bar"/>
          <p:cNvSpPr txBox="1"/>
          <p:nvPr/>
        </p:nvSpPr>
        <p:spPr>
          <a:xfrm>
            <a:off x="5303520" y="4550326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Total GLP-1 Market 2030E</a:t>
            </a:r>
            <a:endParaRPr lang="en-US" sz="1200"/>
          </a:p>
        </p:txBody>
      </p:sp>
      <p:sp>
        <p:nvSpPr>
          <p:cNvPr id="12" name="Stat Value"/>
          <p:cNvSpPr txBox="1"/>
          <p:nvPr/>
        </p:nvSpPr>
        <p:spPr>
          <a:xfrm>
            <a:off x="5303520" y="4943518"/>
            <a:ext cx="1691640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$130B+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5303520" y="5543856"/>
            <a:ext cx="1691640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GLP-1 Market 2030E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5303520" y="5871313"/>
            <a:ext cx="1691640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Up from $34B in 2024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6995160" y="4943518"/>
            <a:ext cx="1691640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10+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6995160" y="5543856"/>
            <a:ext cx="1691640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# of Approved GLP-1s by 2028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6995160" y="5871313"/>
            <a:ext cx="1691640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Obesity + cardiometabolic</a:t>
            </a:r>
            <a:endParaRPr lang="en-US" sz="800"/>
          </a:p>
        </p:txBody>
      </p:sp>
      <p:sp>
        <p:nvSpPr>
          <p:cNvPr id="18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20</a:t>
            </a:r>
            <a:endParaRPr lang="en-US"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Next-Gen GLP-1: Beyond Semaglutide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Evaluate Pharma, NEJM clinical data, SVB Leerink GLP-1 deep-dive 2025.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GLP-1 Generation Map</a:t>
            </a:r>
            <a:endParaRPr lang="en-US" sz="1200"/>
          </a:p>
        </p:txBody>
      </p:sp>
      <p:graphicFrame>
        <p:nvGraphicFramePr>
          <p:cNvPr id="6" name="Zone Table"/>
          <p:cNvGraphicFramePr>
            <a:graphicFrameLocks noGrp="1"/>
          </p:cNvGraphicFramePr>
          <p:nvPr/>
        </p:nvGraphicFramePr>
        <p:xfrm>
          <a:off x="457200" y="1754632"/>
          <a:ext cx="3383280" cy="1801368"/>
        </p:xfrm>
        <a:graphic>
          <a:graphicData uri="http://schemas.openxmlformats.org/drawingml/2006/table">
            <a:tbl>
              <a:tblPr bandRow="1" firstRow="1"/>
              <a:tblGrid>
                <a:gridCol w="724988"/>
                <a:gridCol w="966651"/>
                <a:gridCol w="966651"/>
                <a:gridCol w="72498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Mechanism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Best-in-Class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 Loss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mono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Semaglutide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~15%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/ GIP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Tirzepatide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~20%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GLP-1/GIP/Gcg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Retatrutide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~24%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 3+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+ amylin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CagriSema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~25%*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 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+ muscle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Various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TBD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Small-mol GLP-1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Danuglipron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~10%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7" name="Header Bar"/>
          <p:cNvSpPr txBox="1"/>
          <p:nvPr/>
        </p:nvSpPr>
        <p:spPr>
          <a:xfrm>
            <a:off x="45720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Adjacent Opportunities GLP-1 Unlocks</a:t>
            </a:r>
            <a:endParaRPr lang="en-US" sz="1200"/>
          </a:p>
        </p:txBody>
      </p:sp>
      <p:sp>
        <p:nvSpPr>
          <p:cNvPr id="8" name="Bullet List"/>
          <p:cNvSpPr txBox="1"/>
          <p:nvPr/>
        </p:nvSpPr>
        <p:spPr>
          <a:xfrm>
            <a:off x="45720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NASH/MASH: GLP-1 + FXR agonist combinations; Madrigal (Rezdiffra) leads but GLP-1s threatening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Heart failure: FLOW trial showed semaglutide reduces HF hospitalization — new indication filing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Sleep apnea: Lilly/Novo both filing; ~20M undiagnosed US patients, no drug therapy exists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Addiction/CNS: GLP-1 receptors in reward circuits; Novo exploring alcohol/opioid use disorder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CKD: FLOW renal outcomes trial could unlock nephrology market worth $15B+</a:t>
            </a:r>
            <a:endParaRPr lang="en-US" sz="1000"/>
          </a:p>
        </p:txBody>
      </p:sp>
      <p:sp>
        <p:nvSpPr>
          <p:cNvPr id="9" name="Header Bar"/>
          <p:cNvSpPr txBox="1"/>
          <p:nvPr/>
        </p:nvSpPr>
        <p:spPr>
          <a:xfrm>
            <a:off x="3950208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Investment Angles: Who Benefits Beyond Lilly &amp; Novo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3950208" y="1754632"/>
          <a:ext cx="4736592" cy="1472184"/>
        </p:xfrm>
        <a:graphic>
          <a:graphicData uri="http://schemas.openxmlformats.org/drawingml/2006/table">
            <a:tbl>
              <a:tblPr bandRow="1" firstRow="1"/>
              <a:tblGrid>
                <a:gridCol w="1353312"/>
                <a:gridCol w="1691640"/>
                <a:gridCol w="169164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GLP-1 Angle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Our Take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Viking Therapeutics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VK2735 oral+inject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Best pure-play challenger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Structure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GSBR-1290 oral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Chinese-origin oral GLP-1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Altimmune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Pemvidutide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GLP-1/Gcg; NASH+obesity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Carmot (Roche)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CT-388/CT-868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Roche platform; acq. valid.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Zealand Pharma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Petrelintide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Pure amylin; Novo partner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Inventiva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Lanifibranor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NASH adjacent PPAR agonist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Header Bar"/>
          <p:cNvSpPr txBox="1"/>
          <p:nvPr/>
        </p:nvSpPr>
        <p:spPr>
          <a:xfrm>
            <a:off x="3950208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Contrarian View on GLP-1</a:t>
            </a:r>
            <a:endParaRPr lang="en-US" sz="1200"/>
          </a:p>
        </p:txBody>
      </p:sp>
      <p:sp>
        <p:nvSpPr>
          <p:cNvPr id="12" name="Bullet List"/>
          <p:cNvSpPr txBox="1"/>
          <p:nvPr/>
        </p:nvSpPr>
        <p:spPr>
          <a:xfrm>
            <a:off x="3950208" y="4146296"/>
            <a:ext cx="4736592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Consensus is too focused on the Lilly/Novo duopoly — the real alpha is in the next-gen mechanism companies and oral challengers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Oral GLP-1 will be the single largest catalyst for market expansion: 500M+ addressable patients globally who won't self-inject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GLP-1 for CNS and addiction is the most underappreciated adjacency — 3-5 year horizon but massive if it works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Muscle preservation (GLP-1 + myostatin/amylin) is the key differentiator in the next generation; pure GLP-1 plays commoditize</a:t>
            </a:r>
            <a:endParaRPr lang="en-US" sz="1000"/>
          </a:p>
        </p:txBody>
      </p:sp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21</a:t>
            </a:r>
            <a:endParaRPr lang="en-US" sz="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Eli Lilly: The GLP-1 Juggernaut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Lilly 10-K 2024, Evaluate Pharma, FactSet. Market data as of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~$750B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Largest pharma globally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792224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$45.0B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792224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2024 Revenue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792224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+32% YoY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457200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$11.5B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457200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Mounjaro Revenue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457200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Type 2 diabetes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1792224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$5.0B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1792224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Zepbound Revenue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1792224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Obesity; approved Nov 2023</a:t>
            </a:r>
            <a:endParaRPr lang="en-US" sz="800"/>
          </a:p>
        </p:txBody>
      </p:sp>
      <p:sp>
        <p:nvSpPr>
          <p:cNvPr id="18" name="Header Bar"/>
          <p:cNvSpPr txBox="1"/>
          <p:nvPr/>
        </p:nvSpPr>
        <p:spPr>
          <a:xfrm>
            <a:off x="457200" y="3753104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The Lilly Thesis</a:t>
            </a:r>
            <a:endParaRPr lang="en-US" sz="1200"/>
          </a:p>
        </p:txBody>
      </p:sp>
      <p:sp>
        <p:nvSpPr>
          <p:cNvPr id="19" name="Bullet List"/>
          <p:cNvSpPr txBox="1"/>
          <p:nvPr/>
        </p:nvSpPr>
        <p:spPr>
          <a:xfrm>
            <a:off x="457200" y="4146296"/>
            <a:ext cx="2670048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Tirzepatide (GLP-1/GIP) best-in-class weight loss drug — 20%+ body weight reduction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Retatrutide Phase 3 showed 24% weight loss — no competitor close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Lilly closed manufacturing gap vs. Novo; supply no longer constraint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Pipeline diversification: oncology (Jaypirca), immunology, Alzheimer's (donanemab)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Revenue trajectory toward $75B+ in 2026 — unprecedented for pharma</a:t>
            </a:r>
            <a:endParaRPr lang="en-US" sz="1000"/>
          </a:p>
        </p:txBody>
      </p:sp>
      <p:sp>
        <p:nvSpPr>
          <p:cNvPr id="20" name="Header Bar"/>
          <p:cNvSpPr txBox="1"/>
          <p:nvPr/>
        </p:nvSpPr>
        <p:spPr>
          <a:xfrm>
            <a:off x="3236976" y="1361440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Incretin Revenue Ramp ($B)</a:t>
            </a:r>
            <a:endParaRPr lang="en-US" sz="1200"/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2"/>
          <a:srcRect l="17" t="0" r="17" b="0"/>
          <a:stretch>
            <a:fillRect/>
          </a:stretch>
        </p:blipFill>
        <p:spPr>
          <a:xfrm>
            <a:off x="3236976" y="1754632"/>
            <a:ext cx="3337560" cy="1888744"/>
          </a:xfrm>
          <a:prstGeom prst="rect">
            <a:avLst/>
          </a:prstGeom>
        </p:spPr>
      </p:pic>
      <p:sp>
        <p:nvSpPr>
          <p:cNvPr id="22" name="Header Bar"/>
          <p:cNvSpPr txBox="1"/>
          <p:nvPr/>
        </p:nvSpPr>
        <p:spPr>
          <a:xfrm>
            <a:off x="3236976" y="3753104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Lilly Pipeline Beyond GLP-1</a:t>
            </a:r>
            <a:endParaRPr lang="en-US" sz="1200"/>
          </a:p>
        </p:txBody>
      </p:sp>
      <p:graphicFrame>
        <p:nvGraphicFramePr>
          <p:cNvPr id="23" name="Zone Table"/>
          <p:cNvGraphicFramePr>
            <a:graphicFrameLocks noGrp="1"/>
          </p:cNvGraphicFramePr>
          <p:nvPr/>
        </p:nvGraphicFramePr>
        <p:xfrm>
          <a:off x="3236976" y="4146296"/>
          <a:ext cx="3337560" cy="1554480"/>
        </p:xfrm>
        <a:graphic>
          <a:graphicData uri="http://schemas.openxmlformats.org/drawingml/2006/table">
            <a:tbl>
              <a:tblPr bandRow="1" firstRow="1"/>
              <a:tblGrid>
                <a:gridCol w="890016"/>
                <a:gridCol w="890016"/>
                <a:gridCol w="667512"/>
                <a:gridCol w="890016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 Sales Est.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Donanemab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Alzheimer's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~$5-7B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Retatrutide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Obesity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~$15B+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Lebrikizumab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Atopic derm.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~$3B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Jaypirca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B-cell malign.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~$2B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Orforglipron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Obesity (oral)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~$5B+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4" name="Header Bar"/>
          <p:cNvSpPr txBox="1"/>
          <p:nvPr/>
        </p:nvSpPr>
        <p:spPr>
          <a:xfrm>
            <a:off x="6684264" y="1361440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Financial Strength</a:t>
            </a:r>
            <a:endParaRPr lang="en-US" sz="1200"/>
          </a:p>
        </p:txBody>
      </p:sp>
      <p:sp>
        <p:nvSpPr>
          <p:cNvPr id="25" name="Stat Value"/>
          <p:cNvSpPr txBox="1"/>
          <p:nvPr/>
        </p:nvSpPr>
        <p:spPr>
          <a:xfrm>
            <a:off x="6684264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$12B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6684264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2024 Free Cash Flow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6684264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Rapidly expanding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7685532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$9B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7685532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R&amp;D Spend (2024)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7685532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20% of revenue</a:t>
            </a:r>
            <a:endParaRPr lang="en-US" sz="800"/>
          </a:p>
        </p:txBody>
      </p:sp>
      <p:sp>
        <p:nvSpPr>
          <p:cNvPr id="31" name="Header Bar"/>
          <p:cNvSpPr txBox="1"/>
          <p:nvPr/>
        </p:nvSpPr>
        <p:spPr>
          <a:xfrm>
            <a:off x="6684264" y="3753104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Risks</a:t>
            </a:r>
            <a:endParaRPr lang="en-US" sz="1200"/>
          </a:p>
        </p:txBody>
      </p:sp>
      <p:sp>
        <p:nvSpPr>
          <p:cNvPr id="32" name="Bullet List"/>
          <p:cNvSpPr txBox="1"/>
          <p:nvPr/>
        </p:nvSpPr>
        <p:spPr>
          <a:xfrm>
            <a:off x="6684264" y="4146296"/>
            <a:ext cx="2002536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IRA price negotiation: Mounjaro eligible 2026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Valuation pricing near-perfection: &gt;30x 2025E EPS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Novo + Amgen competitive response in 2025-26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Retatrutide Ph3 failure would reset obesity thesis</a:t>
            </a:r>
            <a:endParaRPr lang="en-US" sz="1000"/>
          </a:p>
        </p:txBody>
      </p:sp>
      <p:sp>
        <p:nvSpPr>
          <p:cNvPr id="3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22</a:t>
            </a:r>
            <a:endParaRPr lang="en-US" sz="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Eli Lilly: Strategic Outlook &amp; View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Lilly investor day 2024, SVB Leerink, Evaluate Pharma. Views are analytical.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Lilly Revenue Composition 2024 vs. 2028E ($B)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457200" y="1754632"/>
            <a:ext cx="4736592" cy="1888744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Strategic Priorities: What Lilly Does Next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146296"/>
          <a:ext cx="4736592" cy="1554480"/>
        </p:xfrm>
        <a:graphic>
          <a:graphicData uri="http://schemas.openxmlformats.org/drawingml/2006/table">
            <a:tbl>
              <a:tblPr bandRow="1" firstRow="1"/>
              <a:tblGrid>
                <a:gridCol w="947318"/>
                <a:gridCol w="1578864"/>
                <a:gridCol w="631545"/>
                <a:gridCol w="1578864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Priority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Timeline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Implication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GLP-1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Orforglipron Ph3 readout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2025-26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Unlocks inj-averse pts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Retatrutide Ph3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Triple agonist obesity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New ceiling; pricing power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IRA mitigation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New formulations, devices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Ongoing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Protect Mounjaro revenue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M&amp;A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Oncology &amp; neuro bolt-ons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2025-27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Diversify beyond GLP-1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Manufacturing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$5.5B capex ramp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2025-26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Remove supply constraint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Lilly vs. Novo: Head-to-Head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5303520" y="1754632"/>
          <a:ext cx="3383280" cy="1051560"/>
        </p:xfrm>
        <a:graphic>
          <a:graphicData uri="http://schemas.openxmlformats.org/drawingml/2006/table">
            <a:tbl>
              <a:tblPr bandRow="1" firstRow="1"/>
              <a:tblGrid>
                <a:gridCol w="1127760"/>
                <a:gridCol w="1127760"/>
                <a:gridCol w="112776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Lilly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Weight loss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~20% (tirz)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~15% (sema)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CV outcomes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Pending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SELECT done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option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Orforglipron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Rybelsus/Amyc.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Valuation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~30x EPS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~25x EPS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Next-gen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Retatrutide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CagriSema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Header Bar"/>
          <p:cNvSpPr txBox="1"/>
          <p:nvPr/>
        </p:nvSpPr>
        <p:spPr>
          <a:xfrm>
            <a:off x="530352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12" name="Bullet List"/>
          <p:cNvSpPr txBox="1"/>
          <p:nvPr/>
        </p:nvSpPr>
        <p:spPr>
          <a:xfrm>
            <a:off x="530352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Lilly is executing one of the greatest pharmaceutical pivots in history — from mid-tier to largest pharma by market cap in under a decade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The bull case is underappreciated: oral GLP-1 + retatrutide + donanemab together could sustain $100B+ revenue by 2030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Primary risk is valuation, not fundamentals — the stock prices a lot of good news; any trial failure triggers sharp de-rating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Best owned as a core position with size reduced on any significant appreciation from current levels</a:t>
            </a:r>
            <a:endParaRPr lang="en-US" sz="1000"/>
          </a:p>
        </p:txBody>
      </p:sp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23</a:t>
            </a:r>
            <a:endParaRPr lang="en-US" sz="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Novo Nordisk: The GLP-1 Originator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Novo Nordisk Annual Report 2024, Evaluate Pharma, FactSet. Data as of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~$500B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Largest European company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792224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~$33B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792224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2024 Revenue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792224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+25% YoY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457200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$14.3B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457200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Ozempic Revenue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457200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T2D &amp; cardiovascular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1792224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$6.8B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1792224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Wegovy Revenue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1792224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Obesity; supply-constrained</a:t>
            </a:r>
            <a:endParaRPr lang="en-US" sz="800"/>
          </a:p>
        </p:txBody>
      </p:sp>
      <p:sp>
        <p:nvSpPr>
          <p:cNvPr id="18" name="Header Bar"/>
          <p:cNvSpPr txBox="1"/>
          <p:nvPr/>
        </p:nvSpPr>
        <p:spPr>
          <a:xfrm>
            <a:off x="457200" y="3753104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Novo Still Wins</a:t>
            </a:r>
            <a:endParaRPr lang="en-US" sz="1200"/>
          </a:p>
        </p:txBody>
      </p:sp>
      <p:sp>
        <p:nvSpPr>
          <p:cNvPr id="19" name="Bullet List"/>
          <p:cNvSpPr txBox="1"/>
          <p:nvPr/>
        </p:nvSpPr>
        <p:spPr>
          <a:xfrm>
            <a:off x="457200" y="4146296"/>
            <a:ext cx="2670048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SELECT CV trial — only MACE data for GLP-1; payer gold standard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First-mover formulary position; embedded in payer rebate structures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CagriSema Phase 3: muscle-preservation advantage over pure GLP-1s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Oral semaglutide expanding; oral pipeline for next-gen wave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Denmark infrastructure: 50%+ global insulin supply — regulatory moat</a:t>
            </a:r>
            <a:endParaRPr lang="en-US" sz="1000"/>
          </a:p>
        </p:txBody>
      </p:sp>
      <p:sp>
        <p:nvSpPr>
          <p:cNvPr id="20" name="Header Bar"/>
          <p:cNvSpPr txBox="1"/>
          <p:nvPr/>
        </p:nvSpPr>
        <p:spPr>
          <a:xfrm>
            <a:off x="3236976" y="1361440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Semaglutide Portfolio Revenue ($B)</a:t>
            </a:r>
            <a:endParaRPr lang="en-US" sz="1200"/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2"/>
          <a:srcRect l="17" t="0" r="17" b="0"/>
          <a:stretch>
            <a:fillRect/>
          </a:stretch>
        </p:blipFill>
        <p:spPr>
          <a:xfrm>
            <a:off x="3236976" y="1754632"/>
            <a:ext cx="3337560" cy="1888744"/>
          </a:xfrm>
          <a:prstGeom prst="rect">
            <a:avLst/>
          </a:prstGeom>
        </p:spPr>
      </p:pic>
      <p:sp>
        <p:nvSpPr>
          <p:cNvPr id="22" name="Header Bar"/>
          <p:cNvSpPr txBox="1"/>
          <p:nvPr/>
        </p:nvSpPr>
        <p:spPr>
          <a:xfrm>
            <a:off x="3236976" y="3753104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Pipeline Beyond Semaglutide</a:t>
            </a:r>
            <a:endParaRPr lang="en-US" sz="1200"/>
          </a:p>
        </p:txBody>
      </p:sp>
      <p:graphicFrame>
        <p:nvGraphicFramePr>
          <p:cNvPr id="23" name="Zone Table"/>
          <p:cNvGraphicFramePr>
            <a:graphicFrameLocks noGrp="1"/>
          </p:cNvGraphicFramePr>
          <p:nvPr/>
        </p:nvGraphicFramePr>
        <p:xfrm>
          <a:off x="3236976" y="4146296"/>
          <a:ext cx="3337560" cy="1463040"/>
        </p:xfrm>
        <a:graphic>
          <a:graphicData uri="http://schemas.openxmlformats.org/drawingml/2006/table">
            <a:tbl>
              <a:tblPr bandRow="1" firstRow="1"/>
              <a:tblGrid>
                <a:gridCol w="890016"/>
                <a:gridCol w="890016"/>
                <a:gridCol w="445008"/>
                <a:gridCol w="111252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Mechanism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Upside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CagriSema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GLP-1+amylin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~25%+muscle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Amycretin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GLP-1/amyl or.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First oral combo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IcoSema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Insulin/sema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T2D simplification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NNC0479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GLP-1/GIP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Vs. Lilly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Sema FLOW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Renal outcomes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Filed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CKD $15B+ mkt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4" name="Header Bar"/>
          <p:cNvSpPr txBox="1"/>
          <p:nvPr/>
        </p:nvSpPr>
        <p:spPr>
          <a:xfrm>
            <a:off x="6684264" y="1361440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Financial Strength</a:t>
            </a:r>
            <a:endParaRPr lang="en-US" sz="1200"/>
          </a:p>
        </p:txBody>
      </p:sp>
      <p:sp>
        <p:nvSpPr>
          <p:cNvPr id="25" name="Stat Value"/>
          <p:cNvSpPr txBox="1"/>
          <p:nvPr/>
        </p:nvSpPr>
        <p:spPr>
          <a:xfrm>
            <a:off x="6684264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45%+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6684264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Operating Margin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6684264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Best in class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7685532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~$7B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7685532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R&amp;D Spend (2024)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7685532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21% of revenue</a:t>
            </a:r>
            <a:endParaRPr lang="en-US" sz="800"/>
          </a:p>
        </p:txBody>
      </p:sp>
      <p:sp>
        <p:nvSpPr>
          <p:cNvPr id="31" name="Header Bar"/>
          <p:cNvSpPr txBox="1"/>
          <p:nvPr/>
        </p:nvSpPr>
        <p:spPr>
          <a:xfrm>
            <a:off x="6684264" y="3753104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Risks</a:t>
            </a:r>
            <a:endParaRPr lang="en-US" sz="1200"/>
          </a:p>
        </p:txBody>
      </p:sp>
      <p:sp>
        <p:nvSpPr>
          <p:cNvPr id="32" name="Bullet List"/>
          <p:cNvSpPr txBox="1"/>
          <p:nvPr/>
        </p:nvSpPr>
        <p:spPr>
          <a:xfrm>
            <a:off x="6684264" y="4146296"/>
            <a:ext cx="2002536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CagriSema Ph3 miss would cede next-gen to Lilly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Wegovy supply: any disruption hits stock hard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IRA: semaglutide negotiation target by 2026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Lilly closing efficacy gap faster than expected</a:t>
            </a:r>
            <a:endParaRPr lang="en-US" sz="1000"/>
          </a:p>
        </p:txBody>
      </p:sp>
      <p:sp>
        <p:nvSpPr>
          <p:cNvPr id="3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24</a:t>
            </a:r>
            <a:endParaRPr lang="en-US" sz="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Novo Nordisk: Beyond Obesity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Novo Nordisk investor day 2024, Evaluate Pharma, SVB Leerink. Views analytical.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Novo Revenue Bridge 2024-2028E ($B)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457200" y="1754632"/>
            <a:ext cx="4736592" cy="1888744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Novo's Expansion Strategy: Beyond GLP-1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146296"/>
          <a:ext cx="4736592" cy="1554480"/>
        </p:xfrm>
        <a:graphic>
          <a:graphicData uri="http://schemas.openxmlformats.org/drawingml/2006/table">
            <a:tbl>
              <a:tblPr bandRow="1" firstRow="1"/>
              <a:tblGrid>
                <a:gridCol w="947318"/>
                <a:gridCol w="1263091"/>
                <a:gridCol w="947318"/>
                <a:gridCol w="1578864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Asset/Move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Why It Matters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Rare disease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Cardior, Forma acq.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Integrated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Hematology diversif.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CNS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CNS trials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exploratory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Addiction/Parkinson upside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NASH/MASH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Sema NASH filing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Filed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Vs. Madrigal Rezdiffra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CKD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FLOW renal outcomes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Filed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New large indication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pipeline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Amycretin Ph2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First oral GLP-1+amylin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Competitive Positioning vs. Lilly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5303520" y="1754632"/>
          <a:ext cx="3383280" cy="1097280"/>
        </p:xfrm>
        <a:graphic>
          <a:graphicData uri="http://schemas.openxmlformats.org/drawingml/2006/table">
            <a:tbl>
              <a:tblPr bandRow="1" firstRow="1"/>
              <a:tblGrid>
                <a:gridCol w="845820"/>
                <a:gridCol w="1127760"/>
                <a:gridCol w="140970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Novo Edge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Novo Risk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CV outcomes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SELECT done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Lilly data coming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GLP-1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Rybelsus appr.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Orforglipron stronger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Payer access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Entrenched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Lilly gaining share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Efficacy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15% wt loss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Tirz at 20%+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Next-gen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CagriSema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Retatrutide leads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Header Bar"/>
          <p:cNvSpPr txBox="1"/>
          <p:nvPr/>
        </p:nvSpPr>
        <p:spPr>
          <a:xfrm>
            <a:off x="530352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12" name="Bullet List"/>
          <p:cNvSpPr txBox="1"/>
          <p:nvPr/>
        </p:nvSpPr>
        <p:spPr>
          <a:xfrm>
            <a:off x="530352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Novo is the more defensive GLP-1 play — SELECT CV outcomes data and payer entrenchment create a durable floor under revenue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CagriSema is the key catalyst: if Phase 3 delivers 25%+ weight loss with muscle preservation, Novo reclaims the efficacy crown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The bear case is not losing to Lilly — it's the IRA and supply disruption compressing both revenue and multiple simultaneously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Best owned as a pair trade with Lilly: lower valuation, more CV/payer protection, slightly lower growth ceiling</a:t>
            </a:r>
            <a:endParaRPr lang="en-US" sz="1000"/>
          </a:p>
        </p:txBody>
      </p:sp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25</a:t>
            </a:r>
            <a:endParaRPr lang="en-US" sz="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AstraZeneca: GLP-1 Challenger Strategy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AstraZeneca Annual Report 2024, Evaluate Pharma, FactSet. Data as of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~$250B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As of Jan 2026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792224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$54.1B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792224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2024 Revenue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792224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+18% YoY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457200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$21.2B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457200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Oncology Revenue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457200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Largest franchise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1792224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AZD5004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1792224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GLP-1 Program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1792224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Oral; Phase 2</a:t>
            </a:r>
            <a:endParaRPr lang="en-US" sz="800"/>
          </a:p>
        </p:txBody>
      </p:sp>
      <p:sp>
        <p:nvSpPr>
          <p:cNvPr id="18" name="Header Bar"/>
          <p:cNvSpPr txBox="1"/>
          <p:nvPr/>
        </p:nvSpPr>
        <p:spPr>
          <a:xfrm>
            <a:off x="457200" y="3753104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AZ's GLP-1 Thesis</a:t>
            </a:r>
            <a:endParaRPr lang="en-US" sz="1200"/>
          </a:p>
        </p:txBody>
      </p:sp>
      <p:sp>
        <p:nvSpPr>
          <p:cNvPr id="19" name="Bullet List"/>
          <p:cNvSpPr txBox="1"/>
          <p:nvPr/>
        </p:nvSpPr>
        <p:spPr>
          <a:xfrm>
            <a:off x="457200" y="4146296"/>
            <a:ext cx="2670048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AZ targets oral small-molecule GLP-1s vs IV leaders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AZD5004: once-daily oral with differentiated PK vs Pfizer's danuglipron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MASH/NASH is key GLP-1 opportunity with FXR/PPAR pipeline synergy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Ampio acquisition + Gracell licensing = platform builder strategy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Cardiometabolic + oncology: GLP-1 supports Tagrisso co-prescription</a:t>
            </a:r>
            <a:endParaRPr lang="en-US" sz="1000"/>
          </a:p>
        </p:txBody>
      </p:sp>
      <p:sp>
        <p:nvSpPr>
          <p:cNvPr id="20" name="Header Bar"/>
          <p:cNvSpPr txBox="1"/>
          <p:nvPr/>
        </p:nvSpPr>
        <p:spPr>
          <a:xfrm>
            <a:off x="3236976" y="1361440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AZ Revenue by Franchise 2024 ($B)</a:t>
            </a:r>
            <a:endParaRPr lang="en-US" sz="1200"/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2"/>
          <a:srcRect l="17" t="0" r="17" b="0"/>
          <a:stretch>
            <a:fillRect/>
          </a:stretch>
        </p:blipFill>
        <p:spPr>
          <a:xfrm>
            <a:off x="3236976" y="1754632"/>
            <a:ext cx="3337560" cy="1888744"/>
          </a:xfrm>
          <a:prstGeom prst="rect">
            <a:avLst/>
          </a:prstGeom>
        </p:spPr>
      </p:pic>
      <p:sp>
        <p:nvSpPr>
          <p:cNvPr id="22" name="Header Bar"/>
          <p:cNvSpPr txBox="1"/>
          <p:nvPr/>
        </p:nvSpPr>
        <p:spPr>
          <a:xfrm>
            <a:off x="3236976" y="3753104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GLP-1 &amp; Metabolic Pipeline</a:t>
            </a:r>
            <a:endParaRPr lang="en-US" sz="1200"/>
          </a:p>
        </p:txBody>
      </p:sp>
      <p:graphicFrame>
        <p:nvGraphicFramePr>
          <p:cNvPr id="23" name="Zone Table"/>
          <p:cNvGraphicFramePr>
            <a:graphicFrameLocks noGrp="1"/>
          </p:cNvGraphicFramePr>
          <p:nvPr/>
        </p:nvGraphicFramePr>
        <p:xfrm>
          <a:off x="3236976" y="4146296"/>
          <a:ext cx="3337560" cy="1463040"/>
        </p:xfrm>
        <a:graphic>
          <a:graphicData uri="http://schemas.openxmlformats.org/drawingml/2006/table">
            <a:tbl>
              <a:tblPr bandRow="1" firstRow="1"/>
              <a:tblGrid>
                <a:gridCol w="890016"/>
                <a:gridCol w="890016"/>
                <a:gridCol w="445008"/>
                <a:gridCol w="111252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Mechanism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Differentiation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AZD5004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GLP-1 SM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QD tolerable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AZD6234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GLP-1/GIP oral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Combo oral next-gen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MASH combo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GLP-1+lanif.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Liver disease diff.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AZD9550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Amylin analog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Pre.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Muscle-preserving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Farxiga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SGLT2 (CKD)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CKD outcomes study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4" name="Header Bar"/>
          <p:cNvSpPr txBox="1"/>
          <p:nvPr/>
        </p:nvSpPr>
        <p:spPr>
          <a:xfrm>
            <a:off x="6684264" y="1361440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Financial Profile</a:t>
            </a:r>
            <a:endParaRPr lang="en-US" sz="1200"/>
          </a:p>
        </p:txBody>
      </p:sp>
      <p:sp>
        <p:nvSpPr>
          <p:cNvPr id="25" name="Stat Value"/>
          <p:cNvSpPr txBox="1"/>
          <p:nvPr/>
        </p:nvSpPr>
        <p:spPr>
          <a:xfrm>
            <a:off x="6684264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$10.0B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6684264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R&amp;D Investment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6684264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18% of revenue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7685532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~$35B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7685532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M&amp;A Firepower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7685532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Post-Rare Disease build</a:t>
            </a:r>
            <a:endParaRPr lang="en-US" sz="800"/>
          </a:p>
        </p:txBody>
      </p:sp>
      <p:sp>
        <p:nvSpPr>
          <p:cNvPr id="31" name="Header Bar"/>
          <p:cNvSpPr txBox="1"/>
          <p:nvPr/>
        </p:nvSpPr>
        <p:spPr>
          <a:xfrm>
            <a:off x="6684264" y="3753104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Risks</a:t>
            </a:r>
            <a:endParaRPr lang="en-US" sz="1200"/>
          </a:p>
        </p:txBody>
      </p:sp>
      <p:sp>
        <p:nvSpPr>
          <p:cNvPr id="32" name="Bullet List"/>
          <p:cNvSpPr txBox="1"/>
          <p:nvPr/>
        </p:nvSpPr>
        <p:spPr>
          <a:xfrm>
            <a:off x="6684264" y="4146296"/>
            <a:ext cx="2002536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AZD5004 Phase 2 data disappointing vs. danuglipron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Tagrisso LOE 2026 — $5.5B revenue at risk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GLP-1 entry is late; scale vs. Lilly/Novo is a real barrier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MASH space getting crowded: Madrigal, Novo, Lilly all competing</a:t>
            </a:r>
            <a:endParaRPr lang="en-US" sz="1000"/>
          </a:p>
        </p:txBody>
      </p:sp>
      <p:sp>
        <p:nvSpPr>
          <p:cNvPr id="3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26</a:t>
            </a:r>
            <a:endParaRPr lang="en-US" sz="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AstraZeneca: GLP-1 Strategic Outlook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AZ investor day 2024, Evaluate Pharma, SVB Leerink. Views are analytical.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AZ Revenue Trajectory 2022-2028E ($B)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457200" y="1754632"/>
            <a:ext cx="4736592" cy="1888744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AZ's Strategic Priorities in GLP-1 Era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146296"/>
          <a:ext cx="4736592" cy="1554480"/>
        </p:xfrm>
        <a:graphic>
          <a:graphicData uri="http://schemas.openxmlformats.org/drawingml/2006/table">
            <a:tbl>
              <a:tblPr bandRow="1" firstRow="1"/>
              <a:tblGrid>
                <a:gridCol w="1353312"/>
                <a:gridCol w="2368296"/>
                <a:gridCol w="1014984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Priority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Rationale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Timeframe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GLP-1 diff.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AZD5004 must show &gt;=10% with tolerability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2025 Ph2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MASH combo strategy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GLP-1+FXR proven combo; AZ has both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2026 Ph2/3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Tagrisso lifecycle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3rd-gen EGFR combos to extend pre-LOE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2025-2026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 expansion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Post-Daiichi; building ADC pipeline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Ongoing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Rare disease defense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Alexion assets sustain margin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Ongoing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GLP-1 Positioning vs. Leaders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5303520" y="1754632"/>
          <a:ext cx="3383280" cy="1097280"/>
        </p:xfrm>
        <a:graphic>
          <a:graphicData uri="http://schemas.openxmlformats.org/drawingml/2006/table">
            <a:tbl>
              <a:tblPr bandRow="1" firstRow="1"/>
              <a:tblGrid>
                <a:gridCol w="1409700"/>
                <a:gridCol w="197358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AZ Position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Entry strategy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SM, not injectable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Target market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naive; inj-averse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Combination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MASH + cardiometa combo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Scale vs. Lilly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Meaningfully smaller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Timeline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2-3 yrs behind leaders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Header Bar"/>
          <p:cNvSpPr txBox="1"/>
          <p:nvPr/>
        </p:nvSpPr>
        <p:spPr>
          <a:xfrm>
            <a:off x="530352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12" name="Bullet List"/>
          <p:cNvSpPr txBox="1"/>
          <p:nvPr/>
        </p:nvSpPr>
        <p:spPr>
          <a:xfrm>
            <a:off x="530352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AZ angle: oral SM + MASH, not injectable vs. Lilly/Novo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AZD5004 Ph2 mid-2025: clean tolerability = partnership or Ph3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Platform: GLP-1 complements Farxiga CKD and Tagrisso franchise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Watch for GLP-1 acquisition (Zealand? Structure Tx?) to accelerate</a:t>
            </a:r>
            <a:endParaRPr lang="en-US" sz="1000"/>
          </a:p>
        </p:txBody>
      </p:sp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27</a:t>
            </a:r>
            <a:endParaRPr lang="en-US" sz="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Pfizer: Oral GLP-1 Bet &amp; COVID Reset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Pfizer 10-K 2024, Evaluate Pharma, FactSet. Market data as of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~$145B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Down 60% from 2022 peak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792224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$63.6B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792224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2024 Revenue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792224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-41% from COVID peak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457200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Ph 2b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457200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Danuglipron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457200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Oral GLP-1; QD dosing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1792224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$4B+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1792224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Cost Cuts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1792224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Restructuring through 2025</a:t>
            </a:r>
            <a:endParaRPr lang="en-US" sz="800"/>
          </a:p>
        </p:txBody>
      </p:sp>
      <p:sp>
        <p:nvSpPr>
          <p:cNvPr id="18" name="Header Bar"/>
          <p:cNvSpPr txBox="1"/>
          <p:nvPr/>
        </p:nvSpPr>
        <p:spPr>
          <a:xfrm>
            <a:off x="457200" y="3753104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Pfizer's GLP-1 Situation</a:t>
            </a:r>
            <a:endParaRPr lang="en-US" sz="1200"/>
          </a:p>
        </p:txBody>
      </p:sp>
      <p:sp>
        <p:nvSpPr>
          <p:cNvPr id="19" name="Bullet List"/>
          <p:cNvSpPr txBox="1"/>
          <p:nvPr/>
        </p:nvSpPr>
        <p:spPr>
          <a:xfrm>
            <a:off x="457200" y="4146296"/>
            <a:ext cx="2670048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Danuglipron is once-daily oral GLP-1 targeting injection-averse patients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Earlier BID discontinued due to GI issues; QD is make-or-break program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Success puts Pfizer ahead of AZ in oral GLP-1 — first QD with weight loss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Other reset levers: Seagen ADCs, RSV vaccine Abrysvo, Nurtec migraine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Post-COVID drop brutal: $63B in 2024 vs $100B in 2022 — urgency existential</a:t>
            </a:r>
            <a:endParaRPr lang="en-US" sz="1000"/>
          </a:p>
        </p:txBody>
      </p:sp>
      <p:sp>
        <p:nvSpPr>
          <p:cNvPr id="20" name="Header Bar"/>
          <p:cNvSpPr txBox="1"/>
          <p:nvPr/>
        </p:nvSpPr>
        <p:spPr>
          <a:xfrm>
            <a:off x="3236976" y="1361440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Pfizer: COVID to Recovery ($B)</a:t>
            </a:r>
            <a:endParaRPr lang="en-US" sz="1200"/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2"/>
          <a:srcRect l="17" t="0" r="17" b="0"/>
          <a:stretch>
            <a:fillRect/>
          </a:stretch>
        </p:blipFill>
        <p:spPr>
          <a:xfrm>
            <a:off x="3236976" y="1754632"/>
            <a:ext cx="3337560" cy="1888744"/>
          </a:xfrm>
          <a:prstGeom prst="rect">
            <a:avLst/>
          </a:prstGeom>
        </p:spPr>
      </p:pic>
      <p:sp>
        <p:nvSpPr>
          <p:cNvPr id="22" name="Header Bar"/>
          <p:cNvSpPr txBox="1"/>
          <p:nvPr/>
        </p:nvSpPr>
        <p:spPr>
          <a:xfrm>
            <a:off x="3236976" y="3753104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Non-COVID Pipeline: Key Assets</a:t>
            </a:r>
            <a:endParaRPr lang="en-US" sz="1200"/>
          </a:p>
        </p:txBody>
      </p:sp>
      <p:graphicFrame>
        <p:nvGraphicFramePr>
          <p:cNvPr id="23" name="Zone Table"/>
          <p:cNvGraphicFramePr>
            <a:graphicFrameLocks noGrp="1"/>
          </p:cNvGraphicFramePr>
          <p:nvPr/>
        </p:nvGraphicFramePr>
        <p:xfrm>
          <a:off x="3236976" y="4146296"/>
          <a:ext cx="3337560" cy="1554480"/>
        </p:xfrm>
        <a:graphic>
          <a:graphicData uri="http://schemas.openxmlformats.org/drawingml/2006/table">
            <a:tbl>
              <a:tblPr bandRow="1" firstRow="1"/>
              <a:tblGrid>
                <a:gridCol w="890016"/>
                <a:gridCol w="890016"/>
                <a:gridCol w="667512"/>
                <a:gridCol w="890016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 Sales Est.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Danuglipron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Obesity (oral)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~$6-10B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Padcev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Bladder cancer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~$4B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Adcetris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Lymphoma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~$2.5B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Elranatamab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Myeloma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~$2B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Abrysvo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RSV vaccine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~$2-3B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4" name="Header Bar"/>
          <p:cNvSpPr txBox="1"/>
          <p:nvPr/>
        </p:nvSpPr>
        <p:spPr>
          <a:xfrm>
            <a:off x="6684264" y="1361440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Financial Position</a:t>
            </a:r>
            <a:endParaRPr lang="en-US" sz="1200"/>
          </a:p>
        </p:txBody>
      </p:sp>
      <p:sp>
        <p:nvSpPr>
          <p:cNvPr id="25" name="Stat Value"/>
          <p:cNvSpPr txBox="1"/>
          <p:nvPr/>
        </p:nvSpPr>
        <p:spPr>
          <a:xfrm>
            <a:off x="6684264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~$35B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6684264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Net Debt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6684264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Post-Seagen; elevated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7685532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~$12B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7685532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FCF (2024)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7685532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Rebounding post-COVID</a:t>
            </a:r>
            <a:endParaRPr lang="en-US" sz="800"/>
          </a:p>
        </p:txBody>
      </p:sp>
      <p:sp>
        <p:nvSpPr>
          <p:cNvPr id="31" name="Header Bar"/>
          <p:cNvSpPr txBox="1"/>
          <p:nvPr/>
        </p:nvSpPr>
        <p:spPr>
          <a:xfrm>
            <a:off x="6684264" y="3753104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Risks</a:t>
            </a:r>
            <a:endParaRPr lang="en-US" sz="1200"/>
          </a:p>
        </p:txBody>
      </p:sp>
      <p:sp>
        <p:nvSpPr>
          <p:cNvPr id="32" name="Bullet List"/>
          <p:cNvSpPr txBox="1"/>
          <p:nvPr/>
        </p:nvSpPr>
        <p:spPr>
          <a:xfrm>
            <a:off x="6684264" y="4146296"/>
            <a:ext cx="2002536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Danuglipron QD tolerability data — must be cleaner than BID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Seagen integration: $43B deal must deliver pipeline value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Eliquis LOE 2026: $12B revenue at risk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COVID revenue overhang suppressing multiple re-rating</a:t>
            </a:r>
            <a:endParaRPr lang="en-US" sz="1000"/>
          </a:p>
        </p:txBody>
      </p:sp>
      <p:sp>
        <p:nvSpPr>
          <p:cNvPr id="3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28</a:t>
            </a:r>
            <a:endParaRPr lang="en-US" sz="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GLP-1 WARS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Pfizer: Can the Giant Rebuild?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Pfizer investor day 2024, SVB Leerink, Evaluate Pharma. Views are analytical.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Pfizer Revenue Bridge: COVID to New Base ($B)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457200" y="1754632"/>
            <a:ext cx="4736592" cy="1888744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Pfizer's Strategic Reset Plan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146296"/>
          <a:ext cx="4736592" cy="1554480"/>
        </p:xfrm>
        <a:graphic>
          <a:graphicData uri="http://schemas.openxmlformats.org/drawingml/2006/table">
            <a:tbl>
              <a:tblPr bandRow="1" firstRow="1"/>
              <a:tblGrid>
                <a:gridCol w="947318"/>
                <a:gridCol w="1578864"/>
                <a:gridCol w="947318"/>
                <a:gridCol w="1263091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Revenue Impact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 build-out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Seagen integr. + ADCs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Underway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+$5-8B by 2027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GLP-1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Danuglipron QD Ph2b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2025 read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+$6-10B if success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Cost reduction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$4B+ in structural savings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~Complete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Margin to 35%+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Eliquis LOE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New formulations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Ongoing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Partial offset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M&amp;A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Distressed mid-cap targets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Active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Pipeline refill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Danuglipron: What We Need to See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5303520" y="1754632"/>
          <a:ext cx="3383280" cy="1097280"/>
        </p:xfrm>
        <a:graphic>
          <a:graphicData uri="http://schemas.openxmlformats.org/drawingml/2006/table">
            <a:tbl>
              <a:tblPr bandRow="1" firstRow="1"/>
              <a:tblGrid>
                <a:gridCol w="1409700"/>
                <a:gridCol w="197358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Metric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Bar to Clear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Weight loss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&gt;=10% vs. placebo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GI tolerability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Nausea rate &lt;20%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Dose frequency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Once-daily confirmed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CV safety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 QTc signal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vs. BID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Clearly superior PK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Header Bar"/>
          <p:cNvSpPr txBox="1"/>
          <p:nvPr/>
        </p:nvSpPr>
        <p:spPr>
          <a:xfrm>
            <a:off x="530352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12" name="Bullet List"/>
          <p:cNvSpPr txBox="1"/>
          <p:nvPr/>
        </p:nvSpPr>
        <p:spPr>
          <a:xfrm>
            <a:off x="530352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Pfizer is the most asymmetric GLP-1 story: the stock prices almost no value for danuglipron — positive Phase 2b data would be a significant catalyst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The post-COVID reset is real but largely complete; the base business at $63B is more durable than the market prices given Seagen ADC momentum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Danuglipron is binary — if QD tolerability is clean, Pfizer is positioned as the first truly accessible oral GLP-1 challenger ahead of orforglipron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Best owned as a value/event-driven position: cheap on pipeline-adjusted basis, with a clear near-term catalyst in mid-2025</a:t>
            </a:r>
            <a:endParaRPr lang="en-US" sz="1000"/>
          </a:p>
        </p:txBody>
      </p:sp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29</a:t>
            </a:r>
            <a:endParaRPr lang="en-US"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lock"/>
          <p:cNvSpPr txBox="1"/>
          <p:nvPr/>
        </p:nvSpPr>
        <p:spPr>
          <a:xfrm>
            <a:off x="914400" y="914400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6400" dirty="0">
                <a:solidFill>
                  <a:srgbClr val="405363"/>
                </a:solidFill>
                <a:latin typeface="Arial Bold"/>
                <a:cs typeface="Arial Bold"/>
              </a:rPr>
              <a:t>01.</a:t>
            </a:r>
            <a:endParaRPr lang="en-US" sz="6400"/>
          </a:p>
        </p:txBody>
      </p:sp>
      <p:sp>
        <p:nvSpPr>
          <p:cNvPr id="3" name="Text Block"/>
          <p:cNvSpPr txBox="1"/>
          <p:nvPr/>
        </p:nvSpPr>
        <p:spPr>
          <a:xfrm>
            <a:off x="914400" y="3483864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000" dirty="0">
                <a:solidFill>
                  <a:srgbClr val="D57F5B"/>
                </a:solidFill>
                <a:latin typeface="Arial Bold"/>
                <a:cs typeface="Arial Bold"/>
              </a:rPr>
              <a:t>STATE OF PLAY</a:t>
            </a:r>
            <a:endParaRPr lang="en-US" sz="2000"/>
          </a:p>
        </p:txBody>
      </p:sp>
      <p:sp>
        <p:nvSpPr>
          <p:cNvPr id="4" name="Background"/>
          <p:cNvSpPr/>
          <p:nvPr/>
        </p:nvSpPr>
        <p:spPr>
          <a:xfrm>
            <a:off x="5943600" y="457200"/>
            <a:ext cx="2743200" cy="5943600"/>
          </a:xfrm>
          <a:prstGeom prst="rect">
            <a:avLst/>
          </a:prstGeom>
          <a:solidFill>
            <a:srgbClr val="4472C4"/>
          </a:solidFill>
        </p:spPr>
      </p:sp>
      <p:sp>
        <p:nvSpPr>
          <p:cNvPr id="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</a:t>
            </a:r>
            <a:endParaRPr lang="en-US" sz="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lock"/>
          <p:cNvSpPr txBox="1"/>
          <p:nvPr/>
        </p:nvSpPr>
        <p:spPr>
          <a:xfrm>
            <a:off x="914400" y="914400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6400" dirty="0">
                <a:solidFill>
                  <a:srgbClr val="405363"/>
                </a:solidFill>
                <a:latin typeface="Arial Bold"/>
                <a:cs typeface="Arial Bold"/>
              </a:rPr>
              <a:t>05.</a:t>
            </a:r>
            <a:endParaRPr lang="en-US" sz="6400"/>
          </a:p>
        </p:txBody>
      </p:sp>
      <p:sp>
        <p:nvSpPr>
          <p:cNvPr id="3" name="Text Block"/>
          <p:cNvSpPr txBox="1"/>
          <p:nvPr/>
        </p:nvSpPr>
        <p:spPr>
          <a:xfrm>
            <a:off x="914400" y="3483864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000" dirty="0">
                <a:solidFill>
                  <a:srgbClr val="D57F5B"/>
                </a:solidFill>
                <a:latin typeface="Arial Bold"/>
                <a:cs typeface="Arial Bold"/>
              </a:rPr>
              <a:t>CHINA'S RISE</a:t>
            </a:r>
            <a:endParaRPr lang="en-US" sz="2000"/>
          </a:p>
        </p:txBody>
      </p:sp>
      <p:sp>
        <p:nvSpPr>
          <p:cNvPr id="4" name="Background"/>
          <p:cNvSpPr/>
          <p:nvPr/>
        </p:nvSpPr>
        <p:spPr>
          <a:xfrm>
            <a:off x="5943600" y="457200"/>
            <a:ext cx="2743200" cy="5943600"/>
          </a:xfrm>
          <a:prstGeom prst="rect">
            <a:avLst/>
          </a:prstGeom>
          <a:solidFill>
            <a:srgbClr val="2F5496"/>
          </a:solidFill>
        </p:spPr>
      </p:sp>
      <p:sp>
        <p:nvSpPr>
          <p:cNvPr id="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30</a:t>
            </a:r>
            <a:endParaRPr lang="en-US" sz="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CHINA'S RISE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China: A Genuine Biopharma Superpower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Evaluate Pharma China Strategic Playbook, Jan 2026; ClinicalTrials.gov; Company filings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China Innovation Scale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691640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#1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274037"/>
            <a:ext cx="1691640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In Bispecific Antibodies Globally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557349"/>
            <a:ext cx="1691640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Pipeline programs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2148840" y="1754632"/>
            <a:ext cx="1691640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Top 3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2148840" y="2274037"/>
            <a:ext cx="1691640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ADC Developer Globally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2148840" y="2557349"/>
            <a:ext cx="1691640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BioNTech, HUTCHMED, Zymeworks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457200" y="2699004"/>
            <a:ext cx="1691640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40%+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457200" y="3218409"/>
            <a:ext cx="1691640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GLP-1 Global Pipeline Share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457200" y="3501721"/>
            <a:ext cx="1691640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ClinicalTrials data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2148840" y="2699004"/>
            <a:ext cx="1691640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$15B+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2148840" y="3218409"/>
            <a:ext cx="1691640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Outbound Licensing 2023–24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2148840" y="3501721"/>
            <a:ext cx="1691640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Western pharma buying</a:t>
            </a:r>
            <a:endParaRPr lang="en-US" sz="800"/>
          </a:p>
        </p:txBody>
      </p:sp>
      <p:sp>
        <p:nvSpPr>
          <p:cNvPr id="18" name="Background"/>
          <p:cNvSpPr/>
          <p:nvPr/>
        </p:nvSpPr>
        <p:spPr>
          <a:xfrm>
            <a:off x="457200" y="3753104"/>
            <a:ext cx="3383280" cy="2281936"/>
          </a:xfrm>
          <a:prstGeom prst="rect">
            <a:avLst/>
          </a:prstGeom>
          <a:solidFill>
            <a:srgbClr val="EBF3FF"/>
          </a:solidFill>
        </p:spPr>
      </p:sp>
      <p:sp>
        <p:nvSpPr>
          <p:cNvPr id="19" name="Header Bar"/>
          <p:cNvSpPr txBox="1"/>
          <p:nvPr/>
        </p:nvSpPr>
        <p:spPr>
          <a:xfrm>
            <a:off x="45720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My Contrarian View on China</a:t>
            </a:r>
            <a:endParaRPr lang="en-US" sz="1200"/>
          </a:p>
        </p:txBody>
      </p:sp>
      <p:sp>
        <p:nvSpPr>
          <p:cNvPr id="20" name="Bullet List"/>
          <p:cNvSpPr txBox="1"/>
          <p:nvPr/>
        </p:nvSpPr>
        <p:spPr>
          <a:xfrm>
            <a:off x="45720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Most US investors see China through a geopolitical risk lens — they're missing the science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China's ADC programs are at least as good as Western counterparts — often faster and cheaper to develop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The out-licensing wave is accelerating: AZ, Pfizer, BMS all actively sourcing from China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BIOSECURE Act risk is overstated for non-manufacturing partnerships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Best opportunity: licensing deals where clinical risk is largely de-risked by Phase 2 China data</a:t>
            </a:r>
            <a:endParaRPr lang="en-US" sz="1000"/>
          </a:p>
        </p:txBody>
      </p:sp>
      <p:sp>
        <p:nvSpPr>
          <p:cNvPr id="21" name="Header Bar"/>
          <p:cNvSpPr txBox="1"/>
          <p:nvPr/>
        </p:nvSpPr>
        <p:spPr>
          <a:xfrm>
            <a:off x="3950208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Notable China → West Licensing Deals (2023–2025)</a:t>
            </a:r>
            <a:endParaRPr lang="en-US" sz="1200"/>
          </a:p>
        </p:txBody>
      </p:sp>
      <p:graphicFrame>
        <p:nvGraphicFramePr>
          <p:cNvPr id="22" name="Zone Table"/>
          <p:cNvGraphicFramePr>
            <a:graphicFrameLocks noGrp="1"/>
          </p:cNvGraphicFramePr>
          <p:nvPr/>
        </p:nvGraphicFramePr>
        <p:xfrm>
          <a:off x="3950208" y="1754632"/>
          <a:ext cx="4736592" cy="1490472"/>
        </p:xfrm>
        <a:graphic>
          <a:graphicData uri="http://schemas.openxmlformats.org/drawingml/2006/table">
            <a:tbl>
              <a:tblPr bandRow="1" firstRow="1"/>
              <a:tblGrid>
                <a:gridCol w="1184148"/>
                <a:gridCol w="1184148"/>
                <a:gridCol w="1184148"/>
                <a:gridCol w="118414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Chinese Partner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Western Licensee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LaNova Medicines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CLDN18.2 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$6.1B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Zymeworks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J&amp;J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HER2 bisp. 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$1.7B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Akeso (HK)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Summit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Ivonescimab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$5.0B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Kelun-Biotech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Merck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HER3 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$1.4B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3" name="Header Bar"/>
          <p:cNvSpPr txBox="1"/>
          <p:nvPr/>
        </p:nvSpPr>
        <p:spPr>
          <a:xfrm>
            <a:off x="3950208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China Modality Leadership</a:t>
            </a:r>
            <a:endParaRPr lang="en-US" sz="1200"/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3950208" y="4146296"/>
            <a:ext cx="4736592" cy="1888744"/>
          </a:xfrm>
          <a:prstGeom prst="rect">
            <a:avLst/>
          </a:prstGeom>
        </p:spPr>
      </p:pic>
      <p:sp>
        <p:nvSpPr>
          <p:cNvPr id="2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31</a:t>
            </a:r>
            <a:endParaRPr lang="en-US" sz="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CHINA'S RISE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Where China Is Winning: Innovation Map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Evaluate Pharma, ClinicalTrials.gov, GlobalData, NMPA filings,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China vs. RoW: Pipeline Programs by Modality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457200" y="1754632"/>
            <a:ext cx="4059936" cy="1888744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37531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China's Structural Innovation Advantages</a:t>
            </a:r>
            <a:endParaRPr lang="en-US" sz="1200"/>
          </a:p>
        </p:txBody>
      </p:sp>
      <p:sp>
        <p:nvSpPr>
          <p:cNvPr id="8" name="Bullet List"/>
          <p:cNvSpPr txBox="1"/>
          <p:nvPr/>
        </p:nvSpPr>
        <p:spPr>
          <a:xfrm>
            <a:off x="457200" y="4146296"/>
            <a:ext cx="4059936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Patient enrollment speed: Chinese Phase 2 trials enroll 3-5x faster than US equivalents — data arrives earlier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Cost of development: Phase 2 oncology trials cost ~40-60% less in China; same FDA-applicable endpoints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NMPA approval as bridge: domestic approval de-risks global licensing — Western pharma buying post-NMPA data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Bispecific engineering depth: China leads in CD3/tumor bispecifics, PD-1/VEGF combos, and CLDN18.2 programs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ADC chemistry: Kelun, RemeGen, and KLUS have pioneered novel linker-payload combinations now in-licensed globally</a:t>
            </a:r>
            <a:endParaRPr lang="en-US" sz="1000"/>
          </a:p>
        </p:txBody>
      </p:sp>
      <p:sp>
        <p:nvSpPr>
          <p:cNvPr id="9" name="Header Bar"/>
          <p:cNvSpPr txBox="1"/>
          <p:nvPr/>
        </p:nvSpPr>
        <p:spPr>
          <a:xfrm>
            <a:off x="4626864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China Out-Licensing Deal Flow ($B total)</a:t>
            </a:r>
            <a:endParaRPr lang="en-US" sz="1200"/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3"/>
          <a:srcRect l="46" t="0" r="46" b="0"/>
          <a:stretch>
            <a:fillRect/>
          </a:stretch>
        </p:blipFill>
        <p:spPr>
          <a:xfrm>
            <a:off x="4626864" y="1754632"/>
            <a:ext cx="4059936" cy="1888744"/>
          </a:xfrm>
          <a:prstGeom prst="rect">
            <a:avLst/>
          </a:prstGeom>
        </p:spPr>
      </p:pic>
      <p:sp>
        <p:nvSpPr>
          <p:cNvPr id="11" name="Header Bar"/>
          <p:cNvSpPr txBox="1"/>
          <p:nvPr/>
        </p:nvSpPr>
        <p:spPr>
          <a:xfrm>
            <a:off x="4626864" y="37531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Where China Has Global Leadership</a:t>
            </a:r>
            <a:endParaRPr lang="en-US" sz="1200"/>
          </a:p>
        </p:txBody>
      </p:sp>
      <p:graphicFrame>
        <p:nvGraphicFramePr>
          <p:cNvPr id="12" name="Zone Table"/>
          <p:cNvGraphicFramePr>
            <a:graphicFrameLocks noGrp="1"/>
          </p:cNvGraphicFramePr>
          <p:nvPr/>
        </p:nvGraphicFramePr>
        <p:xfrm>
          <a:off x="4626864" y="4146296"/>
          <a:ext cx="4059936" cy="1746504"/>
        </p:xfrm>
        <a:graphic>
          <a:graphicData uri="http://schemas.openxmlformats.org/drawingml/2006/table">
            <a:tbl>
              <a:tblPr bandRow="1" firstRow="1"/>
              <a:tblGrid>
                <a:gridCol w="955279"/>
                <a:gridCol w="716459"/>
                <a:gridCol w="1194098"/>
                <a:gridCol w="119409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China Lead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 Companies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Western Signal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Bispecific 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#1 globally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Akeso, Zymeworks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Summit $5B Akeso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PD-1/VEGF combo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Only apprvd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Akeso (AK112)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 evaluating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CLDN18.2 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3 in late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LaNova, KLUS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 $6.1B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HER3 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Most progs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Kelun, RemeGen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Merck $1.4B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GLP-1 SM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40%+ pipe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Inventisbio, Sci.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AZ/Pfizer watch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CAR-T (solid)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Most Ph1/2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Gracell, IASO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 $1.2B Gracell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32</a:t>
            </a:r>
            <a:endParaRPr lang="en-US" sz="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CHINA'S RISE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BeiGene: China's Global Oncology Platform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BeiGene 20-F 2024, Evaluate Pharma, FactSet. Market data as of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~$18B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 (NASDAQ)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Dual-listed HK + US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792224" y="1754632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$3.8B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792224" y="2274037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2024 Revenue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792224" y="2557349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+26% YoY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457200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$2.6B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457200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Brukinsa (BTK)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457200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Approved US, EU, CN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1792224" y="2699004"/>
            <a:ext cx="1335024" cy="519405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50+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1792224" y="3218409"/>
            <a:ext cx="1335024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Pipeline Assets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1792224" y="3501721"/>
            <a:ext cx="1335024" cy="14165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Globally active</a:t>
            </a:r>
            <a:endParaRPr lang="en-US" sz="800"/>
          </a:p>
        </p:txBody>
      </p:sp>
      <p:sp>
        <p:nvSpPr>
          <p:cNvPr id="18" name="Header Bar"/>
          <p:cNvSpPr txBox="1"/>
          <p:nvPr/>
        </p:nvSpPr>
        <p:spPr>
          <a:xfrm>
            <a:off x="457200" y="3753104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BeiGene Is Different</a:t>
            </a:r>
            <a:endParaRPr lang="en-US" sz="1200"/>
          </a:p>
        </p:txBody>
      </p:sp>
      <p:sp>
        <p:nvSpPr>
          <p:cNvPr id="19" name="Bullet List"/>
          <p:cNvSpPr txBox="1"/>
          <p:nvPr/>
        </p:nvSpPr>
        <p:spPr>
          <a:xfrm>
            <a:off x="457200" y="4146296"/>
            <a:ext cx="2670048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Only Chinese biotech with fully commercialized US oncology — Brukinsa taking share from ibrutinib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ALPINE trial showed superiority over ibrutinib in CLL — a best-in-class claim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Global infrastructure: 10,000+ employees, US/EU commercial teams, FDA manufacturing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Tislelizumab (PD-1) partnered with Novartis globally; BeiGene retains China rights</a:t>
            </a:r>
            <a:endParaRPr lang="en-US" sz="1000"/>
          </a:p>
        </p:txBody>
      </p:sp>
      <p:sp>
        <p:nvSpPr>
          <p:cNvPr id="20" name="Header Bar"/>
          <p:cNvSpPr txBox="1"/>
          <p:nvPr/>
        </p:nvSpPr>
        <p:spPr>
          <a:xfrm>
            <a:off x="3236976" y="1361440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Brukinsa Revenue vs. Ibrutinib ($B)</a:t>
            </a:r>
            <a:endParaRPr lang="en-US" sz="1200"/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2"/>
          <a:srcRect l="17" t="0" r="17" b="0"/>
          <a:stretch>
            <a:fillRect/>
          </a:stretch>
        </p:blipFill>
        <p:spPr>
          <a:xfrm>
            <a:off x="3236976" y="1754632"/>
            <a:ext cx="3337560" cy="1888744"/>
          </a:xfrm>
          <a:prstGeom prst="rect">
            <a:avLst/>
          </a:prstGeom>
        </p:spPr>
      </p:pic>
      <p:sp>
        <p:nvSpPr>
          <p:cNvPr id="22" name="Header Bar"/>
          <p:cNvSpPr txBox="1"/>
          <p:nvPr/>
        </p:nvSpPr>
        <p:spPr>
          <a:xfrm>
            <a:off x="3236976" y="3753104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Pipeline Beyond Brukinsa</a:t>
            </a:r>
            <a:endParaRPr lang="en-US" sz="1200"/>
          </a:p>
        </p:txBody>
      </p:sp>
      <p:graphicFrame>
        <p:nvGraphicFramePr>
          <p:cNvPr id="23" name="Zone Table"/>
          <p:cNvGraphicFramePr>
            <a:graphicFrameLocks noGrp="1"/>
          </p:cNvGraphicFramePr>
          <p:nvPr/>
        </p:nvGraphicFramePr>
        <p:xfrm>
          <a:off x="3236976" y="4146296"/>
          <a:ext cx="3337560" cy="1554480"/>
        </p:xfrm>
        <a:graphic>
          <a:graphicData uri="http://schemas.openxmlformats.org/drawingml/2006/table">
            <a:tbl>
              <a:tblPr bandRow="1" firstRow="1"/>
              <a:tblGrid>
                <a:gridCol w="890016"/>
                <a:gridCol w="667512"/>
                <a:gridCol w="667512"/>
                <a:gridCol w="111252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Tislelizumab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PD-1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Apprvd CN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Multiple cancers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BGB-11417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BCL2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CLL / AML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BGB-16673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BTK CDAC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B-cell malign.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Sonrotoclax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BCL2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Hematology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BGB-A317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TIGIT/PD-1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Solid tumors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4" name="Header Bar"/>
          <p:cNvSpPr txBox="1"/>
          <p:nvPr/>
        </p:nvSpPr>
        <p:spPr>
          <a:xfrm>
            <a:off x="6684264" y="1361440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Financial Profile</a:t>
            </a:r>
            <a:endParaRPr lang="en-US" sz="1200"/>
          </a:p>
        </p:txBody>
      </p:sp>
      <p:sp>
        <p:nvSpPr>
          <p:cNvPr id="25" name="Stat Value"/>
          <p:cNvSpPr txBox="1"/>
          <p:nvPr/>
        </p:nvSpPr>
        <p:spPr>
          <a:xfrm>
            <a:off x="6684264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$4.2B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6684264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Cash Position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6684264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Well-funded through 2027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7685532" y="1754632"/>
            <a:ext cx="1001268" cy="103880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$1.9B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7685532" y="2793441"/>
            <a:ext cx="1001268" cy="5666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R&amp;D Spend (2024)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7685532" y="3360064"/>
            <a:ext cx="1001268" cy="28331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50% of revenue</a:t>
            </a:r>
            <a:endParaRPr lang="en-US" sz="800"/>
          </a:p>
        </p:txBody>
      </p:sp>
      <p:sp>
        <p:nvSpPr>
          <p:cNvPr id="31" name="Header Bar"/>
          <p:cNvSpPr txBox="1"/>
          <p:nvPr/>
        </p:nvSpPr>
        <p:spPr>
          <a:xfrm>
            <a:off x="6684264" y="3753104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2" name="Bullet List"/>
          <p:cNvSpPr txBox="1"/>
          <p:nvPr/>
        </p:nvSpPr>
        <p:spPr>
          <a:xfrm>
            <a:off x="6684264" y="4146296"/>
            <a:ext cx="2002536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BeiGene proves Chinese biotechs can build global franchises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Brukinsa crossing $5B by 2026 makes it a blockbuster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Risk: geopolitical tension and BIOSECURE Act weigh on multiple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M&amp;A gets commercial oncology platform plus 50+ pipeline assets</a:t>
            </a:r>
            <a:endParaRPr lang="en-US" sz="1000"/>
          </a:p>
        </p:txBody>
      </p:sp>
      <p:sp>
        <p:nvSpPr>
          <p:cNvPr id="3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33</a:t>
            </a:r>
            <a:endParaRPr lang="en-US" sz="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CHINA'S RISE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Akeso &amp; LaNova: Bispecific &amp; ADC Leaders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Akeso HK filings, LaNova press releases, Evaluate Pharma, FactSet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Akeso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~$8B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135734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 (HK)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343608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HK-listed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584960" y="1754632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$5.0B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584960" y="2135734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AK112 deal (Summit)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584960" y="2343608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PD-1/VEGF bispecific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2712720" y="1754632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2024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2712720" y="2135734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US IND filed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2712720" y="2343608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Ivonescimab Ph3 global</a:t>
            </a:r>
            <a:endParaRPr lang="en-US" sz="800"/>
          </a:p>
        </p:txBody>
      </p:sp>
      <p:sp>
        <p:nvSpPr>
          <p:cNvPr id="15" name="Bullet List"/>
          <p:cNvSpPr txBox="1"/>
          <p:nvPr/>
        </p:nvSpPr>
        <p:spPr>
          <a:xfrm>
            <a:off x="457200" y="2557272"/>
            <a:ext cx="3383280" cy="108610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AK112: PD-1/VEGF bispecific — unique dual checkpoint+anti-angio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Phase 3 CN: superior PFS vs. pembrolizumab in NSCLC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Summit licensed ex-CN for $5B; global Ph3 in US/EU/JP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Replication of CN data = $10B+ asset; direct Keytruda threat</a:t>
            </a:r>
            <a:endParaRPr lang="en-US" sz="1000"/>
          </a:p>
        </p:txBody>
      </p:sp>
      <p:sp>
        <p:nvSpPr>
          <p:cNvPr id="16" name="Header Bar"/>
          <p:cNvSpPr txBox="1"/>
          <p:nvPr/>
        </p:nvSpPr>
        <p:spPr>
          <a:xfrm>
            <a:off x="3950208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Akeso Pipeline</a:t>
            </a:r>
            <a:endParaRPr lang="en-US" sz="1200"/>
          </a:p>
        </p:txBody>
      </p:sp>
      <p:graphicFrame>
        <p:nvGraphicFramePr>
          <p:cNvPr id="17" name="Zone Table"/>
          <p:cNvGraphicFramePr>
            <a:graphicFrameLocks noGrp="1"/>
          </p:cNvGraphicFramePr>
          <p:nvPr/>
        </p:nvGraphicFramePr>
        <p:xfrm>
          <a:off x="3950208" y="1754632"/>
          <a:ext cx="4736592" cy="1508760"/>
        </p:xfrm>
        <a:graphic>
          <a:graphicData uri="http://schemas.openxmlformats.org/drawingml/2006/table">
            <a:tbl>
              <a:tblPr bandRow="1" firstRow="1"/>
              <a:tblGrid>
                <a:gridCol w="1184148"/>
                <a:gridCol w="1184148"/>
                <a:gridCol w="592074"/>
                <a:gridCol w="888111"/>
                <a:gridCol w="888111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Mechanism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 CN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 Global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AK112 (ivonescimab)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PD-1/VEGF bispfc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Summit $5B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AK101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IL-12/23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AK104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PD-1/CTLA-4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AK117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CD47 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AK129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IL-2/PD-1 bispfc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Preclin.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8" name="Header Bar"/>
          <p:cNvSpPr txBox="1"/>
          <p:nvPr/>
        </p:nvSpPr>
        <p:spPr>
          <a:xfrm>
            <a:off x="45720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LaNova Snapshot</a:t>
            </a:r>
            <a:endParaRPr lang="en-US" sz="1200"/>
          </a:p>
        </p:txBody>
      </p:sp>
      <p:sp>
        <p:nvSpPr>
          <p:cNvPr id="19" name="Stat Value"/>
          <p:cNvSpPr txBox="1"/>
          <p:nvPr/>
        </p:nvSpPr>
        <p:spPr>
          <a:xfrm>
            <a:off x="457200" y="4146296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Private</a:t>
            </a:r>
            <a:endParaRPr lang="en-US" sz="1600"/>
          </a:p>
        </p:txBody>
      </p:sp>
      <p:sp>
        <p:nvSpPr>
          <p:cNvPr id="20" name="Stat Label"/>
          <p:cNvSpPr txBox="1"/>
          <p:nvPr/>
        </p:nvSpPr>
        <p:spPr>
          <a:xfrm>
            <a:off x="457200" y="4527398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Status</a:t>
            </a:r>
            <a:endParaRPr lang="en-US" sz="850"/>
          </a:p>
        </p:txBody>
      </p:sp>
      <p:sp>
        <p:nvSpPr>
          <p:cNvPr id="21" name="Stat Sublabel"/>
          <p:cNvSpPr txBox="1"/>
          <p:nvPr/>
        </p:nvSpPr>
        <p:spPr>
          <a:xfrm>
            <a:off x="457200" y="4735272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VC-backed; pre-IPO</a:t>
            </a:r>
            <a:endParaRPr lang="en-US" sz="800"/>
          </a:p>
        </p:txBody>
      </p:sp>
      <p:sp>
        <p:nvSpPr>
          <p:cNvPr id="22" name="Stat Value"/>
          <p:cNvSpPr txBox="1"/>
          <p:nvPr/>
        </p:nvSpPr>
        <p:spPr>
          <a:xfrm>
            <a:off x="1584960" y="4146296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$6.1B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1584960" y="4527398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Pfizer deal (2024)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1584960" y="4735272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CLDN18.2 ADC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2712720" y="4146296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Phase 2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2712720" y="4527398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Lead asset stage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2712720" y="4735272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CN + US IND filed</a:t>
            </a:r>
            <a:endParaRPr lang="en-US" sz="800"/>
          </a:p>
        </p:txBody>
      </p:sp>
      <p:sp>
        <p:nvSpPr>
          <p:cNvPr id="28" name="Bullet List"/>
          <p:cNvSpPr txBox="1"/>
          <p:nvPr/>
        </p:nvSpPr>
        <p:spPr>
          <a:xfrm>
            <a:off x="457200" y="4948936"/>
            <a:ext cx="3383280" cy="108610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LM-302: CLDN18.2 ADC — hottest gastric cancer target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Pfizer paid $6.1B for ex-CN rights to a Ph2 asset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Validates CN ADC chemistry; linker-payload vs. Daiichi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Pre-IPO HK/US listing 2025-26; Pfizer deal = valuation anchor</a:t>
            </a:r>
            <a:endParaRPr lang="en-US" sz="1000"/>
          </a:p>
        </p:txBody>
      </p:sp>
      <p:sp>
        <p:nvSpPr>
          <p:cNvPr id="29" name="Header Bar"/>
          <p:cNvSpPr txBox="1"/>
          <p:nvPr/>
        </p:nvSpPr>
        <p:spPr>
          <a:xfrm>
            <a:off x="3950208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CLDN18.2 Competitive Landscape</a:t>
            </a:r>
            <a:endParaRPr lang="en-US" sz="1200"/>
          </a:p>
        </p:txBody>
      </p:sp>
      <p:graphicFrame>
        <p:nvGraphicFramePr>
          <p:cNvPr id="30" name="Zone Table"/>
          <p:cNvGraphicFramePr>
            <a:graphicFrameLocks noGrp="1"/>
          </p:cNvGraphicFramePr>
          <p:nvPr/>
        </p:nvGraphicFramePr>
        <p:xfrm>
          <a:off x="3950208" y="4146296"/>
          <a:ext cx="4736592" cy="1508760"/>
        </p:xfrm>
        <a:graphic>
          <a:graphicData uri="http://schemas.openxmlformats.org/drawingml/2006/table">
            <a:tbl>
              <a:tblPr bandRow="1" firstRow="1"/>
              <a:tblGrid>
                <a:gridCol w="1114492"/>
                <a:gridCol w="835869"/>
                <a:gridCol w="1114492"/>
                <a:gridCol w="557246"/>
                <a:gridCol w="1114492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Modality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Partner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LaNova (CN)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LM-302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 $6.1B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Zymeworks (CA)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ZW49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HER2 bispfc 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J&amp;J $1.7B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KLUS Pharma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KL264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Undisclosed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Astellas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Zolbetuximab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Commercial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Sotio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SOT102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3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34</a:t>
            </a:r>
            <a:endParaRPr lang="en-US" sz="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CHINA'S RISE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Zymeworks &amp; Kelun-Biotech: ADC Innovators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Zymeworks 20-F, Kelun-Biotech HK filing, Merck/J&amp;J press releases, Evaluate Pharma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Zymeworks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~$1.2B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135734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 (NYSE)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343608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Canada-HK hybrid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584960" y="1754632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$1.7B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584960" y="2135734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J&amp;J deal (2023)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584960" y="2343608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HER2 bispecific ADC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2712720" y="1754632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ZW220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2712720" y="2135734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Lead asset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2712720" y="2343608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Phase 2 HER2+ gastric</a:t>
            </a:r>
            <a:endParaRPr lang="en-US" sz="800"/>
          </a:p>
        </p:txBody>
      </p:sp>
      <p:sp>
        <p:nvSpPr>
          <p:cNvPr id="15" name="Bullet List"/>
          <p:cNvSpPr txBox="1"/>
          <p:nvPr/>
        </p:nvSpPr>
        <p:spPr>
          <a:xfrm>
            <a:off x="457200" y="2557272"/>
            <a:ext cx="3383280" cy="108610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Bispecific ADC: two tumor targets for selectivity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ZW49 licensed to J&amp;J $1.7B; validates the class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ZW220 targets HER2-low, ineligible for T-DXd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Azyp platform: modular ADC across tumor antigens</a:t>
            </a:r>
            <a:endParaRPr lang="en-US" sz="1000"/>
          </a:p>
        </p:txBody>
      </p:sp>
      <p:sp>
        <p:nvSpPr>
          <p:cNvPr id="16" name="Header Bar"/>
          <p:cNvSpPr txBox="1"/>
          <p:nvPr/>
        </p:nvSpPr>
        <p:spPr>
          <a:xfrm>
            <a:off x="3950208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Zymeworks ADC Platform &amp; Pipeline</a:t>
            </a:r>
            <a:endParaRPr lang="en-US" sz="1200"/>
          </a:p>
        </p:txBody>
      </p:sp>
      <p:graphicFrame>
        <p:nvGraphicFramePr>
          <p:cNvPr id="17" name="Zone Table"/>
          <p:cNvGraphicFramePr>
            <a:graphicFrameLocks noGrp="1"/>
          </p:cNvGraphicFramePr>
          <p:nvPr/>
        </p:nvGraphicFramePr>
        <p:xfrm>
          <a:off x="3950208" y="1754632"/>
          <a:ext cx="4736592" cy="1271016"/>
        </p:xfrm>
        <a:graphic>
          <a:graphicData uri="http://schemas.openxmlformats.org/drawingml/2006/table">
            <a:tbl>
              <a:tblPr bandRow="1" firstRow="1"/>
              <a:tblGrid>
                <a:gridCol w="835869"/>
                <a:gridCol w="835869"/>
                <a:gridCol w="835869"/>
                <a:gridCol w="557246"/>
                <a:gridCol w="167173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Modality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ZW49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HER2 bispfc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J&amp;J $1.7B licensed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ZW220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HER2 (low)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In-house; partnering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ZW171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CD3/MSLN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Bispfc 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ZW251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Preclin.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Azyp 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8" name="Header Bar"/>
          <p:cNvSpPr txBox="1"/>
          <p:nvPr/>
        </p:nvSpPr>
        <p:spPr>
          <a:xfrm>
            <a:off x="45720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Kelun-Biotech Snapshot</a:t>
            </a:r>
            <a:endParaRPr lang="en-US" sz="1200"/>
          </a:p>
        </p:txBody>
      </p:sp>
      <p:sp>
        <p:nvSpPr>
          <p:cNvPr id="19" name="Stat Value"/>
          <p:cNvSpPr txBox="1"/>
          <p:nvPr/>
        </p:nvSpPr>
        <p:spPr>
          <a:xfrm>
            <a:off x="457200" y="4146296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~$3.5B</a:t>
            </a:r>
            <a:endParaRPr lang="en-US" sz="1600"/>
          </a:p>
        </p:txBody>
      </p:sp>
      <p:sp>
        <p:nvSpPr>
          <p:cNvPr id="20" name="Stat Label"/>
          <p:cNvSpPr txBox="1"/>
          <p:nvPr/>
        </p:nvSpPr>
        <p:spPr>
          <a:xfrm>
            <a:off x="457200" y="4527398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 (HK)</a:t>
            </a:r>
            <a:endParaRPr lang="en-US" sz="850"/>
          </a:p>
        </p:txBody>
      </p:sp>
      <p:sp>
        <p:nvSpPr>
          <p:cNvPr id="21" name="Stat Sublabel"/>
          <p:cNvSpPr txBox="1"/>
          <p:nvPr/>
        </p:nvSpPr>
        <p:spPr>
          <a:xfrm>
            <a:off x="457200" y="4735272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Subsidiary of Kelun Pharma</a:t>
            </a:r>
            <a:endParaRPr lang="en-US" sz="800"/>
          </a:p>
        </p:txBody>
      </p:sp>
      <p:sp>
        <p:nvSpPr>
          <p:cNvPr id="22" name="Stat Value"/>
          <p:cNvSpPr txBox="1"/>
          <p:nvPr/>
        </p:nvSpPr>
        <p:spPr>
          <a:xfrm>
            <a:off x="1584960" y="4146296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$1.4B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1584960" y="4527398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Merck deal (2023)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1584960" y="4735272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HER3-DXd ADC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2712720" y="4146296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12+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2712720" y="4527398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ADC programs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2712720" y="4735272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Broadest CN ADC pipeline</a:t>
            </a:r>
            <a:endParaRPr lang="en-US" sz="800"/>
          </a:p>
        </p:txBody>
      </p:sp>
      <p:sp>
        <p:nvSpPr>
          <p:cNvPr id="28" name="Bullet List"/>
          <p:cNvSpPr txBox="1"/>
          <p:nvPr/>
        </p:nvSpPr>
        <p:spPr>
          <a:xfrm>
            <a:off x="457200" y="4948936"/>
            <a:ext cx="3383280" cy="108610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Broadest CN ADC pipeline: 12+ programs, novel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SKB264 (Trop-2): Ph3 vs. Gilead Trodelvy in TNBC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A166 (HER3 ADC) licensed to Merck for $1.4B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Camptothecin payloads: distinct from DXd mechanism</a:t>
            </a:r>
            <a:endParaRPr lang="en-US" sz="1000"/>
          </a:p>
        </p:txBody>
      </p:sp>
      <p:sp>
        <p:nvSpPr>
          <p:cNvPr id="29" name="Header Bar"/>
          <p:cNvSpPr txBox="1"/>
          <p:nvPr/>
        </p:nvSpPr>
        <p:spPr>
          <a:xfrm>
            <a:off x="3950208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Kelun-Biotech ADC Pipeline</a:t>
            </a:r>
            <a:endParaRPr lang="en-US" sz="1200"/>
          </a:p>
        </p:txBody>
      </p:sp>
      <p:graphicFrame>
        <p:nvGraphicFramePr>
          <p:cNvPr id="30" name="Zone Table"/>
          <p:cNvGraphicFramePr>
            <a:graphicFrameLocks noGrp="1"/>
          </p:cNvGraphicFramePr>
          <p:nvPr/>
        </p:nvGraphicFramePr>
        <p:xfrm>
          <a:off x="3950208" y="4146296"/>
          <a:ext cx="4736592" cy="1508760"/>
        </p:xfrm>
        <a:graphic>
          <a:graphicData uri="http://schemas.openxmlformats.org/drawingml/2006/table">
            <a:tbl>
              <a:tblPr bandRow="1" firstRow="1"/>
              <a:tblGrid>
                <a:gridCol w="835869"/>
                <a:gridCol w="835869"/>
                <a:gridCol w="835869"/>
                <a:gridCol w="557246"/>
                <a:gridCol w="167173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Payload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Partner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SKB264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Trop-2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Belotecan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 (global)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A166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DM4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Merck $1.4B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KL264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CLDN18.2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Camptothecin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KL516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Novel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KL525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Trop-2/HER3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Bispec 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Preclin.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Novel 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3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35</a:t>
            </a:r>
            <a:endParaRPr lang="en-US" sz="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CHINA'S RISE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HUTCHMED &amp; RemeGen: CN Assets Go Global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HUTCHMED Annual Report 2024, RemeGen HK filing, Seagen/Pfizer filings, Evaluate Pharma.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HUTCHMED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127760" cy="4806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~$3B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235293"/>
            <a:ext cx="1127760" cy="262179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 (HK/NASDAQ)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497472"/>
            <a:ext cx="1127760" cy="131089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Dual listed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584960" y="1754632"/>
            <a:ext cx="1127760" cy="4806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3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584960" y="2235293"/>
            <a:ext cx="1127760" cy="262179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Approved oncology drugs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584960" y="2497472"/>
            <a:ext cx="1127760" cy="131089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CN approved; 1 US filed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2712720" y="1754632"/>
            <a:ext cx="1127760" cy="4806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Approved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2712720" y="2235293"/>
            <a:ext cx="1127760" cy="262179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Fruquintinib (US)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2712720" y="2497472"/>
            <a:ext cx="1127760" cy="131089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FDA approved Nov 2023</a:t>
            </a:r>
            <a:endParaRPr lang="en-US" sz="800"/>
          </a:p>
        </p:txBody>
      </p:sp>
      <p:sp>
        <p:nvSpPr>
          <p:cNvPr id="15" name="Bullet List"/>
          <p:cNvSpPr txBox="1"/>
          <p:nvPr/>
        </p:nvSpPr>
        <p:spPr>
          <a:xfrm>
            <a:off x="457200" y="2738289"/>
            <a:ext cx="3383280" cy="90508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Fruquintinib: first CN small-mol FDA-approved (2023)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Savolitinib (MET) with AstraZeneca for NSCLC globally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Surufatinib CN-approved for NETs; US filing 2025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Proves CN small-mol oncology can clear FDA</a:t>
            </a:r>
            <a:endParaRPr lang="en-US" sz="1000"/>
          </a:p>
        </p:txBody>
      </p:sp>
      <p:sp>
        <p:nvSpPr>
          <p:cNvPr id="16" name="Header Bar"/>
          <p:cNvSpPr txBox="1"/>
          <p:nvPr/>
        </p:nvSpPr>
        <p:spPr>
          <a:xfrm>
            <a:off x="3950208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HUTCHMED Global Pipeline</a:t>
            </a:r>
            <a:endParaRPr lang="en-US" sz="1200"/>
          </a:p>
        </p:txBody>
      </p:sp>
      <p:graphicFrame>
        <p:nvGraphicFramePr>
          <p:cNvPr id="17" name="Zone Table"/>
          <p:cNvGraphicFramePr>
            <a:graphicFrameLocks noGrp="1"/>
          </p:cNvGraphicFramePr>
          <p:nvPr/>
        </p:nvGraphicFramePr>
        <p:xfrm>
          <a:off x="3950208" y="1754632"/>
          <a:ext cx="4736592" cy="1508760"/>
        </p:xfrm>
        <a:graphic>
          <a:graphicData uri="http://schemas.openxmlformats.org/drawingml/2006/table">
            <a:tbl>
              <a:tblPr bandRow="1" firstRow="1"/>
              <a:tblGrid>
                <a:gridCol w="1114492"/>
                <a:gridCol w="835869"/>
                <a:gridCol w="557246"/>
                <a:gridCol w="835869"/>
                <a:gridCol w="1393115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CN 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Global 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Partner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Fruquintinib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VEGFR 1/2/3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Appr. CN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FDA 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Takeda (US/EU)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Savolitinib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Appr. CN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AstraZeneca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Surufatinib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FGFR/VEGFR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Appr. CN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 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HMPL-306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IDH1/2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 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Tazemetostat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EZH2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8" name="Header Bar"/>
          <p:cNvSpPr txBox="1"/>
          <p:nvPr/>
        </p:nvSpPr>
        <p:spPr>
          <a:xfrm>
            <a:off x="45720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RemeGen Snapshot</a:t>
            </a:r>
            <a:endParaRPr lang="en-US" sz="1200"/>
          </a:p>
        </p:txBody>
      </p:sp>
      <p:sp>
        <p:nvSpPr>
          <p:cNvPr id="19" name="Stat Value"/>
          <p:cNvSpPr txBox="1"/>
          <p:nvPr/>
        </p:nvSpPr>
        <p:spPr>
          <a:xfrm>
            <a:off x="457200" y="4146296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~$2B</a:t>
            </a:r>
            <a:endParaRPr lang="en-US" sz="1600"/>
          </a:p>
        </p:txBody>
      </p:sp>
      <p:sp>
        <p:nvSpPr>
          <p:cNvPr id="20" name="Stat Label"/>
          <p:cNvSpPr txBox="1"/>
          <p:nvPr/>
        </p:nvSpPr>
        <p:spPr>
          <a:xfrm>
            <a:off x="457200" y="4527398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 (HK)</a:t>
            </a:r>
            <a:endParaRPr lang="en-US" sz="850"/>
          </a:p>
        </p:txBody>
      </p:sp>
      <p:sp>
        <p:nvSpPr>
          <p:cNvPr id="21" name="Stat Sublabel"/>
          <p:cNvSpPr txBox="1"/>
          <p:nvPr/>
        </p:nvSpPr>
        <p:spPr>
          <a:xfrm>
            <a:off x="457200" y="4735272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HK-listed</a:t>
            </a:r>
            <a:endParaRPr lang="en-US" sz="800"/>
          </a:p>
        </p:txBody>
      </p:sp>
      <p:sp>
        <p:nvSpPr>
          <p:cNvPr id="22" name="Stat Value"/>
          <p:cNvSpPr txBox="1"/>
          <p:nvPr/>
        </p:nvSpPr>
        <p:spPr>
          <a:xfrm>
            <a:off x="1584960" y="4146296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RC48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1584960" y="4527398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Lead asset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1584960" y="4735272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HER2 ADC; US filing 2024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2712720" y="4146296"/>
            <a:ext cx="1127760" cy="381102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2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2712720" y="4527398"/>
            <a:ext cx="1127760" cy="20787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CN Approvals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2712720" y="4735272"/>
            <a:ext cx="1127760" cy="1039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RC48 + Teliso-V</a:t>
            </a:r>
            <a:endParaRPr lang="en-US" sz="800"/>
          </a:p>
        </p:txBody>
      </p:sp>
      <p:sp>
        <p:nvSpPr>
          <p:cNvPr id="28" name="Bullet List"/>
          <p:cNvSpPr txBox="1"/>
          <p:nvPr/>
        </p:nvSpPr>
        <p:spPr>
          <a:xfrm>
            <a:off x="457200" y="4948936"/>
            <a:ext cx="3383280" cy="108610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RC48: HER2 ADC approved CN; competes with DS-8201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Pfizer partnered RC48 ex-CN via Seagen acquisition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RC28 (VEGF/FGF bispec Ab): next-gen bispecific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One of few CN biotechs in Western pharma portfolio</a:t>
            </a:r>
            <a:endParaRPr lang="en-US" sz="1000"/>
          </a:p>
        </p:txBody>
      </p:sp>
      <p:sp>
        <p:nvSpPr>
          <p:cNvPr id="29" name="Header Bar"/>
          <p:cNvSpPr txBox="1"/>
          <p:nvPr/>
        </p:nvSpPr>
        <p:spPr>
          <a:xfrm>
            <a:off x="3950208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RemeGen Pipeline &amp; Seagen/Pfizer Partnership</a:t>
            </a:r>
            <a:endParaRPr lang="en-US" sz="1200"/>
          </a:p>
        </p:txBody>
      </p:sp>
      <p:graphicFrame>
        <p:nvGraphicFramePr>
          <p:cNvPr id="30" name="Zone Table"/>
          <p:cNvGraphicFramePr>
            <a:graphicFrameLocks noGrp="1"/>
          </p:cNvGraphicFramePr>
          <p:nvPr/>
        </p:nvGraphicFramePr>
        <p:xfrm>
          <a:off x="3950208" y="4146296"/>
          <a:ext cx="4736592" cy="1508760"/>
        </p:xfrm>
        <a:graphic>
          <a:graphicData uri="http://schemas.openxmlformats.org/drawingml/2006/table">
            <a:tbl>
              <a:tblPr bandRow="1" firstRow="1"/>
              <a:tblGrid>
                <a:gridCol w="1393115"/>
                <a:gridCol w="835869"/>
                <a:gridCol w="835869"/>
                <a:gridCol w="557246"/>
                <a:gridCol w="1114492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Modality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RC48 (disitamab v.)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Appr. CN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 ex-CN rights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RC28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VEGF/FGF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Bispec 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RC108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c-Met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RC118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CLDN18.2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RC148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HER2/HER3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Bispec 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Preclin.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Novel linker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3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36</a:t>
            </a:r>
            <a:endParaRPr lang="en-US" sz="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lock"/>
          <p:cNvSpPr txBox="1"/>
          <p:nvPr/>
        </p:nvSpPr>
        <p:spPr>
          <a:xfrm>
            <a:off x="914400" y="914400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6400" dirty="0">
                <a:solidFill>
                  <a:srgbClr val="405363"/>
                </a:solidFill>
                <a:latin typeface="Arial Bold"/>
                <a:cs typeface="Arial Bold"/>
              </a:rPr>
              <a:t>06.</a:t>
            </a:r>
            <a:endParaRPr lang="en-US" sz="6400"/>
          </a:p>
        </p:txBody>
      </p:sp>
      <p:sp>
        <p:nvSpPr>
          <p:cNvPr id="3" name="Text Block"/>
          <p:cNvSpPr txBox="1"/>
          <p:nvPr/>
        </p:nvSpPr>
        <p:spPr>
          <a:xfrm>
            <a:off x="914400" y="3483864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000" dirty="0">
                <a:solidFill>
                  <a:srgbClr val="D57F5B"/>
                </a:solidFill>
                <a:latin typeface="Arial Bold"/>
                <a:cs typeface="Arial Bold"/>
              </a:rPr>
              <a:t>FDA TURBULENCE</a:t>
            </a:r>
            <a:endParaRPr lang="en-US" sz="2000"/>
          </a:p>
        </p:txBody>
      </p:sp>
      <p:sp>
        <p:nvSpPr>
          <p:cNvPr id="4" name="Background"/>
          <p:cNvSpPr/>
          <p:nvPr/>
        </p:nvSpPr>
        <p:spPr>
          <a:xfrm>
            <a:off x="5943600" y="457200"/>
            <a:ext cx="2743200" cy="5943600"/>
          </a:xfrm>
          <a:prstGeom prst="rect">
            <a:avLst/>
          </a:prstGeom>
          <a:solidFill>
            <a:srgbClr val="4472C4"/>
          </a:solidFill>
        </p:spPr>
      </p:sp>
      <p:sp>
        <p:nvSpPr>
          <p:cNvPr id="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37</a:t>
            </a:r>
            <a:endParaRPr lang="en-US" sz="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FDA TURBULENCE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FDA Turbulence: Risk and Opportunity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Evaluate Pharma 2026 Preview; STAT News; Nature Medicine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What Is Actually Happening</a:t>
            </a:r>
            <a:endParaRPr lang="en-US" sz="1200"/>
          </a:p>
        </p:txBody>
      </p:sp>
      <p:sp>
        <p:nvSpPr>
          <p:cNvPr id="6" name="Bullet List"/>
          <p:cNvSpPr txBox="1"/>
          <p:nvPr/>
        </p:nvSpPr>
        <p:spPr>
          <a:xfrm>
            <a:off x="457200" y="1754632"/>
            <a:ext cx="4059936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Trump administration has installed DOGE-oriented leadership at HHS; FDA leadership in flux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Vaccine advisory committees disrupted; some review panels suspended or restructured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Accelerated Approval Vouchers (AAVs) creating unusual speed opportunities for some programs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Real World Evidence (RWE) guidance being expedited for certain indications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User fees under pressure — PDUFA VII discussions ongoing; could extend timelines</a:t>
            </a:r>
            <a:endParaRPr lang="en-US" sz="1000"/>
          </a:p>
        </p:txBody>
      </p:sp>
      <p:sp>
        <p:nvSpPr>
          <p:cNvPr id="7" name="Background"/>
          <p:cNvSpPr/>
          <p:nvPr/>
        </p:nvSpPr>
        <p:spPr>
          <a:xfrm>
            <a:off x="457200" y="3753104"/>
            <a:ext cx="4059936" cy="2281936"/>
          </a:xfrm>
          <a:prstGeom prst="rect">
            <a:avLst/>
          </a:prstGeom>
          <a:solidFill>
            <a:srgbClr val="EBF3FF"/>
          </a:solidFill>
        </p:spPr>
      </p:sp>
      <p:sp>
        <p:nvSpPr>
          <p:cNvPr id="8" name="Header Bar"/>
          <p:cNvSpPr txBox="1"/>
          <p:nvPr/>
        </p:nvSpPr>
        <p:spPr>
          <a:xfrm>
            <a:off x="457200" y="37531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My Read: Not as Bad as Headlines Suggest</a:t>
            </a:r>
            <a:endParaRPr lang="en-US" sz="1200"/>
          </a:p>
        </p:txBody>
      </p:sp>
      <p:sp>
        <p:nvSpPr>
          <p:cNvPr id="9" name="Bullet List"/>
          <p:cNvSpPr txBox="1"/>
          <p:nvPr/>
        </p:nvSpPr>
        <p:spPr>
          <a:xfrm>
            <a:off x="457200" y="4146296"/>
            <a:ext cx="4059936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FDA career staff are largely intact — institutional knowledge preserved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Oncology and rare disease approvals unlikely to be disrupted meaningfully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AAV pathway could actually accelerate certain rare disease programs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Uncertainty is creating buying opportunities in stocks with near-term PDUFA dates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Offshore manufacturing scrutiny benefits US-based CDMOs — watch Lonza, Catalent acquirer</a:t>
            </a:r>
            <a:endParaRPr lang="en-US" sz="1000"/>
          </a:p>
        </p:txBody>
      </p:sp>
      <p:sp>
        <p:nvSpPr>
          <p:cNvPr id="10" name="Header Bar"/>
          <p:cNvSpPr txBox="1"/>
          <p:nvPr/>
        </p:nvSpPr>
        <p:spPr>
          <a:xfrm>
            <a:off x="4626864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FDA Approval Trends by Therapeutic Area</a:t>
            </a:r>
            <a:endParaRPr lang="en-US" sz="1200"/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2"/>
          <a:srcRect l="15" t="0" r="15" b="0"/>
          <a:stretch>
            <a:fillRect/>
          </a:stretch>
        </p:blipFill>
        <p:spPr>
          <a:xfrm>
            <a:off x="4626864" y="1754632"/>
            <a:ext cx="4059936" cy="4280408"/>
          </a:xfrm>
          <a:prstGeom prst="rect">
            <a:avLst/>
          </a:prstGeom>
        </p:spPr>
      </p:pic>
      <p:sp>
        <p:nvSpPr>
          <p:cNvPr id="12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38</a:t>
            </a:r>
            <a:endParaRPr lang="en-US" sz="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lock"/>
          <p:cNvSpPr txBox="1"/>
          <p:nvPr/>
        </p:nvSpPr>
        <p:spPr>
          <a:xfrm>
            <a:off x="914400" y="914400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6400" dirty="0">
                <a:solidFill>
                  <a:srgbClr val="405363"/>
                </a:solidFill>
                <a:latin typeface="Arial Bold"/>
                <a:cs typeface="Arial Bold"/>
              </a:rPr>
              <a:t>07.</a:t>
            </a:r>
            <a:endParaRPr lang="en-US" sz="6400"/>
          </a:p>
        </p:txBody>
      </p:sp>
      <p:sp>
        <p:nvSpPr>
          <p:cNvPr id="3" name="Text Block"/>
          <p:cNvSpPr txBox="1"/>
          <p:nvPr/>
        </p:nvSpPr>
        <p:spPr>
          <a:xfrm>
            <a:off x="914400" y="3483864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000" dirty="0">
                <a:solidFill>
                  <a:srgbClr val="D57F5B"/>
                </a:solidFill>
                <a:latin typeface="Arial Bold"/>
                <a:cs typeface="Arial Bold"/>
              </a:rPr>
              <a:t>WHERE CAPITAL IS FLOWING</a:t>
            </a:r>
            <a:endParaRPr lang="en-US" sz="2000"/>
          </a:p>
        </p:txBody>
      </p:sp>
      <p:sp>
        <p:nvSpPr>
          <p:cNvPr id="4" name="Background"/>
          <p:cNvSpPr/>
          <p:nvPr/>
        </p:nvSpPr>
        <p:spPr>
          <a:xfrm>
            <a:off x="5943600" y="457200"/>
            <a:ext cx="2743200" cy="5943600"/>
          </a:xfrm>
          <a:prstGeom prst="rect">
            <a:avLst/>
          </a:prstGeom>
          <a:solidFill>
            <a:srgbClr val="2F5496"/>
          </a:solidFill>
        </p:spPr>
      </p:sp>
      <p:sp>
        <p:nvSpPr>
          <p:cNvPr id="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39</a:t>
            </a:r>
            <a:endParaRPr lang="en-US"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STATE OF PLAY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Biotech 2026: Recovery Real, Not Broad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Financial Modeling Prep; XBI monthly close prices Jan 2021 – Feb 2026. Indexed: Jan 2021 = 100.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Sector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41481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$36B+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169448"/>
            <a:ext cx="1353312" cy="22626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Late-2025 M&amp;A Deal Value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395711"/>
            <a:ext cx="1353312" cy="11313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Signals renewed confidence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41481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$300B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169448"/>
            <a:ext cx="1353312" cy="22626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Patent Cliff (2025–2030)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395711"/>
            <a:ext cx="1353312" cy="11313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Forces Big Pharma to buy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457200" y="2508843"/>
            <a:ext cx="1353312" cy="41481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$30B+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457200" y="2923659"/>
            <a:ext cx="1353312" cy="22626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GLP-1 Alliances in 2024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457200" y="3149922"/>
            <a:ext cx="1353312" cy="11313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Single category dominance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1810512" y="2508843"/>
            <a:ext cx="1353312" cy="41481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~70%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1810512" y="2923659"/>
            <a:ext cx="1353312" cy="22626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Biotech Index Off 2021 Peak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1810512" y="3149922"/>
            <a:ext cx="1353312" cy="11313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But recovery underway</a:t>
            </a:r>
            <a:endParaRPr lang="en-US" sz="800"/>
          </a:p>
        </p:txBody>
      </p:sp>
      <p:sp>
        <p:nvSpPr>
          <p:cNvPr id="18" name="Header Bar"/>
          <p:cNvSpPr txBox="1"/>
          <p:nvPr/>
        </p:nvSpPr>
        <p:spPr>
          <a:xfrm>
            <a:off x="457200" y="3372781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Narrative</a:t>
            </a:r>
            <a:endParaRPr lang="en-US" sz="1200"/>
          </a:p>
        </p:txBody>
      </p:sp>
      <p:sp>
        <p:nvSpPr>
          <p:cNvPr id="19" name="Bullet List"/>
          <p:cNvSpPr txBox="1"/>
          <p:nvPr/>
        </p:nvSpPr>
        <p:spPr>
          <a:xfrm>
            <a:off x="457200" y="3765973"/>
            <a:ext cx="2706624" cy="226906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Green shoots are real but recovery is narrow — platforms and validated mechanisms win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Big Pharma holds $500B+ acquisition firepower; the patent cliff makes M&amp;A existential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IPO window cautiously reopening after near-total closure in 2022–23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Venture capital bifurcating sharply: AI-enabled platforms win; preclinical single-assets lose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XBI remains ~30% below its 2021 peak — sentiment improving but reset is not fully reversed</a:t>
            </a:r>
            <a:endParaRPr lang="en-US" sz="1000"/>
          </a:p>
        </p:txBody>
      </p:sp>
      <p:sp>
        <p:nvSpPr>
          <p:cNvPr id="20" name="Header Bar"/>
          <p:cNvSpPr txBox="1"/>
          <p:nvPr/>
        </p:nvSpPr>
        <p:spPr>
          <a:xfrm>
            <a:off x="3273552" y="1361440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XBI (Biotech Index) Recovery — Multi-Year Context</a:t>
            </a:r>
            <a:endParaRPr lang="en-US" sz="1200"/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2"/>
          <a:srcRect l="15" t="0" r="15" b="0"/>
          <a:stretch>
            <a:fillRect/>
          </a:stretch>
        </p:blipFill>
        <p:spPr>
          <a:xfrm>
            <a:off x="3273552" y="1754632"/>
            <a:ext cx="5413248" cy="4280408"/>
          </a:xfrm>
          <a:prstGeom prst="rect">
            <a:avLst/>
          </a:prstGeom>
        </p:spPr>
      </p:pic>
      <p:sp>
        <p:nvSpPr>
          <p:cNvPr id="22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</a:t>
            </a:r>
            <a:endParaRPr lang="en-US" sz="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WHERE CAPITAL IS FLOWING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Platform vs. Asset: Capital Bifurcates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PitchBook, SVB Securities, FactSet; Data as of Q4 2025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33375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VC Funding by Modality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17" t="0" r="17" b="0"/>
          <a:stretch>
            <a:fillRect/>
          </a:stretch>
        </p:blipFill>
        <p:spPr>
          <a:xfrm>
            <a:off x="457200" y="1754632"/>
            <a:ext cx="3337560" cy="1888744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3904488" y="1361440"/>
            <a:ext cx="26700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Average Valuation Premium</a:t>
            </a:r>
            <a:endParaRPr lang="en-US" sz="1200"/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3"/>
          <a:srcRect l="17" t="0" r="17" b="0"/>
          <a:stretch>
            <a:fillRect/>
          </a:stretch>
        </p:blipFill>
        <p:spPr>
          <a:xfrm>
            <a:off x="3904488" y="1754632"/>
            <a:ext cx="2670048" cy="1888744"/>
          </a:xfrm>
          <a:prstGeom prst="rect">
            <a:avLst/>
          </a:prstGeom>
        </p:spPr>
      </p:pic>
      <p:sp>
        <p:nvSpPr>
          <p:cNvPr id="9" name="Header Bar"/>
          <p:cNvSpPr txBox="1"/>
          <p:nvPr/>
        </p:nvSpPr>
        <p:spPr>
          <a:xfrm>
            <a:off x="6684264" y="1361440"/>
            <a:ext cx="20025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Top VC Funds (2025)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6684264" y="1754632"/>
          <a:ext cx="2002536" cy="1234440"/>
        </p:xfrm>
        <a:graphic>
          <a:graphicData uri="http://schemas.openxmlformats.org/drawingml/2006/table">
            <a:tbl>
              <a:tblPr bandRow="1" firstRow="1"/>
              <a:tblGrid>
                <a:gridCol w="834390"/>
                <a:gridCol w="667512"/>
                <a:gridCol w="500634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 Deals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ARCH Venture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Platforms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Flagship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Novel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Third Rock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Oncology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OrbiMed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Broad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 Capital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Clinical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Header Bar"/>
          <p:cNvSpPr txBox="1"/>
          <p:nvPr/>
        </p:nvSpPr>
        <p:spPr>
          <a:xfrm>
            <a:off x="457200" y="3753104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Themes Attracting Capital in 2025–2026</a:t>
            </a:r>
            <a:endParaRPr lang="en-US" sz="1200"/>
          </a:p>
        </p:txBody>
      </p:sp>
      <p:sp>
        <p:nvSpPr>
          <p:cNvPr id="12" name="Bullet List"/>
          <p:cNvSpPr txBox="1"/>
          <p:nvPr/>
        </p:nvSpPr>
        <p:spPr>
          <a:xfrm>
            <a:off x="457200" y="4146296"/>
            <a:ext cx="822960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20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AI Drug Discovery: Recursion, Exscientia raising at premium — science must still work</a:t>
            </a:r>
            <a:endParaRPr lang="en-US" sz="1000"/>
          </a:p>
          <a:p>
            <a:pPr indent="-342900" marL="342900">
              <a:lnSpc>
                <a:spcPct val="20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Radiopharmaceuticals: Lilly/Aktis and AZ/RayzeBio signal a new arms race in targeted therapy</a:t>
            </a:r>
            <a:endParaRPr lang="en-US" sz="1000"/>
          </a:p>
          <a:p>
            <a:pPr indent="-342900" marL="342900">
              <a:lnSpc>
                <a:spcPct val="20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Oncology: KRAS, PRMT5, CDK4 with biomarker-selected patient populations</a:t>
            </a:r>
            <a:endParaRPr lang="en-US" sz="1000"/>
          </a:p>
          <a:p>
            <a:pPr indent="-342900" marL="342900">
              <a:lnSpc>
                <a:spcPct val="20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Protein Degraders: BMS and Pfizer betting on PROTAC/molecular glues</a:t>
            </a:r>
            <a:endParaRPr lang="en-US" sz="1000"/>
          </a:p>
        </p:txBody>
      </p:sp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40</a:t>
            </a:r>
            <a:endParaRPr lang="en-US" sz="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WHERE CAPITAL IS FLOWING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ARCH Venture: Deep Science Platform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ARCH Venture Partners, PitchBook, Crunchbase, public filings. Data as of Q4 2025.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Fund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$3B+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AUM (est.)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ARCH IX closed 2022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~60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Active portfolio cos.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Across all vintages</a:t>
            </a:r>
            <a:endParaRPr lang="en-US" sz="800"/>
          </a:p>
        </p:txBody>
      </p:sp>
      <p:sp>
        <p:nvSpPr>
          <p:cNvPr id="12" name="Header Bar"/>
          <p:cNvSpPr txBox="1"/>
          <p:nvPr/>
        </p:nvSpPr>
        <p:spPr>
          <a:xfrm>
            <a:off x="3273552" y="1361440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ARCH Wins: The Deep Science Model</a:t>
            </a:r>
            <a:endParaRPr lang="en-US" sz="1200"/>
          </a:p>
        </p:txBody>
      </p:sp>
      <p:sp>
        <p:nvSpPr>
          <p:cNvPr id="13" name="Bullet List"/>
          <p:cNvSpPr txBox="1"/>
          <p:nvPr/>
        </p:nvSpPr>
        <p:spPr>
          <a:xfrm>
            <a:off x="3273552" y="1754632"/>
            <a:ext cx="5413248" cy="10915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Lab-to-company: ARCH spins out science from academic labs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Kadmon, Juno, Alnylam, Relay Tx — all ARCH-founded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Holds through IPO; low-turn, high-conviction style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Key edge: NIH/DoE-adjacent deal flow others can't access</a:t>
            </a:r>
            <a:endParaRPr lang="en-US" sz="1000"/>
          </a:p>
        </p:txBody>
      </p:sp>
      <p:sp>
        <p:nvSpPr>
          <p:cNvPr id="14" name="Header Bar"/>
          <p:cNvSpPr txBox="1"/>
          <p:nvPr/>
        </p:nvSpPr>
        <p:spPr>
          <a:xfrm>
            <a:off x="457200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Selected Exits &amp; Returns (Illustrative $B)</a:t>
            </a:r>
            <a:endParaRPr lang="en-US" sz="1200"/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2"/>
          <a:srcRect l="0" t="170" r="0" b="170"/>
          <a:stretch>
            <a:fillRect/>
          </a:stretch>
        </p:blipFill>
        <p:spPr>
          <a:xfrm>
            <a:off x="457200" y="3349075"/>
            <a:ext cx="4059936" cy="1462701"/>
          </a:xfrm>
          <a:prstGeom prst="rect">
            <a:avLst/>
          </a:prstGeom>
        </p:spPr>
      </p:pic>
      <p:sp>
        <p:nvSpPr>
          <p:cNvPr id="16" name="Header Bar"/>
          <p:cNvSpPr txBox="1"/>
          <p:nvPr/>
        </p:nvSpPr>
        <p:spPr>
          <a:xfrm>
            <a:off x="4626864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Active Holdings (2025)</a:t>
            </a:r>
            <a:endParaRPr lang="en-US" sz="1200"/>
          </a:p>
        </p:txBody>
      </p:sp>
      <p:graphicFrame>
        <p:nvGraphicFramePr>
          <p:cNvPr id="17" name="Zone Table"/>
          <p:cNvGraphicFramePr>
            <a:graphicFrameLocks noGrp="1"/>
          </p:cNvGraphicFramePr>
          <p:nvPr/>
        </p:nvGraphicFramePr>
        <p:xfrm>
          <a:off x="4626864" y="3349075"/>
          <a:ext cx="4059936" cy="1417320"/>
        </p:xfrm>
        <a:graphic>
          <a:graphicData uri="http://schemas.openxmlformats.org/drawingml/2006/table">
            <a:tbl>
              <a:tblPr bandRow="1" firstRow="1"/>
              <a:tblGrid>
                <a:gridCol w="936908"/>
                <a:gridCol w="936908"/>
                <a:gridCol w="624605"/>
                <a:gridCol w="1561513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Modality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Thesis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Neumora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CNS 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Depression/schiz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Dewpoint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Condensate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Undruggable targets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Boundless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ecDNA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Novel resistance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Rapport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GABA mod.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CNS selectivity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iTeos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Immuno-oncol.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TIGIT/A2AR axis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8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Investment Strategy &amp; LP Positioning</a:t>
            </a:r>
            <a:endParaRPr lang="en-US" sz="1200"/>
          </a:p>
        </p:txBody>
      </p:sp>
      <p:sp>
        <p:nvSpPr>
          <p:cNvPr id="19" name="Stat Value"/>
          <p:cNvSpPr txBox="1"/>
          <p:nvPr/>
        </p:nvSpPr>
        <p:spPr>
          <a:xfrm>
            <a:off x="457200" y="5314696"/>
            <a:ext cx="1804416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7–12 yrs</a:t>
            </a:r>
            <a:endParaRPr lang="en-US" sz="1600"/>
          </a:p>
        </p:txBody>
      </p:sp>
      <p:sp>
        <p:nvSpPr>
          <p:cNvPr id="20" name="Stat Label"/>
          <p:cNvSpPr txBox="1"/>
          <p:nvPr/>
        </p:nvSpPr>
        <p:spPr>
          <a:xfrm>
            <a:off x="457200" y="5710885"/>
            <a:ext cx="1804416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Typical hold</a:t>
            </a:r>
            <a:endParaRPr lang="en-US" sz="850"/>
          </a:p>
        </p:txBody>
      </p:sp>
      <p:sp>
        <p:nvSpPr>
          <p:cNvPr id="21" name="Stat Sublabel"/>
          <p:cNvSpPr txBox="1"/>
          <p:nvPr/>
        </p:nvSpPr>
        <p:spPr>
          <a:xfrm>
            <a:off x="457200" y="5926988"/>
            <a:ext cx="1804416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Patient capital model</a:t>
            </a:r>
            <a:endParaRPr lang="en-US" sz="800"/>
          </a:p>
        </p:txBody>
      </p:sp>
      <p:sp>
        <p:nvSpPr>
          <p:cNvPr id="22" name="Stat Value"/>
          <p:cNvSpPr txBox="1"/>
          <p:nvPr/>
        </p:nvSpPr>
        <p:spPr>
          <a:xfrm>
            <a:off x="2261616" y="5314696"/>
            <a:ext cx="1804416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TRL 3–5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2261616" y="5710885"/>
            <a:ext cx="1804416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Sweet spot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2261616" y="5926988"/>
            <a:ext cx="1804416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Pre-IND to Phase 1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4066032" y="5314696"/>
            <a:ext cx="1804416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US-only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4066032" y="5710885"/>
            <a:ext cx="1804416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Geography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4066032" y="5926988"/>
            <a:ext cx="1804416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Boston/SF/Chicago</a:t>
            </a:r>
            <a:endParaRPr lang="en-US" sz="800"/>
          </a:p>
        </p:txBody>
      </p:sp>
      <p:sp>
        <p:nvSpPr>
          <p:cNvPr id="28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29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ARCH is the canonical platform-first VC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Alnylam alone = decades of IRR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CNS + condensate bets are contrarian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LP access remains highly competitive</a:t>
            </a:r>
            <a:endParaRPr lang="en-US" sz="1000"/>
          </a:p>
        </p:txBody>
      </p:sp>
      <p:sp>
        <p:nvSpPr>
          <p:cNvPr id="30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41</a:t>
            </a:r>
            <a:endParaRPr lang="en-US" sz="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WHERE CAPITAL IS FLOWING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Flagship Pioneering: Company Creator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Flagship Pioneering, PitchBook, SEC filings, Evaluate Pharma. Data as of Q4 2025.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Fund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$4.5B+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AUM (est.)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Flagship VIII 2023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100+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Companies created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Since 2000</a:t>
            </a:r>
            <a:endParaRPr lang="en-US" sz="800"/>
          </a:p>
        </p:txBody>
      </p:sp>
      <p:sp>
        <p:nvSpPr>
          <p:cNvPr id="12" name="Header Bar"/>
          <p:cNvSpPr txBox="1"/>
          <p:nvPr/>
        </p:nvSpPr>
        <p:spPr>
          <a:xfrm>
            <a:off x="3273552" y="1361440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Flagship Is Structurally Different</a:t>
            </a:r>
            <a:endParaRPr lang="en-US" sz="1200"/>
          </a:p>
        </p:txBody>
      </p:sp>
      <p:sp>
        <p:nvSpPr>
          <p:cNvPr id="13" name="Bullet List"/>
          <p:cNvSpPr txBox="1"/>
          <p:nvPr/>
        </p:nvSpPr>
        <p:spPr>
          <a:xfrm>
            <a:off x="3273552" y="1754632"/>
            <a:ext cx="5413248" cy="10915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Explorations: internal R&amp;D labs generate 200+ ideas/yr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Keeps 30–50% equity; operates as long-term co-founder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Moderna mRNA platform = proof the model scales globally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Three new S-corps in stealth per quarter on average</a:t>
            </a:r>
            <a:endParaRPr lang="en-US" sz="1000"/>
          </a:p>
        </p:txBody>
      </p:sp>
      <p:sp>
        <p:nvSpPr>
          <p:cNvPr id="14" name="Header Bar"/>
          <p:cNvSpPr txBox="1"/>
          <p:nvPr/>
        </p:nvSpPr>
        <p:spPr>
          <a:xfrm>
            <a:off x="457200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Flagship Portfolio Value Over Time ($B est.)</a:t>
            </a:r>
            <a:endParaRPr lang="en-US" sz="1200"/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2"/>
          <a:srcRect l="0" t="170" r="0" b="170"/>
          <a:stretch>
            <a:fillRect/>
          </a:stretch>
        </p:blipFill>
        <p:spPr>
          <a:xfrm>
            <a:off x="457200" y="3349075"/>
            <a:ext cx="4059936" cy="1462701"/>
          </a:xfrm>
          <a:prstGeom prst="rect">
            <a:avLst/>
          </a:prstGeom>
        </p:spPr>
      </p:pic>
      <p:sp>
        <p:nvSpPr>
          <p:cNvPr id="16" name="Header Bar"/>
          <p:cNvSpPr txBox="1"/>
          <p:nvPr/>
        </p:nvSpPr>
        <p:spPr>
          <a:xfrm>
            <a:off x="4626864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Active Holdings (2025)</a:t>
            </a:r>
            <a:endParaRPr lang="en-US" sz="1200"/>
          </a:p>
        </p:txBody>
      </p:sp>
      <p:graphicFrame>
        <p:nvGraphicFramePr>
          <p:cNvPr id="17" name="Zone Table"/>
          <p:cNvGraphicFramePr>
            <a:graphicFrameLocks noGrp="1"/>
          </p:cNvGraphicFramePr>
          <p:nvPr/>
        </p:nvGraphicFramePr>
        <p:xfrm>
          <a:off x="4626864" y="3349075"/>
          <a:ext cx="4059936" cy="1417320"/>
        </p:xfrm>
        <a:graphic>
          <a:graphicData uri="http://schemas.openxmlformats.org/drawingml/2006/table">
            <a:tbl>
              <a:tblPr bandRow="1" firstRow="1"/>
              <a:tblGrid>
                <a:gridCol w="1159981"/>
                <a:gridCol w="1159981"/>
                <a:gridCol w="579990"/>
                <a:gridCol w="1159981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Notable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Moderna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mRNA 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Coml.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COVID + RSV appr.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Larimar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FA (frataxin)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Rare neuro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Generate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AI protein design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Discov.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ML-native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Quotient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Microfluidics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biologics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Tessera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Gene writing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Discov.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Beyond CRISPR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8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Investment Model &amp; LP Profile</a:t>
            </a:r>
            <a:endParaRPr lang="en-US" sz="1200"/>
          </a:p>
        </p:txBody>
      </p:sp>
      <p:sp>
        <p:nvSpPr>
          <p:cNvPr id="19" name="Stat Value"/>
          <p:cNvSpPr txBox="1"/>
          <p:nvPr/>
        </p:nvSpPr>
        <p:spPr>
          <a:xfrm>
            <a:off x="457200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5–8 yrs</a:t>
            </a:r>
            <a:endParaRPr lang="en-US" sz="1600"/>
          </a:p>
        </p:txBody>
      </p:sp>
      <p:sp>
        <p:nvSpPr>
          <p:cNvPr id="20" name="Stat Label"/>
          <p:cNvSpPr txBox="1"/>
          <p:nvPr/>
        </p:nvSpPr>
        <p:spPr>
          <a:xfrm>
            <a:off x="457200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Concept to IPO</a:t>
            </a:r>
            <a:endParaRPr lang="en-US" sz="850"/>
          </a:p>
        </p:txBody>
      </p:sp>
      <p:sp>
        <p:nvSpPr>
          <p:cNvPr id="21" name="Stat Sublabel"/>
          <p:cNvSpPr txBox="1"/>
          <p:nvPr/>
        </p:nvSpPr>
        <p:spPr>
          <a:xfrm>
            <a:off x="457200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Internal creation timeline</a:t>
            </a:r>
            <a:endParaRPr lang="en-US" sz="800"/>
          </a:p>
        </p:txBody>
      </p:sp>
      <p:sp>
        <p:nvSpPr>
          <p:cNvPr id="22" name="Stat Value"/>
          <p:cNvSpPr txBox="1"/>
          <p:nvPr/>
        </p:nvSpPr>
        <p:spPr>
          <a:xfrm>
            <a:off x="1810512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$50M/yr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1810512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Exploration budget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1810512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Unfunded R&amp;D arm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3163824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Rare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3163824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Co-investors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3163824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Leads solo most rounds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4517136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Key LP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4517136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Novo Holdings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4517136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Strategic alignment</a:t>
            </a:r>
            <a:endParaRPr lang="en-US" sz="800"/>
          </a:p>
        </p:txBody>
      </p:sp>
      <p:sp>
        <p:nvSpPr>
          <p:cNvPr id="31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2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Moderna validates the full thesis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Post-peak; portfolio reset in progress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Generate Bio = most watched asset now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Model is hard to replicate at scale</a:t>
            </a:r>
            <a:endParaRPr lang="en-US" sz="1000"/>
          </a:p>
        </p:txBody>
      </p:sp>
      <p:sp>
        <p:nvSpPr>
          <p:cNvPr id="3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42</a:t>
            </a:r>
            <a:endParaRPr lang="en-US" sz="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WHERE CAPITAL IS FLOWING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OrbiMed: Largest Dedicated Healthcare VC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OrbiMed Advisors, PitchBook, SEC 13F filings, Evaluate Pharma. Data as of Q4 2025.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Fund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$18B+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AUM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VC + public + royalty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200+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Active investments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Across stages/geographies</a:t>
            </a:r>
            <a:endParaRPr lang="en-US" sz="800"/>
          </a:p>
        </p:txBody>
      </p:sp>
      <p:sp>
        <p:nvSpPr>
          <p:cNvPr id="12" name="Header Bar"/>
          <p:cNvSpPr txBox="1"/>
          <p:nvPr/>
        </p:nvSpPr>
        <p:spPr>
          <a:xfrm>
            <a:off x="3273552" y="1361440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OrbiMed Spans the Full Stack</a:t>
            </a:r>
            <a:endParaRPr lang="en-US" sz="1200"/>
          </a:p>
        </p:txBody>
      </p:sp>
      <p:sp>
        <p:nvSpPr>
          <p:cNvPr id="13" name="Bullet List"/>
          <p:cNvSpPr txBox="1"/>
          <p:nvPr/>
        </p:nvSpPr>
        <p:spPr>
          <a:xfrm>
            <a:off x="3273552" y="1754632"/>
            <a:ext cx="5413248" cy="10915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Only fund with VC, crossover, public, and royalty vehicles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CN presence (OrbiMed Asia) captures China out-licensing deals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Clinical-stage sweet spot: Ph2 data + biomarker story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22 deals in 2025 = highest volume of any dedicated HC fund</a:t>
            </a:r>
            <a:endParaRPr lang="en-US" sz="1000"/>
          </a:p>
        </p:txBody>
      </p:sp>
      <p:sp>
        <p:nvSpPr>
          <p:cNvPr id="14" name="Header Bar"/>
          <p:cNvSpPr txBox="1"/>
          <p:nvPr/>
        </p:nvSpPr>
        <p:spPr>
          <a:xfrm>
            <a:off x="457200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2025 Portfolio Mix by Stage (%)</a:t>
            </a:r>
            <a:endParaRPr lang="en-US" sz="1200"/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2"/>
          <a:srcRect l="0" t="170" r="0" b="170"/>
          <a:stretch>
            <a:fillRect/>
          </a:stretch>
        </p:blipFill>
        <p:spPr>
          <a:xfrm>
            <a:off x="457200" y="3349075"/>
            <a:ext cx="4059936" cy="1462701"/>
          </a:xfrm>
          <a:prstGeom prst="rect">
            <a:avLst/>
          </a:prstGeom>
        </p:spPr>
      </p:pic>
      <p:sp>
        <p:nvSpPr>
          <p:cNvPr id="16" name="Header Bar"/>
          <p:cNvSpPr txBox="1"/>
          <p:nvPr/>
        </p:nvSpPr>
        <p:spPr>
          <a:xfrm>
            <a:off x="4626864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Holdings Across Vehicles (2025)</a:t>
            </a:r>
            <a:endParaRPr lang="en-US" sz="1200"/>
          </a:p>
        </p:txBody>
      </p:sp>
      <p:graphicFrame>
        <p:nvGraphicFramePr>
          <p:cNvPr id="17" name="Zone Table"/>
          <p:cNvGraphicFramePr>
            <a:graphicFrameLocks noGrp="1"/>
          </p:cNvGraphicFramePr>
          <p:nvPr/>
        </p:nvGraphicFramePr>
        <p:xfrm>
          <a:off x="4626864" y="3349075"/>
          <a:ext cx="4059936" cy="141732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1249211"/>
                <a:gridCol w="624605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Modality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Vehicle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Black Diamond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EGFR allosteric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Protagonist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Peptide mimetics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Elevation Oncol.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SHP2 inhibitor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Invacare (royalty)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Medical devices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Revenue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Royalty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Gracell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CAR-T 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(CN)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Asia VC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8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Cross-Vehicle Strategy &amp; Edge</a:t>
            </a:r>
            <a:endParaRPr lang="en-US" sz="1200"/>
          </a:p>
        </p:txBody>
      </p:sp>
      <p:sp>
        <p:nvSpPr>
          <p:cNvPr id="19" name="Stat Value"/>
          <p:cNvSpPr txBox="1"/>
          <p:nvPr/>
        </p:nvSpPr>
        <p:spPr>
          <a:xfrm>
            <a:off x="457200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$3B</a:t>
            </a:r>
            <a:endParaRPr lang="en-US" sz="1600"/>
          </a:p>
        </p:txBody>
      </p:sp>
      <p:sp>
        <p:nvSpPr>
          <p:cNvPr id="20" name="Stat Label"/>
          <p:cNvSpPr txBox="1"/>
          <p:nvPr/>
        </p:nvSpPr>
        <p:spPr>
          <a:xfrm>
            <a:off x="457200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VC fund size</a:t>
            </a:r>
            <a:endParaRPr lang="en-US" sz="850"/>
          </a:p>
        </p:txBody>
      </p:sp>
      <p:sp>
        <p:nvSpPr>
          <p:cNvPr id="21" name="Stat Sublabel"/>
          <p:cNvSpPr txBox="1"/>
          <p:nvPr/>
        </p:nvSpPr>
        <p:spPr>
          <a:xfrm>
            <a:off x="457200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OrbiMed Private V</a:t>
            </a:r>
            <a:endParaRPr lang="en-US" sz="800"/>
          </a:p>
        </p:txBody>
      </p:sp>
      <p:sp>
        <p:nvSpPr>
          <p:cNvPr id="22" name="Stat Value"/>
          <p:cNvSpPr txBox="1"/>
          <p:nvPr/>
        </p:nvSpPr>
        <p:spPr>
          <a:xfrm>
            <a:off x="1810512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$8B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1810512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Public book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1810512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Long/short HC equities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3163824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$2B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3163824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OrbiMed Asia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3163824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CN/APAC VC vehicle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4517136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$1B+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4517136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Royalty vehicle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4517136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Non-dilutive financing</a:t>
            </a:r>
            <a:endParaRPr lang="en-US" sz="800"/>
          </a:p>
        </p:txBody>
      </p:sp>
      <p:sp>
        <p:nvSpPr>
          <p:cNvPr id="31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2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Broadest platform of any HC-only fund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Asia vehicle = early CN out-license edge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Public book creates crossover arbitrage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Volume player; quality varies by vehicle</a:t>
            </a:r>
            <a:endParaRPr lang="en-US" sz="1000"/>
          </a:p>
        </p:txBody>
      </p:sp>
      <p:sp>
        <p:nvSpPr>
          <p:cNvPr id="3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43</a:t>
            </a:r>
            <a:endParaRPr lang="en-US" sz="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lock"/>
          <p:cNvSpPr txBox="1"/>
          <p:nvPr/>
        </p:nvSpPr>
        <p:spPr>
          <a:xfrm>
            <a:off x="914400" y="914400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6400" dirty="0">
                <a:solidFill>
                  <a:srgbClr val="405363"/>
                </a:solidFill>
                <a:latin typeface="Arial Bold"/>
                <a:cs typeface="Arial Bold"/>
              </a:rPr>
              <a:t>08.</a:t>
            </a:r>
            <a:endParaRPr lang="en-US" sz="6400"/>
          </a:p>
        </p:txBody>
      </p:sp>
      <p:sp>
        <p:nvSpPr>
          <p:cNvPr id="3" name="Text Block"/>
          <p:cNvSpPr txBox="1"/>
          <p:nvPr/>
        </p:nvSpPr>
        <p:spPr>
          <a:xfrm>
            <a:off x="914400" y="3483864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000" dirty="0">
                <a:solidFill>
                  <a:srgbClr val="D57F5B"/>
                </a:solidFill>
                <a:latin typeface="Arial Bold"/>
                <a:cs typeface="Arial Bold"/>
              </a:rPr>
              <a:t>M&amp;A LANDSCAPE</a:t>
            </a:r>
            <a:endParaRPr lang="en-US" sz="2000"/>
          </a:p>
        </p:txBody>
      </p:sp>
      <p:sp>
        <p:nvSpPr>
          <p:cNvPr id="4" name="Background"/>
          <p:cNvSpPr/>
          <p:nvPr/>
        </p:nvSpPr>
        <p:spPr>
          <a:xfrm>
            <a:off x="5943600" y="457200"/>
            <a:ext cx="2743200" cy="5943600"/>
          </a:xfrm>
          <a:prstGeom prst="rect">
            <a:avLst/>
          </a:prstGeom>
          <a:solidFill>
            <a:srgbClr val="4472C4"/>
          </a:solidFill>
        </p:spPr>
      </p:sp>
      <p:sp>
        <p:nvSpPr>
          <p:cNvPr id="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44</a:t>
            </a:r>
            <a:endParaRPr lang="en-US" sz="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M&amp;A LANDSCAPE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M&amp;A: Buyers, Targets &amp; Mispriced Assets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Evaluate Pharma; FactSet; Company filings; Evaluate 2026 Preview Jan 2026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Select Significant Transactions (2024–2025)</a:t>
            </a:r>
            <a:endParaRPr lang="en-US" sz="1200"/>
          </a:p>
        </p:txBody>
      </p:sp>
      <p:graphicFrame>
        <p:nvGraphicFramePr>
          <p:cNvPr id="6" name="Zone Table"/>
          <p:cNvGraphicFramePr>
            <a:graphicFrameLocks noGrp="1"/>
          </p:cNvGraphicFramePr>
          <p:nvPr/>
        </p:nvGraphicFramePr>
        <p:xfrm>
          <a:off x="457200" y="1754632"/>
          <a:ext cx="4736592" cy="1417320"/>
        </p:xfrm>
        <a:graphic>
          <a:graphicData uri="http://schemas.openxmlformats.org/drawingml/2006/table">
            <a:tbl>
              <a:tblPr bandRow="1" firstRow="1"/>
              <a:tblGrid>
                <a:gridCol w="1184148"/>
                <a:gridCol w="1184148"/>
                <a:gridCol w="789432"/>
                <a:gridCol w="1578864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Acquirer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Rationale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Seagen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$43B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 platform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AbbVie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Cerevel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$8.7B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CNS/emraclidine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AbbVie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ImmunoGen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$10.1B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ADC/ELAHERE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AstraZeneca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Gracell Bio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$1.2B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CAR-T platform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Eli Lilly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Aktis Oncology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$1.4B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Radiopharm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BMS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RayzeBio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$4.1B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Ac-225 therapy</a:t>
                      </a:r>
                      <a:endParaRPr lang="en-US" sz="85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7" name="Header Bar"/>
          <p:cNvSpPr txBox="1"/>
          <p:nvPr/>
        </p:nvSpPr>
        <p:spPr>
          <a:xfrm>
            <a:off x="457200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M&amp;A Volume &amp; Premium Trends</a:t>
            </a:r>
            <a:endParaRPr lang="en-US" sz="1200"/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457200" y="4146296"/>
            <a:ext cx="4736592" cy="1888744"/>
          </a:xfrm>
          <a:prstGeom prst="rect">
            <a:avLst/>
          </a:prstGeom>
        </p:spPr>
      </p:pic>
      <p:sp>
        <p:nvSpPr>
          <p:cNvPr id="9" name="Background"/>
          <p:cNvSpPr/>
          <p:nvPr/>
        </p:nvSpPr>
        <p:spPr>
          <a:xfrm>
            <a:off x="5303520" y="1361440"/>
            <a:ext cx="3383280" cy="2281936"/>
          </a:xfrm>
          <a:prstGeom prst="rect">
            <a:avLst/>
          </a:prstGeom>
          <a:solidFill>
            <a:srgbClr val="EBF3FF"/>
          </a:solidFill>
        </p:spPr>
      </p:sp>
      <p:sp>
        <p:nvSpPr>
          <p:cNvPr id="10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What the Market Is Getting Wrong</a:t>
            </a:r>
            <a:endParaRPr lang="en-US" sz="1200"/>
          </a:p>
        </p:txBody>
      </p:sp>
      <p:sp>
        <p:nvSpPr>
          <p:cNvPr id="11" name="Bullet List"/>
          <p:cNvSpPr txBox="1"/>
          <p:nvPr/>
        </p:nvSpPr>
        <p:spPr>
          <a:xfrm>
            <a:off x="5303520" y="1754632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M&amp;A premiums are justified — scarcity of late-stage de-risked assets is real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ADC hype is correct: Pfizer/Seagen commercial execution proves platform thesis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Radiopharmaceuticals: actinium-225 supply is a durable strategic moat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Consensus too bearish on allogeneic CAR-T — contrarian bullish</a:t>
            </a:r>
            <a:endParaRPr lang="en-US" sz="1000"/>
          </a:p>
        </p:txBody>
      </p:sp>
      <p:sp>
        <p:nvSpPr>
          <p:cNvPr id="12" name="Header Bar"/>
          <p:cNvSpPr txBox="1"/>
          <p:nvPr/>
        </p:nvSpPr>
        <p:spPr>
          <a:xfrm>
            <a:off x="530352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Most Likely Next Wave of Targets</a:t>
            </a:r>
            <a:endParaRPr lang="en-US" sz="1200"/>
          </a:p>
        </p:txBody>
      </p:sp>
      <p:sp>
        <p:nvSpPr>
          <p:cNvPr id="13" name="Bullet List"/>
          <p:cNvSpPr txBox="1"/>
          <p:nvPr/>
        </p:nvSpPr>
        <p:spPr>
          <a:xfrm>
            <a:off x="530352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Protagonist Therapeutics: Phase 3 GI programs, IND-approved in multiple anemias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Karuna Therapeutics: acquired — but precedent = neuropsych valuations supportable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Merus N.V.: multi-specific antibody platform, undervalued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Relay Therapeutics: precision oncology, FGFR2 franchise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Instil Bio / Iovance: TIL cell therapy for solid tumors</a:t>
            </a:r>
            <a:endParaRPr lang="en-US" sz="1000"/>
          </a:p>
        </p:txBody>
      </p:sp>
      <p:sp>
        <p:nvSpPr>
          <p:cNvPr id="14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45</a:t>
            </a:r>
            <a:endParaRPr lang="en-US" sz="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M&amp;A LANDSCAPE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Protagonist Tx: Hepcidin &amp; Oral IL-23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Protagonist Therapeutics SEC filings, ClinicalTrials.gov, Evaluate Pharma.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~$2.8B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NASDAQ: PTGX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&gt;2 yrs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Cash runway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$420M cash Q3 2025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3163824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H1 2025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3163824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Lead catalyst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3163824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Rusfertide Ph3 PV data</a:t>
            </a:r>
            <a:endParaRPr lang="en-US" sz="800"/>
          </a:p>
        </p:txBody>
      </p:sp>
      <p:sp>
        <p:nvSpPr>
          <p:cNvPr id="15" name="Header Bar"/>
          <p:cNvSpPr txBox="1"/>
          <p:nvPr/>
        </p:nvSpPr>
        <p:spPr>
          <a:xfrm>
            <a:off x="4626864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Protagonist Is a Prime Target</a:t>
            </a:r>
            <a:endParaRPr lang="en-US" sz="1200"/>
          </a:p>
        </p:txBody>
      </p:sp>
      <p:sp>
        <p:nvSpPr>
          <p:cNvPr id="16" name="Bullet List"/>
          <p:cNvSpPr txBox="1"/>
          <p:nvPr/>
        </p:nvSpPr>
        <p:spPr>
          <a:xfrm>
            <a:off x="4626864" y="1754632"/>
            <a:ext cx="4059936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Rusfertide: first-in-class hepcidin mimetic, Ph3 PV data H1 2025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Oral IL-23 platform: peptide mimetics dodge biologic IP moats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JNJ already validated category via Tremfya/guselkumab franchise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OrbiMed, Janus among largest holders — activist-friendly cap table</a:t>
            </a:r>
            <a:endParaRPr lang="en-US" sz="1000"/>
          </a:p>
        </p:txBody>
      </p:sp>
      <p:sp>
        <p:nvSpPr>
          <p:cNvPr id="17" name="Header Bar"/>
          <p:cNvSpPr txBox="1"/>
          <p:nvPr/>
        </p:nvSpPr>
        <p:spPr>
          <a:xfrm>
            <a:off x="457200" y="25847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Revenue Potential by Asset ($M peak est.)</a:t>
            </a:r>
            <a:endParaRPr lang="en-US" sz="1200"/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2"/>
          <a:srcRect l="0" t="149" r="0" b="149"/>
          <a:stretch>
            <a:fillRect/>
          </a:stretch>
        </p:blipFill>
        <p:spPr>
          <a:xfrm>
            <a:off x="457200" y="2977896"/>
            <a:ext cx="4059936" cy="1833880"/>
          </a:xfrm>
          <a:prstGeom prst="rect">
            <a:avLst/>
          </a:prstGeom>
        </p:spPr>
      </p:pic>
      <p:sp>
        <p:nvSpPr>
          <p:cNvPr id="19" name="Header Bar"/>
          <p:cNvSpPr txBox="1"/>
          <p:nvPr/>
        </p:nvSpPr>
        <p:spPr>
          <a:xfrm>
            <a:off x="4626864" y="25847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Comparable M&amp;A Transactions</a:t>
            </a:r>
            <a:endParaRPr lang="en-US" sz="1200"/>
          </a:p>
        </p:txBody>
      </p:sp>
      <p:graphicFrame>
        <p:nvGraphicFramePr>
          <p:cNvPr id="20" name="Zone Table"/>
          <p:cNvGraphicFramePr>
            <a:graphicFrameLocks noGrp="1"/>
          </p:cNvGraphicFramePr>
          <p:nvPr/>
        </p:nvGraphicFramePr>
        <p:xfrm>
          <a:off x="4626864" y="2977896"/>
          <a:ext cx="4059936" cy="1051560"/>
        </p:xfrm>
        <a:graphic>
          <a:graphicData uri="http://schemas.openxmlformats.org/drawingml/2006/table">
            <a:tbl>
              <a:tblPr bandRow="1" firstRow="1"/>
              <a:tblGrid>
                <a:gridCol w="936908"/>
                <a:gridCol w="1249211"/>
                <a:gridCol w="624605"/>
                <a:gridCol w="1249211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Acquirer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Modality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JNJ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Aragon Pharma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$1.0B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Peptide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Arena Pharma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$6.7B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GI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AbbVie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Allergan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$63B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Roche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Inflazome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$0.4B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IL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Sanofi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Kadmon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$1.9B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TGF-beta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1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M&amp;A Valuation Framework</a:t>
            </a:r>
            <a:endParaRPr lang="en-US" sz="1200"/>
          </a:p>
        </p:txBody>
      </p:sp>
      <p:sp>
        <p:nvSpPr>
          <p:cNvPr id="22" name="Stat Value"/>
          <p:cNvSpPr txBox="1"/>
          <p:nvPr/>
        </p:nvSpPr>
        <p:spPr>
          <a:xfrm>
            <a:off x="457200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$3.8B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457200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rNPV (base)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457200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15% cost of capital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1810512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40–60%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1810512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Takeout premium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1810512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vs. 30d VWAP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3163824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$3.9–5.0B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3163824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Implied EV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3163824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Plausible range</a:t>
            </a:r>
            <a:endParaRPr lang="en-US" sz="800"/>
          </a:p>
        </p:txBody>
      </p:sp>
      <p:sp>
        <p:nvSpPr>
          <p:cNvPr id="31" name="Stat Value"/>
          <p:cNvSpPr txBox="1"/>
          <p:nvPr/>
        </p:nvSpPr>
        <p:spPr>
          <a:xfrm>
            <a:off x="4517136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JNJ AbbVie</a:t>
            </a:r>
            <a:endParaRPr lang="en-US" sz="1600"/>
          </a:p>
        </p:txBody>
      </p:sp>
      <p:sp>
        <p:nvSpPr>
          <p:cNvPr id="32" name="Stat Label"/>
          <p:cNvSpPr txBox="1"/>
          <p:nvPr/>
        </p:nvSpPr>
        <p:spPr>
          <a:xfrm>
            <a:off x="4517136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Best fit buyer</a:t>
            </a:r>
            <a:endParaRPr lang="en-US" sz="850"/>
          </a:p>
        </p:txBody>
      </p:sp>
      <p:sp>
        <p:nvSpPr>
          <p:cNvPr id="33" name="Stat Sublabel"/>
          <p:cNvSpPr txBox="1"/>
          <p:nvPr/>
        </p:nvSpPr>
        <p:spPr>
          <a:xfrm>
            <a:off x="4517136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IL-23 / GI franchise</a:t>
            </a:r>
            <a:endParaRPr lang="en-US" sz="800"/>
          </a:p>
        </p:txBody>
      </p:sp>
      <p:sp>
        <p:nvSpPr>
          <p:cNvPr id="34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5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Ph3 readout = binary event in H1 25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Positive data = immediate takeout target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Oral IL-23 alone worth $2B+ to JNJ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Risk: Ph3 miss = significant downside</a:t>
            </a:r>
            <a:endParaRPr lang="en-US" sz="1000"/>
          </a:p>
        </p:txBody>
      </p:sp>
      <p:sp>
        <p:nvSpPr>
          <p:cNvPr id="36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46</a:t>
            </a:r>
            <a:endParaRPr lang="en-US" sz="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M&amp;A LANDSCAPE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Protagonist: Full Pipeline Timeline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Protagonist Therapeutics SEC filings, ClinicalTrials.gov. Timelines are estimates.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Development Timeline (Gantt-Style — H1’s from H1 2025)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27" t="0" r="27" b="0"/>
          <a:stretch>
            <a:fillRect/>
          </a:stretch>
        </p:blipFill>
        <p:spPr>
          <a:xfrm>
            <a:off x="457200" y="1754632"/>
            <a:ext cx="8229600" cy="2649389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Data Readouts &amp; Catalysts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159981"/>
                <a:gridCol w="1159981"/>
                <a:gridCol w="579990"/>
                <a:gridCol w="1159981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Rusfertide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Ph3 ACTIVATE+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Binary/high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Rusfertide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NDA submission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PN-943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Ph2b UC readout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PTG-100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Crohn's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Rusfertide 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Ph3 enroll complete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Low-med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4626864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Competitive Landscape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4626864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353312"/>
                <a:gridCol w="1014984"/>
                <a:gridCol w="1014984"/>
                <a:gridCol w="676656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Competitor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Incyte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Ruxolitinib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JAK1/2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AbbVie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Upadacitinib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JAK1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Celldex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Barzolvolimab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KIT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Disc Med.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Luspatercept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TGF-b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Blueprint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Avapritinib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PDGFRA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47</a:t>
            </a:r>
            <a:endParaRPr lang="en-US" sz="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M&amp;A LANDSCAPE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Merus N.V.: Multi-Specific Ab Platform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Merus N.V. SEC filings, ClinicalTrials.gov, Evaluate Pharma.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~$3.1B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NASDAQ: MRUS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$680M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Cash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Runway &gt;3 years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3163824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Aug 2025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3163824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Zenoc. FDA PDUFA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3163824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NRG1+ NSCLC/PDAC</a:t>
            </a:r>
            <a:endParaRPr lang="en-US" sz="800"/>
          </a:p>
        </p:txBody>
      </p:sp>
      <p:sp>
        <p:nvSpPr>
          <p:cNvPr id="15" name="Header Bar"/>
          <p:cNvSpPr txBox="1"/>
          <p:nvPr/>
        </p:nvSpPr>
        <p:spPr>
          <a:xfrm>
            <a:off x="4626864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Merus Commands a Platform Premium</a:t>
            </a:r>
            <a:endParaRPr lang="en-US" sz="1200"/>
          </a:p>
        </p:txBody>
      </p:sp>
      <p:sp>
        <p:nvSpPr>
          <p:cNvPr id="16" name="Bullet List"/>
          <p:cNvSpPr txBox="1"/>
          <p:nvPr/>
        </p:nvSpPr>
        <p:spPr>
          <a:xfrm>
            <a:off x="4626864" y="1754632"/>
            <a:ext cx="4059936" cy="10915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Biclonics platform: proprietary full-length bispecific antibodies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Zenocutuzumab: first-ever approved Rx for NRG1-fusion cancers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Lilly partnership ($1.5B deal 2024) = external platform validation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LGR5/EGFR (MCLA-158): Sanofi interested; stem-cell targeting moat</a:t>
            </a:r>
            <a:endParaRPr lang="en-US" sz="1000"/>
          </a:p>
        </p:txBody>
      </p:sp>
      <p:sp>
        <p:nvSpPr>
          <p:cNvPr id="17" name="Header Bar"/>
          <p:cNvSpPr txBox="1"/>
          <p:nvPr/>
        </p:nvSpPr>
        <p:spPr>
          <a:xfrm>
            <a:off x="457200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Biclonics Platform Value Drivers ($B)</a:t>
            </a:r>
            <a:endParaRPr lang="en-US" sz="1200"/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2"/>
          <a:srcRect l="0" t="170" r="0" b="170"/>
          <a:stretch>
            <a:fillRect/>
          </a:stretch>
        </p:blipFill>
        <p:spPr>
          <a:xfrm>
            <a:off x="457200" y="3349075"/>
            <a:ext cx="4059936" cy="1462701"/>
          </a:xfrm>
          <a:prstGeom prst="rect">
            <a:avLst/>
          </a:prstGeom>
        </p:spPr>
      </p:pic>
      <p:sp>
        <p:nvSpPr>
          <p:cNvPr id="19" name="Header Bar"/>
          <p:cNvSpPr txBox="1"/>
          <p:nvPr/>
        </p:nvSpPr>
        <p:spPr>
          <a:xfrm>
            <a:off x="4626864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Bispecific Antibody M&amp;A Comps</a:t>
            </a:r>
            <a:endParaRPr lang="en-US" sz="1200"/>
          </a:p>
        </p:txBody>
      </p:sp>
      <p:graphicFrame>
        <p:nvGraphicFramePr>
          <p:cNvPr id="20" name="Zone Table"/>
          <p:cNvGraphicFramePr>
            <a:graphicFrameLocks noGrp="1"/>
          </p:cNvGraphicFramePr>
          <p:nvPr/>
        </p:nvGraphicFramePr>
        <p:xfrm>
          <a:off x="4626864" y="3349075"/>
          <a:ext cx="4059936" cy="1051560"/>
        </p:xfrm>
        <a:graphic>
          <a:graphicData uri="http://schemas.openxmlformats.org/drawingml/2006/table">
            <a:tbl>
              <a:tblPr bandRow="1" firstRow="1"/>
              <a:tblGrid>
                <a:gridCol w="936908"/>
                <a:gridCol w="1249211"/>
                <a:gridCol w="624605"/>
                <a:gridCol w="1249211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Acquirer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Rationale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Roche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Genentech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$46.8B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Gracell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$1.2B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CAR-T bispfc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JNJ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Ambrx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$2.0B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Bispfc 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BMS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Turning Point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$4.1B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Bispfc KIT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Lilly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Merus (part.)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$1.5B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Biclonics deal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1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M&amp;A Valuation Framework</a:t>
            </a:r>
            <a:endParaRPr lang="en-US" sz="1200"/>
          </a:p>
        </p:txBody>
      </p:sp>
      <p:sp>
        <p:nvSpPr>
          <p:cNvPr id="22" name="Stat Value"/>
          <p:cNvSpPr txBox="1"/>
          <p:nvPr/>
        </p:nvSpPr>
        <p:spPr>
          <a:xfrm>
            <a:off x="457200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$4.1B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457200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rNPV (base)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457200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12% cost of capital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1810512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40–70%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1810512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Takeout premium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1810512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Platform scarcity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3163824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$4.3–5.3B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3163824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Implied EV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3163824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Plausible range</a:t>
            </a:r>
            <a:endParaRPr lang="en-US" sz="800"/>
          </a:p>
        </p:txBody>
      </p:sp>
      <p:sp>
        <p:nvSpPr>
          <p:cNvPr id="31" name="Stat Value"/>
          <p:cNvSpPr txBox="1"/>
          <p:nvPr/>
        </p:nvSpPr>
        <p:spPr>
          <a:xfrm>
            <a:off x="4517136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Roche/AZ/BMS</a:t>
            </a:r>
            <a:endParaRPr lang="en-US" sz="1600"/>
          </a:p>
        </p:txBody>
      </p:sp>
      <p:sp>
        <p:nvSpPr>
          <p:cNvPr id="32" name="Stat Label"/>
          <p:cNvSpPr txBox="1"/>
          <p:nvPr/>
        </p:nvSpPr>
        <p:spPr>
          <a:xfrm>
            <a:off x="4517136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Best fit buyer</a:t>
            </a:r>
            <a:endParaRPr lang="en-US" sz="850"/>
          </a:p>
        </p:txBody>
      </p:sp>
      <p:sp>
        <p:nvSpPr>
          <p:cNvPr id="33" name="Stat Sublabel"/>
          <p:cNvSpPr txBox="1"/>
          <p:nvPr/>
        </p:nvSpPr>
        <p:spPr>
          <a:xfrm>
            <a:off x="4517136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Bispecific pipeline gaps</a:t>
            </a:r>
            <a:endParaRPr lang="en-US" sz="800"/>
          </a:p>
        </p:txBody>
      </p:sp>
      <p:sp>
        <p:nvSpPr>
          <p:cNvPr id="34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5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Zenocutuzumab approval = derisked base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Lilly deal proves platform is real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MCLA-158 is the hidden gem asset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Roche is natural buyer; fits HER2 gap</a:t>
            </a:r>
            <a:endParaRPr lang="en-US" sz="1000"/>
          </a:p>
        </p:txBody>
      </p:sp>
      <p:sp>
        <p:nvSpPr>
          <p:cNvPr id="36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48</a:t>
            </a:r>
            <a:endParaRPr lang="en-US" sz="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M&amp;A LANDSCAPE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Merus: Full Pipeline Timeline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Merus N.V. SEC filings, ClinicalTrials.gov. Timelines are estimates.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Development Timeline (Gantt-Style — H1’s from H1 2025)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27" t="0" r="27" b="0"/>
          <a:stretch>
            <a:fillRect/>
          </a:stretch>
        </p:blipFill>
        <p:spPr>
          <a:xfrm>
            <a:off x="457200" y="1754632"/>
            <a:ext cx="8229600" cy="2649389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Catalysts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1249211"/>
                <a:gridCol w="624605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Zenocutuzumab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FDA PDUFA date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Aug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Zenocutuzumab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PDAC launch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MCLA-129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Ph1/2 dose-escalation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MCLA-158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Ph1/2 expansion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MCLA-145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 safety readout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Low-med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4626864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NRG1-Fusion Competitive Landscape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4626864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936908"/>
                <a:gridCol w="936908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Drug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Merus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Zenocutuzumab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HER2/HER3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NDA filed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Relay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RLY-2608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PI3K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Daiichi/AZ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Patritumab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HER3 ADC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Lilly (MCLA-128)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Zenocutuzumab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NRG1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Elevation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EP-100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LHRH/EGFR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49</a:t>
            </a:r>
            <a:endParaRPr lang="en-US"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STATE OF PLAY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The Market Recovery Is Bifurcated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Evaluate Pharma, J.P. Morgan Healthcare Conference 2026 observations</a:t>
            </a:r>
            <a:endParaRPr lang="en-US" sz="800"/>
          </a:p>
        </p:txBody>
      </p:sp>
      <p:sp>
        <p:nvSpPr>
          <p:cNvPr id="5" name="Background"/>
          <p:cNvSpPr/>
          <p:nvPr/>
        </p:nvSpPr>
        <p:spPr>
          <a:xfrm>
            <a:off x="457200" y="1361440"/>
            <a:ext cx="4059936" cy="4673600"/>
          </a:xfrm>
          <a:prstGeom prst="rect">
            <a:avLst/>
          </a:prstGeom>
          <a:solidFill>
            <a:srgbClr val="EBF3FF"/>
          </a:solidFill>
        </p:spPr>
      </p:sp>
      <p:sp>
        <p:nvSpPr>
          <p:cNvPr id="6" name="Header Bar"/>
          <p:cNvSpPr txBox="1"/>
          <p:nvPr/>
        </p:nvSpPr>
        <p:spPr>
          <a:xfrm>
            <a:off x="548640" y="1452880"/>
            <a:ext cx="387705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Winners: Where Capital Is Flowing</a:t>
            </a:r>
            <a:endParaRPr lang="en-US" sz="1200"/>
          </a:p>
        </p:txBody>
      </p:sp>
      <p:sp>
        <p:nvSpPr>
          <p:cNvPr id="7" name="Bullet List"/>
          <p:cNvSpPr txBox="1"/>
          <p:nvPr/>
        </p:nvSpPr>
        <p:spPr>
          <a:xfrm>
            <a:off x="548640" y="1846072"/>
            <a:ext cx="3877056" cy="216238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Platform biotech with broad applicability (mRNA, ADC, cell therapy platforms)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Validated mechanisms with Phase 2+ human proof-of-concept data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Obesity/metabolic — GLP-1, GIP, amylin, and combination approaches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Oncology with differentiated mechanism or biomarker selectivity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China-originated IP in bispecifics, ADCs, and GLP-1 analogs finding Western buyers</a:t>
            </a:r>
            <a:endParaRPr lang="en-US" sz="1000"/>
          </a:p>
        </p:txBody>
      </p:sp>
      <p:sp>
        <p:nvSpPr>
          <p:cNvPr id="8" name="Header Bar"/>
          <p:cNvSpPr txBox="1"/>
          <p:nvPr/>
        </p:nvSpPr>
        <p:spPr>
          <a:xfrm>
            <a:off x="548640" y="4118187"/>
            <a:ext cx="387705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Winner Signals</a:t>
            </a:r>
            <a:endParaRPr lang="en-US" sz="1200"/>
          </a:p>
        </p:txBody>
      </p:sp>
      <p:sp>
        <p:nvSpPr>
          <p:cNvPr id="9" name="Stat Value"/>
          <p:cNvSpPr txBox="1"/>
          <p:nvPr/>
        </p:nvSpPr>
        <p:spPr>
          <a:xfrm>
            <a:off x="548640" y="4511379"/>
            <a:ext cx="1938528" cy="3938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3.2x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548640" y="4905240"/>
            <a:ext cx="1938528" cy="21483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Avg. M&amp;A Premium (platform)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548640" y="5120073"/>
            <a:ext cx="1938528" cy="10741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vs. 0.7x for single-asset Ph1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2487168" y="4511379"/>
            <a:ext cx="1938528" cy="3938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$30B+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2487168" y="4905240"/>
            <a:ext cx="1938528" cy="21483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GLP-1 Alliance Value (2024)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2487168" y="5120073"/>
            <a:ext cx="1938528" cy="10741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One category, one year</a:t>
            </a:r>
            <a:endParaRPr lang="en-US" sz="800"/>
          </a:p>
        </p:txBody>
      </p:sp>
      <p:sp>
        <p:nvSpPr>
          <p:cNvPr id="15" name="Stat Value"/>
          <p:cNvSpPr txBox="1"/>
          <p:nvPr/>
        </p:nvSpPr>
        <p:spPr>
          <a:xfrm>
            <a:off x="548640" y="5227490"/>
            <a:ext cx="1938528" cy="3938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40+</a:t>
            </a:r>
            <a:endParaRPr lang="en-US" sz="1600"/>
          </a:p>
        </p:txBody>
      </p:sp>
      <p:sp>
        <p:nvSpPr>
          <p:cNvPr id="16" name="Stat Label"/>
          <p:cNvSpPr txBox="1"/>
          <p:nvPr/>
        </p:nvSpPr>
        <p:spPr>
          <a:xfrm>
            <a:off x="548640" y="5621351"/>
            <a:ext cx="1938528" cy="21483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ADC Deals Signed (2023–25)</a:t>
            </a:r>
            <a:endParaRPr lang="en-US" sz="850"/>
          </a:p>
        </p:txBody>
      </p:sp>
      <p:sp>
        <p:nvSpPr>
          <p:cNvPr id="17" name="Stat Sublabel"/>
          <p:cNvSpPr txBox="1"/>
          <p:nvPr/>
        </p:nvSpPr>
        <p:spPr>
          <a:xfrm>
            <a:off x="548640" y="5836184"/>
            <a:ext cx="1938528" cy="10741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Fastest-growing modality</a:t>
            </a:r>
            <a:endParaRPr lang="en-US" sz="800"/>
          </a:p>
        </p:txBody>
      </p:sp>
      <p:sp>
        <p:nvSpPr>
          <p:cNvPr id="18" name="Stat Value"/>
          <p:cNvSpPr txBox="1"/>
          <p:nvPr/>
        </p:nvSpPr>
        <p:spPr>
          <a:xfrm>
            <a:off x="2487168" y="5227490"/>
            <a:ext cx="1938528" cy="3938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58%</a:t>
            </a:r>
            <a:endParaRPr lang="en-US" sz="1600"/>
          </a:p>
        </p:txBody>
      </p:sp>
      <p:sp>
        <p:nvSpPr>
          <p:cNvPr id="19" name="Stat Label"/>
          <p:cNvSpPr txBox="1"/>
          <p:nvPr/>
        </p:nvSpPr>
        <p:spPr>
          <a:xfrm>
            <a:off x="2487168" y="5621351"/>
            <a:ext cx="1938528" cy="21483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Platform Biotech Valuation Premium</a:t>
            </a:r>
            <a:endParaRPr lang="en-US" sz="850"/>
          </a:p>
        </p:txBody>
      </p:sp>
      <p:sp>
        <p:nvSpPr>
          <p:cNvPr id="20" name="Stat Sublabel"/>
          <p:cNvSpPr txBox="1"/>
          <p:nvPr/>
        </p:nvSpPr>
        <p:spPr>
          <a:xfrm>
            <a:off x="2487168" y="5836184"/>
            <a:ext cx="1938528" cy="10741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Over asset-centric peers</a:t>
            </a:r>
            <a:endParaRPr lang="en-US" sz="800"/>
          </a:p>
        </p:txBody>
      </p:sp>
      <p:sp>
        <p:nvSpPr>
          <p:cNvPr id="21" name="Background"/>
          <p:cNvSpPr/>
          <p:nvPr/>
        </p:nvSpPr>
        <p:spPr>
          <a:xfrm>
            <a:off x="4626864" y="1361440"/>
            <a:ext cx="4059936" cy="4673600"/>
          </a:xfrm>
          <a:prstGeom prst="rect">
            <a:avLst/>
          </a:prstGeom>
          <a:solidFill>
            <a:srgbClr val="FFF3F3"/>
          </a:solidFill>
        </p:spPr>
      </p:sp>
      <p:sp>
        <p:nvSpPr>
          <p:cNvPr id="22" name="Header Bar"/>
          <p:cNvSpPr txBox="1"/>
          <p:nvPr/>
        </p:nvSpPr>
        <p:spPr>
          <a:xfrm>
            <a:off x="4718304" y="1452880"/>
            <a:ext cx="387705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Losers: Where Capital Is Scarce</a:t>
            </a:r>
            <a:endParaRPr lang="en-US" sz="1200"/>
          </a:p>
        </p:txBody>
      </p:sp>
      <p:sp>
        <p:nvSpPr>
          <p:cNvPr id="23" name="Bullet List"/>
          <p:cNvSpPr txBox="1"/>
          <p:nvPr/>
        </p:nvSpPr>
        <p:spPr>
          <a:xfrm>
            <a:off x="4718304" y="1846072"/>
            <a:ext cx="3877056" cy="216238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Single-asset biotechs without clear acquirer rationale or line-of-sight to Phase 3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CNS programs that lack compelling biomarkers or patient selection strategy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Companies reliant on 2021-era valuation frameworks to raise follow-on rounds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Mid-cap biotechs with one approved product but no pipeline — one-hit wonders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Broad-indication oncology programs without genomic or biomarker hook</a:t>
            </a:r>
            <a:endParaRPr lang="en-US" sz="1000"/>
          </a:p>
        </p:txBody>
      </p:sp>
      <p:sp>
        <p:nvSpPr>
          <p:cNvPr id="24" name="Header Bar"/>
          <p:cNvSpPr txBox="1"/>
          <p:nvPr/>
        </p:nvSpPr>
        <p:spPr>
          <a:xfrm>
            <a:off x="4718304" y="4118187"/>
            <a:ext cx="387705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Loser Signals</a:t>
            </a:r>
            <a:endParaRPr lang="en-US" sz="1200"/>
          </a:p>
        </p:txBody>
      </p:sp>
      <p:sp>
        <p:nvSpPr>
          <p:cNvPr id="25" name="Stat Value"/>
          <p:cNvSpPr txBox="1"/>
          <p:nvPr/>
        </p:nvSpPr>
        <p:spPr>
          <a:xfrm>
            <a:off x="4718304" y="4511379"/>
            <a:ext cx="1938528" cy="3938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~60%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4718304" y="4905240"/>
            <a:ext cx="1938528" cy="21483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Single-asset IPOs (2024)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4718304" y="5120073"/>
            <a:ext cx="1938528" cy="10741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Trading below issue price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6656832" y="4511379"/>
            <a:ext cx="1938528" cy="3938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14mo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6656832" y="4905240"/>
            <a:ext cx="1938528" cy="21483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Mid-cap biotech avg. cash runway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6656832" y="5120073"/>
            <a:ext cx="1938528" cy="10741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Down from 24mo in 2021</a:t>
            </a:r>
            <a:endParaRPr lang="en-US" sz="800"/>
          </a:p>
        </p:txBody>
      </p:sp>
      <p:sp>
        <p:nvSpPr>
          <p:cNvPr id="31" name="Stat Value"/>
          <p:cNvSpPr txBox="1"/>
          <p:nvPr/>
        </p:nvSpPr>
        <p:spPr>
          <a:xfrm>
            <a:off x="4718304" y="5227490"/>
            <a:ext cx="1938528" cy="3938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31%</a:t>
            </a:r>
            <a:endParaRPr lang="en-US" sz="1600"/>
          </a:p>
        </p:txBody>
      </p:sp>
      <p:sp>
        <p:nvSpPr>
          <p:cNvPr id="32" name="Stat Label"/>
          <p:cNvSpPr txBox="1"/>
          <p:nvPr/>
        </p:nvSpPr>
        <p:spPr>
          <a:xfrm>
            <a:off x="4718304" y="5621351"/>
            <a:ext cx="1938528" cy="21483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VC follow-on rate (pre-Ph2)</a:t>
            </a:r>
            <a:endParaRPr lang="en-US" sz="850"/>
          </a:p>
        </p:txBody>
      </p:sp>
      <p:sp>
        <p:nvSpPr>
          <p:cNvPr id="33" name="Stat Sublabel"/>
          <p:cNvSpPr txBox="1"/>
          <p:nvPr/>
        </p:nvSpPr>
        <p:spPr>
          <a:xfrm>
            <a:off x="4718304" y="5836184"/>
            <a:ext cx="1938528" cy="10741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Lowest since 2015</a:t>
            </a:r>
            <a:endParaRPr lang="en-US" sz="800"/>
          </a:p>
        </p:txBody>
      </p:sp>
      <p:sp>
        <p:nvSpPr>
          <p:cNvPr id="34" name="Stat Value"/>
          <p:cNvSpPr txBox="1"/>
          <p:nvPr/>
        </p:nvSpPr>
        <p:spPr>
          <a:xfrm>
            <a:off x="6656832" y="5227490"/>
            <a:ext cx="1938528" cy="393861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2.1x</a:t>
            </a:r>
            <a:endParaRPr lang="en-US" sz="1600"/>
          </a:p>
        </p:txBody>
      </p:sp>
      <p:sp>
        <p:nvSpPr>
          <p:cNvPr id="35" name="Stat Label"/>
          <p:cNvSpPr txBox="1"/>
          <p:nvPr/>
        </p:nvSpPr>
        <p:spPr>
          <a:xfrm>
            <a:off x="6656832" y="5621351"/>
            <a:ext cx="1938528" cy="21483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Mushy middle down-rounds (2024)</a:t>
            </a:r>
            <a:endParaRPr lang="en-US" sz="850"/>
          </a:p>
        </p:txBody>
      </p:sp>
      <p:sp>
        <p:nvSpPr>
          <p:cNvPr id="36" name="Stat Sublabel"/>
          <p:cNvSpPr txBox="1"/>
          <p:nvPr/>
        </p:nvSpPr>
        <p:spPr>
          <a:xfrm>
            <a:off x="6656832" y="5836184"/>
            <a:ext cx="1938528" cy="10741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Rise vs. prior year</a:t>
            </a:r>
            <a:endParaRPr lang="en-US" sz="800"/>
          </a:p>
        </p:txBody>
      </p:sp>
      <p:sp>
        <p:nvSpPr>
          <p:cNvPr id="37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</a:t>
            </a:r>
            <a:endParaRPr lang="en-US" sz="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M&amp;A LANDSCAPE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Relay Therapeutics: Precision Oncology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Relay Therapeutics SEC filings, ClinicalTrials.gov, Evaluate Pharma.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~$1.2B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NASDAQ: RLAY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$475M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Cash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&gt;2 yr runway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3163824" y="1754632"/>
            <a:ext cx="135331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H1 2025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3163824" y="2354970"/>
            <a:ext cx="135331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Lead catalyst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3163824" y="2682427"/>
            <a:ext cx="135331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RLY-4008 NDA filing</a:t>
            </a:r>
            <a:endParaRPr lang="en-US" sz="800"/>
          </a:p>
        </p:txBody>
      </p:sp>
      <p:sp>
        <p:nvSpPr>
          <p:cNvPr id="15" name="Header Bar"/>
          <p:cNvSpPr txBox="1"/>
          <p:nvPr/>
        </p:nvSpPr>
        <p:spPr>
          <a:xfrm>
            <a:off x="4626864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Relay Is an Undervalued Platform</a:t>
            </a:r>
            <a:endParaRPr lang="en-US" sz="1200"/>
          </a:p>
        </p:txBody>
      </p:sp>
      <p:sp>
        <p:nvSpPr>
          <p:cNvPr id="16" name="Bullet List"/>
          <p:cNvSpPr txBox="1"/>
          <p:nvPr/>
        </p:nvSpPr>
        <p:spPr>
          <a:xfrm>
            <a:off x="4626864" y="1754632"/>
            <a:ext cx="4059936" cy="10915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Conformational dynamics: targets mutant-selective binding pockets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RLY-4008: only allosteric FGFR2i; NDA filing H1 2025 for PDAC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RLY-2608: PI3Ka mutant-selective; avoids toxicity of pan-PI3Ki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ARCH-backed; founders = Stanford comput. biology / ML credibility</a:t>
            </a:r>
            <a:endParaRPr lang="en-US" sz="1000"/>
          </a:p>
        </p:txBody>
      </p:sp>
      <p:sp>
        <p:nvSpPr>
          <p:cNvPr id="17" name="Header Bar"/>
          <p:cNvSpPr txBox="1"/>
          <p:nvPr/>
        </p:nvSpPr>
        <p:spPr>
          <a:xfrm>
            <a:off x="457200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Asset rNPV vs. Market Cap Disconnect ($B)</a:t>
            </a:r>
            <a:endParaRPr lang="en-US" sz="1200"/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2"/>
          <a:srcRect l="0" t="170" r="0" b="170"/>
          <a:stretch>
            <a:fillRect/>
          </a:stretch>
        </p:blipFill>
        <p:spPr>
          <a:xfrm>
            <a:off x="457200" y="3349075"/>
            <a:ext cx="4059936" cy="1462701"/>
          </a:xfrm>
          <a:prstGeom prst="rect">
            <a:avLst/>
          </a:prstGeom>
        </p:spPr>
      </p:pic>
      <p:sp>
        <p:nvSpPr>
          <p:cNvPr id="19" name="Header Bar"/>
          <p:cNvSpPr txBox="1"/>
          <p:nvPr/>
        </p:nvSpPr>
        <p:spPr>
          <a:xfrm>
            <a:off x="4626864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Precision Oncology M&amp;A Comps</a:t>
            </a:r>
            <a:endParaRPr lang="en-US" sz="1200"/>
          </a:p>
        </p:txBody>
      </p:sp>
      <p:graphicFrame>
        <p:nvGraphicFramePr>
          <p:cNvPr id="20" name="Zone Table"/>
          <p:cNvGraphicFramePr>
            <a:graphicFrameLocks noGrp="1"/>
          </p:cNvGraphicFramePr>
          <p:nvPr/>
        </p:nvGraphicFramePr>
        <p:xfrm>
          <a:off x="4626864" y="3349075"/>
          <a:ext cx="4059936" cy="1051560"/>
        </p:xfrm>
        <a:graphic>
          <a:graphicData uri="http://schemas.openxmlformats.org/drawingml/2006/table">
            <a:tbl>
              <a:tblPr bandRow="1" firstRow="1"/>
              <a:tblGrid>
                <a:gridCol w="936908"/>
                <a:gridCol w="1249211"/>
                <a:gridCol w="624605"/>
                <a:gridCol w="1249211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Acquirer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Rationale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BMS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Turning Point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$4.1B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RET/MET prec.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Array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$11.4B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BRAF/MEK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Lilly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Prevail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$1.0B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CNS precision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JNJ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Ambrx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$2.0B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 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Roche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Spark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$4.3B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Gene therapy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1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M&amp;A Valuation Framework</a:t>
            </a:r>
            <a:endParaRPr lang="en-US" sz="1200"/>
          </a:p>
        </p:txBody>
      </p:sp>
      <p:sp>
        <p:nvSpPr>
          <p:cNvPr id="22" name="Stat Value"/>
          <p:cNvSpPr txBox="1"/>
          <p:nvPr/>
        </p:nvSpPr>
        <p:spPr>
          <a:xfrm>
            <a:off x="457200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$2.8B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457200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rNPV (base)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457200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15% cost of capital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1810512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50–80%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1810512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Takeout premium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1810512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Depressed stock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3163824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$1.8–2.2B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3163824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Implied EV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3163824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Plausible near-term</a:t>
            </a:r>
            <a:endParaRPr lang="en-US" sz="800"/>
          </a:p>
        </p:txBody>
      </p:sp>
      <p:sp>
        <p:nvSpPr>
          <p:cNvPr id="31" name="Stat Value"/>
          <p:cNvSpPr txBox="1"/>
          <p:nvPr/>
        </p:nvSpPr>
        <p:spPr>
          <a:xfrm>
            <a:off x="4517136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AZ / Roche</a:t>
            </a:r>
            <a:endParaRPr lang="en-US" sz="1600"/>
          </a:p>
        </p:txBody>
      </p:sp>
      <p:sp>
        <p:nvSpPr>
          <p:cNvPr id="32" name="Stat Label"/>
          <p:cNvSpPr txBox="1"/>
          <p:nvPr/>
        </p:nvSpPr>
        <p:spPr>
          <a:xfrm>
            <a:off x="4517136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Best fit buyer</a:t>
            </a:r>
            <a:endParaRPr lang="en-US" sz="850"/>
          </a:p>
        </p:txBody>
      </p:sp>
      <p:sp>
        <p:nvSpPr>
          <p:cNvPr id="33" name="Stat Sublabel"/>
          <p:cNvSpPr txBox="1"/>
          <p:nvPr/>
        </p:nvSpPr>
        <p:spPr>
          <a:xfrm>
            <a:off x="4517136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FGFR/PI3K franchise</a:t>
            </a:r>
            <a:endParaRPr lang="en-US" sz="800"/>
          </a:p>
        </p:txBody>
      </p:sp>
      <p:sp>
        <p:nvSpPr>
          <p:cNvPr id="34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5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Most mispriced asset in our coverage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NDA filing = immediate re-rating event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RLY-2608 differentiates from IQVIA data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AZ is natural buyer; FGFR2 fits oncol.</a:t>
            </a:r>
            <a:endParaRPr lang="en-US" sz="1000"/>
          </a:p>
        </p:txBody>
      </p:sp>
      <p:sp>
        <p:nvSpPr>
          <p:cNvPr id="36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50</a:t>
            </a:r>
            <a:endParaRPr lang="en-US" sz="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M&amp;A LANDSCAPE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Relay Therapeutics: Full Pipeline Timeline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Relay Therapeutics SEC filings, ClinicalTrials.gov. Timelines are estimates.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Development Timeline (Gantt-Style — H1’s from H1 2025)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27" t="0" r="27" b="0"/>
          <a:stretch>
            <a:fillRect/>
          </a:stretch>
        </p:blipFill>
        <p:spPr>
          <a:xfrm>
            <a:off x="457200" y="1754632"/>
            <a:ext cx="8229600" cy="2649389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Catalysts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1249211"/>
                <a:gridCol w="624605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RLY-4008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NDA filing FGFR2+ PDAC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RLY-4008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FDA PDUFA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RLY-2608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ORR readout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RLY-2608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Ph3 start (BC)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RLY-5836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 safety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Low-med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4626864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FGFR2 &amp; PI3Ka Competitive Landscape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4626864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936908"/>
                <a:gridCol w="1249211"/>
                <a:gridCol w="936908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Drug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Incyte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Pemigatinib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FGFR1-3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JNJ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Erdafitinib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FGFR1-4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Capivasertib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AKT1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Novartis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Alpelisib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PI3Ka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Relay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RLY-2608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PI3Ka mut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51</a:t>
            </a:r>
            <a:endParaRPr lang="en-US" sz="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M&amp;A LANDSCAPE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Iovance: TIL Cell Therapy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Iovance Biotherapeutics SEC filings, ClinicalTrials.gov, Evaluate Pharma.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3479945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15998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~$3.4B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354970"/>
            <a:ext cx="115998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682427"/>
            <a:ext cx="115998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NASDAQ: IOVA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617182" y="1754632"/>
            <a:ext cx="115998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2024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617182" y="2354970"/>
            <a:ext cx="115998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Amtagvi launch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617182" y="2682427"/>
            <a:ext cx="115998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1st TIL therapy approved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2777164" y="1754632"/>
            <a:ext cx="1159982" cy="600338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$300M+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2777164" y="2354970"/>
            <a:ext cx="1159982" cy="32745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2025E revenue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2777164" y="2682427"/>
            <a:ext cx="1159982" cy="16372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Ramp quarter-on-quarter</a:t>
            </a:r>
            <a:endParaRPr lang="en-US" sz="800"/>
          </a:p>
        </p:txBody>
      </p:sp>
      <p:sp>
        <p:nvSpPr>
          <p:cNvPr id="15" name="Header Bar"/>
          <p:cNvSpPr txBox="1"/>
          <p:nvPr/>
        </p:nvSpPr>
        <p:spPr>
          <a:xfrm>
            <a:off x="4046873" y="1361440"/>
            <a:ext cx="4639927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Iovance Is an M&amp;A Candidate Now</a:t>
            </a:r>
            <a:endParaRPr lang="en-US" sz="1200"/>
          </a:p>
        </p:txBody>
      </p:sp>
      <p:sp>
        <p:nvSpPr>
          <p:cNvPr id="16" name="Bullet List"/>
          <p:cNvSpPr txBox="1"/>
          <p:nvPr/>
        </p:nvSpPr>
        <p:spPr>
          <a:xfrm>
            <a:off x="4046873" y="1754632"/>
            <a:ext cx="4639927" cy="109152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Amtagvi: first-in-history approved TIL cell therapy (mela., Feb 2024)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Expanding to NSCLC and H&amp;N SCC — market &gt;10x vs. melanoma alone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Manufacturing scale-up at Philadelphia site de-risks supply chain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BMS / Pfizer both lack solid-tumor cell therapy — obvious strategic fit</a:t>
            </a:r>
            <a:endParaRPr lang="en-US" sz="1000"/>
          </a:p>
        </p:txBody>
      </p:sp>
      <p:sp>
        <p:nvSpPr>
          <p:cNvPr id="17" name="Header Bar"/>
          <p:cNvSpPr txBox="1"/>
          <p:nvPr/>
        </p:nvSpPr>
        <p:spPr>
          <a:xfrm>
            <a:off x="457200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Amtagvi Revenue Ramp vs. Yescarta ($M)</a:t>
            </a:r>
            <a:endParaRPr lang="en-US" sz="1200"/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2"/>
          <a:srcRect l="0" t="170" r="0" b="170"/>
          <a:stretch>
            <a:fillRect/>
          </a:stretch>
        </p:blipFill>
        <p:spPr>
          <a:xfrm>
            <a:off x="457200" y="3349075"/>
            <a:ext cx="4059936" cy="1462701"/>
          </a:xfrm>
          <a:prstGeom prst="rect">
            <a:avLst/>
          </a:prstGeom>
        </p:spPr>
      </p:pic>
      <p:sp>
        <p:nvSpPr>
          <p:cNvPr id="19" name="Header Bar"/>
          <p:cNvSpPr txBox="1"/>
          <p:nvPr/>
        </p:nvSpPr>
        <p:spPr>
          <a:xfrm>
            <a:off x="4626864" y="2955883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Cell Therapy M&amp;A Comps</a:t>
            </a:r>
            <a:endParaRPr lang="en-US" sz="1200"/>
          </a:p>
        </p:txBody>
      </p:sp>
      <p:graphicFrame>
        <p:nvGraphicFramePr>
          <p:cNvPr id="20" name="Zone Table"/>
          <p:cNvGraphicFramePr>
            <a:graphicFrameLocks noGrp="1"/>
          </p:cNvGraphicFramePr>
          <p:nvPr/>
        </p:nvGraphicFramePr>
        <p:xfrm>
          <a:off x="4626864" y="3349075"/>
          <a:ext cx="4059936" cy="1051560"/>
        </p:xfrm>
        <a:graphic>
          <a:graphicData uri="http://schemas.openxmlformats.org/drawingml/2006/table">
            <a:tbl>
              <a:tblPr bandRow="1" firstRow="1"/>
              <a:tblGrid>
                <a:gridCol w="936908"/>
                <a:gridCol w="1249211"/>
                <a:gridCol w="624605"/>
                <a:gridCol w="1249211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Acquirer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Modality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BMS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Celgene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$74B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CAR-T 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Gilead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Kite Pharma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$11.9B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CD19 CAR-T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JNJ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Legend Bio (part)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$5.0B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BCMA CAR-T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Gracell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$1.2B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CAR-T CN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Novartis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Tisagenlecleucel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CAR-T (Kymriah)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1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M&amp;A Valuation Framework</a:t>
            </a:r>
            <a:endParaRPr lang="en-US" sz="1200"/>
          </a:p>
        </p:txBody>
      </p:sp>
      <p:sp>
        <p:nvSpPr>
          <p:cNvPr id="22" name="Stat Value"/>
          <p:cNvSpPr txBox="1"/>
          <p:nvPr/>
        </p:nvSpPr>
        <p:spPr>
          <a:xfrm>
            <a:off x="457200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$5.2B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457200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rNPV (base)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457200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12% cost of capital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1810512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30–50%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1810512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Takeout premium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1810512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Revenue ramp de-risks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3163824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$4.4–5.1B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3163824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Implied EV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3163824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Plausible range</a:t>
            </a:r>
            <a:endParaRPr lang="en-US" sz="800"/>
          </a:p>
        </p:txBody>
      </p:sp>
      <p:sp>
        <p:nvSpPr>
          <p:cNvPr id="31" name="Stat Value"/>
          <p:cNvSpPr txBox="1"/>
          <p:nvPr/>
        </p:nvSpPr>
        <p:spPr>
          <a:xfrm>
            <a:off x="4517136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BMS / Pfizer</a:t>
            </a:r>
            <a:endParaRPr lang="en-US" sz="1600"/>
          </a:p>
        </p:txBody>
      </p:sp>
      <p:sp>
        <p:nvSpPr>
          <p:cNvPr id="32" name="Stat Label"/>
          <p:cNvSpPr txBox="1"/>
          <p:nvPr/>
        </p:nvSpPr>
        <p:spPr>
          <a:xfrm>
            <a:off x="4517136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Best fit buyer</a:t>
            </a:r>
            <a:endParaRPr lang="en-US" sz="850"/>
          </a:p>
        </p:txBody>
      </p:sp>
      <p:sp>
        <p:nvSpPr>
          <p:cNvPr id="33" name="Stat Sublabel"/>
          <p:cNvSpPr txBox="1"/>
          <p:nvPr/>
        </p:nvSpPr>
        <p:spPr>
          <a:xfrm>
            <a:off x="4517136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Solid tumor cell Rx gap</a:t>
            </a:r>
            <a:endParaRPr lang="en-US" sz="800"/>
          </a:p>
        </p:txBody>
      </p:sp>
      <p:sp>
        <p:nvSpPr>
          <p:cNvPr id="34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5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Only commercial TIL asset globally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NSCLC label = 10x melanoma addressable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Manufacturing IP is the real moat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BMS is the most natural acquirer here</a:t>
            </a:r>
            <a:endParaRPr lang="en-US" sz="1000"/>
          </a:p>
        </p:txBody>
      </p:sp>
      <p:sp>
        <p:nvSpPr>
          <p:cNvPr id="36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52</a:t>
            </a:r>
            <a:endParaRPr lang="en-US" sz="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M&amp;A LANDSCAPE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Iovance: Full Pipeline Timeline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Iovance Biotherapeutics SEC filings, ClinicalTrials.gov. Timelines are estimates.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Development Timeline (Gantt-Style — H1’s from H1 2025)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47" t="0" r="47" b="0"/>
          <a:stretch>
            <a:fillRect/>
          </a:stretch>
        </p:blipFill>
        <p:spPr>
          <a:xfrm>
            <a:off x="457200" y="1754632"/>
            <a:ext cx="8229600" cy="2269067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4133427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Catalysts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526619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1249211"/>
                <a:gridCol w="624605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Amtagvi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Q1 2025 revenue print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Apr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Lifileucel NSCLC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NSCLC ORR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V.High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Lifileucel H&amp;N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H&amp;N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IOV-3001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Ph1/2 combo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Amtagvi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EU approval decision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4626864" y="4133427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TIL / Solid Tumor Cell Tx Landscape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4626864" y="4526619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936908"/>
                <a:gridCol w="1249211"/>
                <a:gridCol w="936908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Iovance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Amtagvi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TIL (pan)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Instil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ITIL-168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Achilles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NTRT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Neoantigen TIL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1/2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BioNTech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BNT221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1/2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Adaptimmune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Afami-cel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MAGE-A4 TCR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53</a:t>
            </a:r>
            <a:endParaRPr lang="en-US" sz="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lock"/>
          <p:cNvSpPr txBox="1"/>
          <p:nvPr/>
        </p:nvSpPr>
        <p:spPr>
          <a:xfrm>
            <a:off x="914400" y="914400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6400" dirty="0">
                <a:solidFill>
                  <a:srgbClr val="405363"/>
                </a:solidFill>
                <a:latin typeface="Arial Bold"/>
                <a:cs typeface="Arial Bold"/>
              </a:rPr>
              <a:t>09.</a:t>
            </a:r>
            <a:endParaRPr lang="en-US" sz="6400"/>
          </a:p>
        </p:txBody>
      </p:sp>
      <p:sp>
        <p:nvSpPr>
          <p:cNvPr id="3" name="Text Block"/>
          <p:cNvSpPr txBox="1"/>
          <p:nvPr/>
        </p:nvSpPr>
        <p:spPr>
          <a:xfrm>
            <a:off x="914400" y="3483864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000" dirty="0">
                <a:solidFill>
                  <a:srgbClr val="D57F5B"/>
                </a:solidFill>
                <a:latin typeface="Arial Bold"/>
                <a:cs typeface="Arial Bold"/>
              </a:rPr>
              <a:t>THEMES BEYOND GLP-1</a:t>
            </a:r>
            <a:endParaRPr lang="en-US" sz="2000"/>
          </a:p>
        </p:txBody>
      </p:sp>
      <p:sp>
        <p:nvSpPr>
          <p:cNvPr id="4" name="Background"/>
          <p:cNvSpPr/>
          <p:nvPr/>
        </p:nvSpPr>
        <p:spPr>
          <a:xfrm>
            <a:off x="5943600" y="457200"/>
            <a:ext cx="2743200" cy="5943600"/>
          </a:xfrm>
          <a:prstGeom prst="rect">
            <a:avLst/>
          </a:prstGeom>
          <a:solidFill>
            <a:srgbClr val="2F5496"/>
          </a:solidFill>
        </p:spPr>
      </p:sp>
      <p:sp>
        <p:nvSpPr>
          <p:cNvPr id="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54</a:t>
            </a:r>
            <a:endParaRPr lang="en-US" sz="8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THEMES BEYOND GLP-1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Themes Beyond the GLP-1 Frenzy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Company filings, ClinicalTrials.gov, PitchBook, Evaluate Pharma</a:t>
            </a:r>
            <a:endParaRPr lang="en-US" sz="800"/>
          </a:p>
        </p:txBody>
      </p:sp>
      <p:sp>
        <p:nvSpPr>
          <p:cNvPr id="5" name="Text Block"/>
          <p:cNvSpPr txBox="1"/>
          <p:nvPr/>
        </p:nvSpPr>
        <p:spPr>
          <a:xfrm>
            <a:off x="457200" y="1361440"/>
            <a:ext cx="8229600" cy="766741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/>
          <a:p>
            <a:pPr>
              <a:buNone/>
            </a:pPr>
            <a:r>
              <a:rPr lang="en-US" sz="1200" dirty="0">
                <a:solidFill>
                  <a:srgbClr val="405363"/>
                </a:solidFill>
                <a:latin typeface="Arial"/>
                <a:cs typeface="Arial"/>
              </a:rPr>
              <a:t>The market is so focused on obesity/GLP-1 that several equally transformative platform opportunities are being underpriced.</a:t>
            </a:r>
            <a:endParaRPr lang="en-US" sz="1200"/>
          </a:p>
        </p:txBody>
      </p:sp>
      <p:sp>
        <p:nvSpPr>
          <p:cNvPr id="6" name="Header Bar"/>
          <p:cNvSpPr txBox="1"/>
          <p:nvPr/>
        </p:nvSpPr>
        <p:spPr>
          <a:xfrm>
            <a:off x="457200" y="2201333"/>
            <a:ext cx="26517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Radiopharmaceuticals</a:t>
            </a:r>
            <a:endParaRPr lang="en-US" sz="1200"/>
          </a:p>
        </p:txBody>
      </p:sp>
      <p:sp>
        <p:nvSpPr>
          <p:cNvPr id="7" name="Bullet List"/>
          <p:cNvSpPr txBox="1"/>
          <p:nvPr/>
        </p:nvSpPr>
        <p:spPr>
          <a:xfrm>
            <a:off x="457200" y="2594525"/>
            <a:ext cx="2651760" cy="2244909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Targeted alpha therapy (TAT) using actinium-225 and bismuth-213 delivering lethal radiation within millimeters of tumor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Novartis Lutathera/Pluvicto proving commercial model; Bristol-Myers RayzeBio deal validates category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Supply chain constraint = durable competitive moat; not easily replicated by Big Pharma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Pipeline expanding beyond PSMA prostate cancer to GRPR breast, SSTR2 NETs, FAPi solid tumors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Under-the-radar companies: Fusion Pharma (AZ acquired), RadioMedix, Ratio Therapeutics</a:t>
            </a:r>
            <a:endParaRPr lang="en-US" sz="1000"/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2"/>
          <a:srcRect l="0" t="139" r="0" b="139"/>
          <a:stretch>
            <a:fillRect/>
          </a:stretch>
        </p:blipFill>
        <p:spPr>
          <a:xfrm>
            <a:off x="457200" y="4912586"/>
            <a:ext cx="2651760" cy="1122454"/>
          </a:xfrm>
          <a:prstGeom prst="rect">
            <a:avLst/>
          </a:prstGeom>
        </p:spPr>
      </p:pic>
      <p:sp>
        <p:nvSpPr>
          <p:cNvPr id="9" name="Header Bar"/>
          <p:cNvSpPr txBox="1"/>
          <p:nvPr/>
        </p:nvSpPr>
        <p:spPr>
          <a:xfrm>
            <a:off x="3246120" y="2201333"/>
            <a:ext cx="26517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Protein Degraders (PROTAC/Glues)</a:t>
            </a:r>
            <a:endParaRPr lang="en-US" sz="1200"/>
          </a:p>
        </p:txBody>
      </p:sp>
      <p:sp>
        <p:nvSpPr>
          <p:cNvPr id="10" name="Bullet List"/>
          <p:cNvSpPr txBox="1"/>
          <p:nvPr/>
        </p:nvSpPr>
        <p:spPr>
          <a:xfrm>
            <a:off x="3246120" y="2594525"/>
            <a:ext cx="2651760" cy="2244909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Molecular glues can hit 'undruggable' targets that small molecules and antibodies cannot address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C3 Therapeutics, Kymera Therapeutics, Arvinas leading the field with Phase 2+ data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Bristol-Myers Squibb and Pfizer both acquired degrader platforms 2023–24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GSPT1, IKZF1/3, AR-v7 are validated glue targets with near-term clinical readouts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Oral bioavailability and CNS penetration distinguish best-in-class from science projects</a:t>
            </a:r>
            <a:endParaRPr lang="en-US" sz="1000"/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3"/>
          <a:srcRect l="0" t="139" r="0" b="139"/>
          <a:stretch>
            <a:fillRect/>
          </a:stretch>
        </p:blipFill>
        <p:spPr>
          <a:xfrm>
            <a:off x="3246120" y="4912586"/>
            <a:ext cx="2651760" cy="1122454"/>
          </a:xfrm>
          <a:prstGeom prst="rect">
            <a:avLst/>
          </a:prstGeom>
        </p:spPr>
      </p:pic>
      <p:sp>
        <p:nvSpPr>
          <p:cNvPr id="12" name="Header Bar"/>
          <p:cNvSpPr txBox="1"/>
          <p:nvPr/>
        </p:nvSpPr>
        <p:spPr>
          <a:xfrm>
            <a:off x="6035040" y="2201333"/>
            <a:ext cx="265176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CNS Neuropsychiatry</a:t>
            </a:r>
            <a:endParaRPr lang="en-US" sz="1200"/>
          </a:p>
        </p:txBody>
      </p:sp>
      <p:sp>
        <p:nvSpPr>
          <p:cNvPr id="13" name="Bullet List"/>
          <p:cNvSpPr txBox="1"/>
          <p:nvPr/>
        </p:nvSpPr>
        <p:spPr>
          <a:xfrm>
            <a:off x="6035040" y="2594525"/>
            <a:ext cx="2651760" cy="2244909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AbbVie paid $8.7B for Cerevel; Biogen/Eisai Leqembi proving Alzheimer's is a real market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Muscarinic receptor agonism (M4) is the new SOC for schizophrenia — emraclidine, xanomeline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Psychedelic-adjacent: GABA-PAM, NMDA modulators — COMPASS, Atai Life Sciences navigating regulated path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Obesity and CNS are converging: GLP-1 receptors in the brain are driving neuroinflammation interest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Most undervalued: Rare CNS: Huntington's, ALS, Prader-Willi — small population, high WTP</a:t>
            </a:r>
            <a:endParaRPr lang="en-US" sz="1000"/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4"/>
          <a:srcRect l="0" t="139" r="0" b="139"/>
          <a:stretch>
            <a:fillRect/>
          </a:stretch>
        </p:blipFill>
        <p:spPr>
          <a:xfrm>
            <a:off x="6035040" y="4912586"/>
            <a:ext cx="2651760" cy="1122454"/>
          </a:xfrm>
          <a:prstGeom prst="rect">
            <a:avLst/>
          </a:prstGeom>
        </p:spPr>
      </p:pic>
      <p:sp>
        <p:nvSpPr>
          <p:cNvPr id="1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55</a:t>
            </a:r>
            <a:endParaRPr lang="en-US" sz="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THEMES BEYOND GLP-1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Ratio Therapeutics: Next-Gen TAT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Ratio Therapeutics, PitchBook, ClinicalTrials.gov, company press releases.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Private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Status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Series B 2024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$135M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Raised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ARCH + OrbiMed led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3163824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Ph1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3163824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Lead program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3163824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RAT001 PSMA/Ac-225</a:t>
            </a:r>
            <a:endParaRPr lang="en-US" sz="800"/>
          </a:p>
        </p:txBody>
      </p:sp>
      <p:sp>
        <p:nvSpPr>
          <p:cNvPr id="15" name="Header Bar"/>
          <p:cNvSpPr txBox="1"/>
          <p:nvPr/>
        </p:nvSpPr>
        <p:spPr>
          <a:xfrm>
            <a:off x="4626864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Ratio Is the Standout in TAT</a:t>
            </a:r>
            <a:endParaRPr lang="en-US" sz="1200"/>
          </a:p>
        </p:txBody>
      </p:sp>
      <p:sp>
        <p:nvSpPr>
          <p:cNvPr id="16" name="Bullet List"/>
          <p:cNvSpPr txBox="1"/>
          <p:nvPr/>
        </p:nvSpPr>
        <p:spPr>
          <a:xfrm>
            <a:off x="4626864" y="1754632"/>
            <a:ext cx="4059936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Proprietary SARTATE chelator stabilizes Ac-225 vs competitors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Oak Ridge National Lab supply deal creates structural moat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PSMA-targeted TAT: 10–100x more potent than Lu-177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GRPR (breast) + FAPi (pan-solid) expand beyond prostate</a:t>
            </a:r>
            <a:endParaRPr lang="en-US" sz="1000"/>
          </a:p>
        </p:txBody>
      </p:sp>
      <p:sp>
        <p:nvSpPr>
          <p:cNvPr id="17" name="Header Bar"/>
          <p:cNvSpPr txBox="1"/>
          <p:nvPr/>
        </p:nvSpPr>
        <p:spPr>
          <a:xfrm>
            <a:off x="457200" y="25847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TAT Market Size by Indication ($B, 2030E)</a:t>
            </a:r>
            <a:endParaRPr lang="en-US" sz="1200"/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2"/>
          <a:srcRect l="0" t="149" r="0" b="149"/>
          <a:stretch>
            <a:fillRect/>
          </a:stretch>
        </p:blipFill>
        <p:spPr>
          <a:xfrm>
            <a:off x="457200" y="2977896"/>
            <a:ext cx="4059936" cy="1833880"/>
          </a:xfrm>
          <a:prstGeom prst="rect">
            <a:avLst/>
          </a:prstGeom>
        </p:spPr>
      </p:pic>
      <p:sp>
        <p:nvSpPr>
          <p:cNvPr id="19" name="Header Bar"/>
          <p:cNvSpPr txBox="1"/>
          <p:nvPr/>
        </p:nvSpPr>
        <p:spPr>
          <a:xfrm>
            <a:off x="4626864" y="25847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Radiopharm Competitive Landscape</a:t>
            </a:r>
            <a:endParaRPr lang="en-US" sz="1200"/>
          </a:p>
        </p:txBody>
      </p:sp>
      <p:graphicFrame>
        <p:nvGraphicFramePr>
          <p:cNvPr id="20" name="Zone Table"/>
          <p:cNvGraphicFramePr>
            <a:graphicFrameLocks noGrp="1"/>
          </p:cNvGraphicFramePr>
          <p:nvPr/>
        </p:nvGraphicFramePr>
        <p:xfrm>
          <a:off x="4626864" y="2977896"/>
          <a:ext cx="4059936" cy="105156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936908"/>
                <a:gridCol w="936908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Isotope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Novartis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Lu-177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PSMA/SSTR2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Commercial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BMS/RayzeBio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Ac-225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GRPR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AZ/Fusion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Ac-225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PSMA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Ratio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Ac-225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PSMA/GRPR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RadioMedix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Ac-225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PSMA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1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Investment Thesis &amp; Key Metrics</a:t>
            </a:r>
            <a:endParaRPr lang="en-US" sz="1200"/>
          </a:p>
        </p:txBody>
      </p:sp>
      <p:sp>
        <p:nvSpPr>
          <p:cNvPr id="22" name="Stat Value"/>
          <p:cNvSpPr txBox="1"/>
          <p:nvPr/>
        </p:nvSpPr>
        <p:spPr>
          <a:xfrm>
            <a:off x="457200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~$600M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457200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Last valuation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457200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Post Series B 2024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1810512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SARTATE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1810512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Key differentiator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1810512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Proprietary chelator IP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3163824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AZ / Lilly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3163824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M&amp;A fit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3163824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TAT platform gap</a:t>
            </a:r>
            <a:endParaRPr lang="en-US" sz="800"/>
          </a:p>
        </p:txBody>
      </p:sp>
      <p:sp>
        <p:nvSpPr>
          <p:cNvPr id="31" name="Stat Value"/>
          <p:cNvSpPr txBox="1"/>
          <p:nvPr/>
        </p:nvSpPr>
        <p:spPr>
          <a:xfrm>
            <a:off x="4517136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2027–28</a:t>
            </a:r>
            <a:endParaRPr lang="en-US" sz="1600"/>
          </a:p>
        </p:txBody>
      </p:sp>
      <p:sp>
        <p:nvSpPr>
          <p:cNvPr id="32" name="Stat Label"/>
          <p:cNvSpPr txBox="1"/>
          <p:nvPr/>
        </p:nvSpPr>
        <p:spPr>
          <a:xfrm>
            <a:off x="4517136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Exit horizon</a:t>
            </a:r>
            <a:endParaRPr lang="en-US" sz="850"/>
          </a:p>
        </p:txBody>
      </p:sp>
      <p:sp>
        <p:nvSpPr>
          <p:cNvPr id="33" name="Stat Sublabel"/>
          <p:cNvSpPr txBox="1"/>
          <p:nvPr/>
        </p:nvSpPr>
        <p:spPr>
          <a:xfrm>
            <a:off x="4517136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Ph2 data = takeout</a:t>
            </a:r>
            <a:endParaRPr lang="en-US" sz="800"/>
          </a:p>
        </p:txBody>
      </p:sp>
      <p:sp>
        <p:nvSpPr>
          <p:cNvPr id="34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5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Chelator IP is the real defensibility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Ac-225 supply = structural bottleneck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GRPR breast data = 2026 inflection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AZ natural buyer post Fusion deal</a:t>
            </a:r>
            <a:endParaRPr lang="en-US" sz="1000"/>
          </a:p>
        </p:txBody>
      </p:sp>
      <p:sp>
        <p:nvSpPr>
          <p:cNvPr id="36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56</a:t>
            </a:r>
            <a:endParaRPr lang="en-US" sz="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THEMES BEYOND GLP-1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Ratio Therapeutics: Pipeline Timeline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Ratio Therapeutics, ClinicalTrials.gov. Timelines are estimates.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Development Timeline (Gantt — H1’s from H1 2025)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27" t="0" r="27" b="0"/>
          <a:stretch>
            <a:fillRect/>
          </a:stretch>
        </p:blipFill>
        <p:spPr>
          <a:xfrm>
            <a:off x="457200" y="1754632"/>
            <a:ext cx="8229600" cy="2649389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Catalysts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1249211"/>
                <a:gridCol w="624605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RAT001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 safety + dosing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RAT001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 ORR signal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V.High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RAT002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IND filing GRPR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RAT001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enrollment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RAT003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IND filing FAPi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2027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4626864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Ac-225 Supply Chain Dynamics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4626864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936908"/>
                <a:gridCol w="936908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Supplier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Capacity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Partner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Moat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Oak Ridge NL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~1 Ci/yr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Ratio excl.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US DOE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TRIUMF (CA)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~0.3 Ci/yr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Multi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Cyclotron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iThemba LABS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~0.2 Ci/yr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SA govt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NorthStar Med.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Scaling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Novartis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Reactor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Niowave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Pilot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TBD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Linear accel.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57</a:t>
            </a:r>
            <a:endParaRPr lang="en-US" sz="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THEMES BEYOND GLP-1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Kymera Therapeutics: Targeted Degraders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Kymera Therapeutics SEC filings, ClinicalTrials.gov, Evaluate Pharma.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~$1.6B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NASDAQ: KYMR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$620M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Cash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&gt;3 yr runway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3163824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$1.45B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3163824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Sanofi deal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3163824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IRAK4 partnership 2021</a:t>
            </a:r>
            <a:endParaRPr lang="en-US" sz="800"/>
          </a:p>
        </p:txBody>
      </p:sp>
      <p:sp>
        <p:nvSpPr>
          <p:cNvPr id="15" name="Header Bar"/>
          <p:cNvSpPr txBox="1"/>
          <p:nvPr/>
        </p:nvSpPr>
        <p:spPr>
          <a:xfrm>
            <a:off x="4626864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Kymera Leads the Degrader Field</a:t>
            </a:r>
            <a:endParaRPr lang="en-US" sz="1200"/>
          </a:p>
        </p:txBody>
      </p:sp>
      <p:sp>
        <p:nvSpPr>
          <p:cNvPr id="16" name="Bullet List"/>
          <p:cNvSpPr txBox="1"/>
          <p:nvPr/>
        </p:nvSpPr>
        <p:spPr>
          <a:xfrm>
            <a:off x="4626864" y="1754632"/>
            <a:ext cx="4059936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Pegasus platform: E3-ligase-focused; &gt;80 ligase-target combos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KT-474: IRAK4 degrader in Ph2 for AD + hidradenitis suppurativa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Sanofi $1.45B option deal — largest degrader partnership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STAT6 degrader (KT-621): undruggable target, IL-4/IL-13</a:t>
            </a:r>
            <a:endParaRPr lang="en-US" sz="1000"/>
          </a:p>
        </p:txBody>
      </p:sp>
      <p:sp>
        <p:nvSpPr>
          <p:cNvPr id="17" name="Header Bar"/>
          <p:cNvSpPr txBox="1"/>
          <p:nvPr/>
        </p:nvSpPr>
        <p:spPr>
          <a:xfrm>
            <a:off x="457200" y="25847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Degrader Pipeline Value Est. ($B rNPV)</a:t>
            </a:r>
            <a:endParaRPr lang="en-US" sz="1200"/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2"/>
          <a:srcRect l="0" t="149" r="0" b="149"/>
          <a:stretch>
            <a:fillRect/>
          </a:stretch>
        </p:blipFill>
        <p:spPr>
          <a:xfrm>
            <a:off x="457200" y="2977896"/>
            <a:ext cx="4059936" cy="1833880"/>
          </a:xfrm>
          <a:prstGeom prst="rect">
            <a:avLst/>
          </a:prstGeom>
        </p:spPr>
      </p:pic>
      <p:sp>
        <p:nvSpPr>
          <p:cNvPr id="19" name="Header Bar"/>
          <p:cNvSpPr txBox="1"/>
          <p:nvPr/>
        </p:nvSpPr>
        <p:spPr>
          <a:xfrm>
            <a:off x="4626864" y="25847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Degrader Field Competitive Landscape</a:t>
            </a:r>
            <a:endParaRPr lang="en-US" sz="1200"/>
          </a:p>
        </p:txBody>
      </p:sp>
      <p:graphicFrame>
        <p:nvGraphicFramePr>
          <p:cNvPr id="20" name="Zone Table"/>
          <p:cNvGraphicFramePr>
            <a:graphicFrameLocks noGrp="1"/>
          </p:cNvGraphicFramePr>
          <p:nvPr/>
        </p:nvGraphicFramePr>
        <p:xfrm>
          <a:off x="4626864" y="2977896"/>
          <a:ext cx="4059936" cy="105156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936908"/>
                <a:gridCol w="936908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Arvinas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ARV-110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 (PROTAC)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Kymera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KT-474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IRAK4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C3 Bio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CFT8634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BRD9 glue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Nurix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NX-5948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BTK deg.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BMS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CC-92480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IKZF glue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1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Investment Thesis &amp; Key Metrics</a:t>
            </a:r>
            <a:endParaRPr lang="en-US" sz="1200"/>
          </a:p>
        </p:txBody>
      </p:sp>
      <p:sp>
        <p:nvSpPr>
          <p:cNvPr id="22" name="Stat Value"/>
          <p:cNvSpPr txBox="1"/>
          <p:nvPr/>
        </p:nvSpPr>
        <p:spPr>
          <a:xfrm>
            <a:off x="457200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$4.0B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457200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rNPV (base)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457200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12% cost of capital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1810512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60%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1810512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Mkt cap discount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1810512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vs. rNPV; undervalued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3163824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AbbVie/BMS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3163824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M&amp;A fit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3163824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Immunology/oncology gap</a:t>
            </a:r>
            <a:endParaRPr lang="en-US" sz="800"/>
          </a:p>
        </p:txBody>
      </p:sp>
      <p:sp>
        <p:nvSpPr>
          <p:cNvPr id="31" name="Stat Value"/>
          <p:cNvSpPr txBox="1"/>
          <p:nvPr/>
        </p:nvSpPr>
        <p:spPr>
          <a:xfrm>
            <a:off x="4517136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H1 2026</a:t>
            </a:r>
            <a:endParaRPr lang="en-US" sz="1600"/>
          </a:p>
        </p:txBody>
      </p:sp>
      <p:sp>
        <p:nvSpPr>
          <p:cNvPr id="32" name="Stat Label"/>
          <p:cNvSpPr txBox="1"/>
          <p:nvPr/>
        </p:nvSpPr>
        <p:spPr>
          <a:xfrm>
            <a:off x="4517136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Key catalyst</a:t>
            </a:r>
            <a:endParaRPr lang="en-US" sz="850"/>
          </a:p>
        </p:txBody>
      </p:sp>
      <p:sp>
        <p:nvSpPr>
          <p:cNvPr id="33" name="Stat Sublabel"/>
          <p:cNvSpPr txBox="1"/>
          <p:nvPr/>
        </p:nvSpPr>
        <p:spPr>
          <a:xfrm>
            <a:off x="4517136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KT-474 Ph2 AD readout</a:t>
            </a:r>
            <a:endParaRPr lang="en-US" sz="800"/>
          </a:p>
        </p:txBody>
      </p:sp>
      <p:sp>
        <p:nvSpPr>
          <p:cNvPr id="34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5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Sanofi deal = external validation done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KT-474 AD readout = binary re-rating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STAT6 is a \$2B+ undruggable unlock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Trading at deep discount to rNPV</a:t>
            </a:r>
            <a:endParaRPr lang="en-US" sz="1000"/>
          </a:p>
        </p:txBody>
      </p:sp>
      <p:sp>
        <p:nvSpPr>
          <p:cNvPr id="36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58</a:t>
            </a:r>
            <a:endParaRPr lang="en-US" sz="8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THEMES BEYOND GLP-1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Kymera Therapeutics: Pipeline Timeline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Kymera Therapeutics SEC filings, ClinicalTrials.gov. Timelines are estimates.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Development Timeline (Gantt — H1’s from H1 2025)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27" t="0" r="27" b="0"/>
          <a:stretch>
            <a:fillRect/>
          </a:stretch>
        </p:blipFill>
        <p:spPr>
          <a:xfrm>
            <a:off x="457200" y="1754632"/>
            <a:ext cx="8229600" cy="2649389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Catalysts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1249211"/>
                <a:gridCol w="624605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KT-474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AD EASI score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V.High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KT-474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HS IGA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KT-621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 safety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KT-413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 NHL ORR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KT-253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 dose escalation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4626864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E3 Ligase Landscape (Platform Depth)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4626864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936908"/>
                <a:gridCol w="936908"/>
                <a:gridCol w="1249211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Ligase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Kymera assets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Competitors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Drugged?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CRBN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KT-253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BMS/J&amp;J/Arvinas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DCAF16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KT-474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Nurix, C3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VHL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Undiscl.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Arvinas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MDM2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KT-253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Ascentage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Partial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RNF4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Preclin.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59</a:t>
            </a:r>
            <a:endParaRPr lang="en-US"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STATE OF PLAY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The Financing Reset: Capital Is Unequal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BioPharma Catalyst, Evaluate Pharma, SVB Healthcare Financing Report 2025, FactSet.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Biotech IPO Volume &amp; Proceeds 2018–2025 ($B)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457200" y="1754632"/>
            <a:ext cx="4736592" cy="1888744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Follow-On &amp; Crossover Financing Dynamics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146296"/>
          <a:ext cx="4736592" cy="1554480"/>
        </p:xfrm>
        <a:graphic>
          <a:graphicData uri="http://schemas.openxmlformats.org/drawingml/2006/table">
            <a:tbl>
              <a:tblPr bandRow="1" firstRow="1"/>
              <a:tblGrid>
                <a:gridCol w="1393115"/>
                <a:gridCol w="557246"/>
                <a:gridCol w="557246"/>
                <a:gridCol w="557246"/>
                <a:gridCol w="557246"/>
                <a:gridCol w="1114492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Metric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 Peak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Trend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Biotech IPOs (#)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133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↑ cautious reopen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Avg. IPO raise ($M)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$312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$198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$156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$228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↑ selectivity up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Crossover rounds (#)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210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62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78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↑ gating signal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Down-rounds (% of all)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8%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34%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41%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29%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↓ still elevated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Median cash runway (mo.)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↓ still squeezed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Who Gets Funded in 2025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5303520" y="1754632"/>
          <a:ext cx="3383280" cy="1472184"/>
        </p:xfrm>
        <a:graphic>
          <a:graphicData uri="http://schemas.openxmlformats.org/drawingml/2006/table">
            <a:tbl>
              <a:tblPr bandRow="1" firstRow="1"/>
              <a:tblGrid>
                <a:gridCol w="1691640"/>
                <a:gridCol w="845820"/>
                <a:gridCol w="84582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 Type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Avg. Series 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Avg. Series 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AI platform biotech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$80M+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$200M+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ADC / payload 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$65M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$150M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/ metabolic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$55M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$130M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Single-asset oncology Ph2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$35M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$80M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Single-asset preclinical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$18M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Rare/down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CNS (no biomarker)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$15M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Rare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Header Bar"/>
          <p:cNvSpPr txBox="1"/>
          <p:nvPr/>
        </p:nvSpPr>
        <p:spPr>
          <a:xfrm>
            <a:off x="530352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What This Means for the Market</a:t>
            </a:r>
            <a:endParaRPr lang="en-US" sz="1200"/>
          </a:p>
        </p:txBody>
      </p:sp>
      <p:sp>
        <p:nvSpPr>
          <p:cNvPr id="12" name="Bullet List"/>
          <p:cNvSpPr txBox="1"/>
          <p:nvPr/>
        </p:nvSpPr>
        <p:spPr>
          <a:xfrm>
            <a:off x="530352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The IPO window has reopened, but only for a narrow band of companies — platform stories and clinical-stage assets with de-risked data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Crossover rounds are the new gating mechanism: no crossover = no IPO; crossover investors are picking winners 12-18 months early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Down-round frequency at 29% in 2024 is nearly 4x the 2021 level — a large cohort of 2020-21 vintage companies is being written down or wound up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Cash runway compression is forcing forced M&amp;A and licensing on acquirer terms — the best time to be a buyer in 15 years</a:t>
            </a:r>
            <a:endParaRPr lang="en-US" sz="1000"/>
          </a:p>
        </p:txBody>
      </p:sp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6</a:t>
            </a:r>
            <a:endParaRPr lang="en-US" sz="8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THEMES BEYOND GLP-1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COMPASS Pathways: Psychedelic Medicine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COMPASS Pathways SEC filings, ClinicalTrials.gov, Evaluate Pharma.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~$0.9B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NASDAQ: CMPS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$210M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Cash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~2 yr runway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3163824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Ph2b/3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3163824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Lead program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3163824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COMP360 TRD</a:t>
            </a:r>
            <a:endParaRPr lang="en-US" sz="800"/>
          </a:p>
        </p:txBody>
      </p:sp>
      <p:sp>
        <p:nvSpPr>
          <p:cNvPr id="15" name="Header Bar"/>
          <p:cNvSpPr txBox="1"/>
          <p:nvPr/>
        </p:nvSpPr>
        <p:spPr>
          <a:xfrm>
            <a:off x="4626864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COMPASS Is the Bellwether CNS Startup</a:t>
            </a:r>
            <a:endParaRPr lang="en-US" sz="1200"/>
          </a:p>
        </p:txBody>
      </p:sp>
      <p:sp>
        <p:nvSpPr>
          <p:cNvPr id="16" name="Bullet List"/>
          <p:cNvSpPr txBox="1"/>
          <p:nvPr/>
        </p:nvSpPr>
        <p:spPr>
          <a:xfrm>
            <a:off x="4626864" y="1754632"/>
            <a:ext cx="4059936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First synthetic psilocybin in Phase 2b/3 for TRD globally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Ph2b: 29% remission at 25mg vs 7.6% placebo (p&lt;0.001)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Strong IP portfolio with therapeutic use patents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FDA breakthrough for anorexia; expanding to PTSD</a:t>
            </a:r>
            <a:endParaRPr lang="en-US" sz="1000"/>
          </a:p>
        </p:txBody>
      </p:sp>
      <p:sp>
        <p:nvSpPr>
          <p:cNvPr id="17" name="Header Bar"/>
          <p:cNvSpPr txBox="1"/>
          <p:nvPr/>
        </p:nvSpPr>
        <p:spPr>
          <a:xfrm>
            <a:off x="457200" y="25847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TRD Market Size &amp; Addressable Patients</a:t>
            </a:r>
            <a:endParaRPr lang="en-US" sz="1200"/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2"/>
          <a:srcRect l="0" t="149" r="0" b="149"/>
          <a:stretch>
            <a:fillRect/>
          </a:stretch>
        </p:blipFill>
        <p:spPr>
          <a:xfrm>
            <a:off x="457200" y="2977896"/>
            <a:ext cx="4059936" cy="1833880"/>
          </a:xfrm>
          <a:prstGeom prst="rect">
            <a:avLst/>
          </a:prstGeom>
        </p:spPr>
      </p:pic>
      <p:sp>
        <p:nvSpPr>
          <p:cNvPr id="19" name="Header Bar"/>
          <p:cNvSpPr txBox="1"/>
          <p:nvPr/>
        </p:nvSpPr>
        <p:spPr>
          <a:xfrm>
            <a:off x="4626864" y="25847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Psychedelic / Novel CNS Landscape</a:t>
            </a:r>
            <a:endParaRPr lang="en-US" sz="1200"/>
          </a:p>
        </p:txBody>
      </p:sp>
      <p:graphicFrame>
        <p:nvGraphicFramePr>
          <p:cNvPr id="20" name="Zone Table"/>
          <p:cNvGraphicFramePr>
            <a:graphicFrameLocks noGrp="1"/>
          </p:cNvGraphicFramePr>
          <p:nvPr/>
        </p:nvGraphicFramePr>
        <p:xfrm>
          <a:off x="4626864" y="2977896"/>
          <a:ext cx="4059936" cy="105156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936908"/>
                <a:gridCol w="936908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COMPASS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COMP360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Psilocybin TRD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 2b/3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Atai Life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PCN-101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R-ketamine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Lykos Tx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MDMA-AT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PTSD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NDA filed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Perception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PCN-101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5-HT2A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Small Ph.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SPL026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DMT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1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Investment Thesis &amp; Key Metrics</a:t>
            </a:r>
            <a:endParaRPr lang="en-US" sz="1200"/>
          </a:p>
        </p:txBody>
      </p:sp>
      <p:sp>
        <p:nvSpPr>
          <p:cNvPr id="22" name="Stat Value"/>
          <p:cNvSpPr txBox="1"/>
          <p:nvPr/>
        </p:nvSpPr>
        <p:spPr>
          <a:xfrm>
            <a:off x="457200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$1.4B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457200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rNPV (base)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457200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TRD alone, 15% CoC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1810512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$3.5B+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1810512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Upside case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1810512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PTSD + anorexia label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3163824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JNJ / AbbVie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3163824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M&amp;A fit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3163824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Neuroscience rebuild</a:t>
            </a:r>
            <a:endParaRPr lang="en-US" sz="800"/>
          </a:p>
        </p:txBody>
      </p:sp>
      <p:sp>
        <p:nvSpPr>
          <p:cNvPr id="31" name="Stat Value"/>
          <p:cNvSpPr txBox="1"/>
          <p:nvPr/>
        </p:nvSpPr>
        <p:spPr>
          <a:xfrm>
            <a:off x="4517136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FDA pathway</a:t>
            </a:r>
            <a:endParaRPr lang="en-US" sz="1600"/>
          </a:p>
        </p:txBody>
      </p:sp>
      <p:sp>
        <p:nvSpPr>
          <p:cNvPr id="32" name="Stat Label"/>
          <p:cNvSpPr txBox="1"/>
          <p:nvPr/>
        </p:nvSpPr>
        <p:spPr>
          <a:xfrm>
            <a:off x="4517136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Key risk</a:t>
            </a:r>
            <a:endParaRPr lang="en-US" sz="850"/>
          </a:p>
        </p:txBody>
      </p:sp>
      <p:sp>
        <p:nvSpPr>
          <p:cNvPr id="33" name="Stat Sublabel"/>
          <p:cNvSpPr txBox="1"/>
          <p:nvPr/>
        </p:nvSpPr>
        <p:spPr>
          <a:xfrm>
            <a:off x="4517136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Novel regulatory hurdle</a:t>
            </a:r>
            <a:endParaRPr lang="en-US" sz="800"/>
          </a:p>
        </p:txBody>
      </p:sp>
      <p:sp>
        <p:nvSpPr>
          <p:cNvPr id="34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5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Ph2b data is unusually clean signal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Anorexia BT designation = optionality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JNJ neuroscience rebuild = strategic fit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Cash runway is the primary risk now</a:t>
            </a:r>
            <a:endParaRPr lang="en-US" sz="1000"/>
          </a:p>
        </p:txBody>
      </p:sp>
      <p:sp>
        <p:nvSpPr>
          <p:cNvPr id="36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60</a:t>
            </a:r>
            <a:endParaRPr lang="en-US" sz="8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THEMES BEYOND GLP-1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COMPASS Pathways: Pipeline Timeline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COMPASS Pathways SEC filings, ClinicalTrials.gov. Timelines are estimates.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Development Timeline (Gantt — H1’s from H1 2025)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27" t="0" r="27" b="0"/>
          <a:stretch>
            <a:fillRect/>
          </a:stretch>
        </p:blipFill>
        <p:spPr>
          <a:xfrm>
            <a:off x="457200" y="1754632"/>
            <a:ext cx="8229600" cy="2649389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Catalysts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1249211"/>
                <a:gridCol w="624605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COMP360 TRD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Ph2b/3 primary EP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V.High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COMP360 TRD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NDA submission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2028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COMP360 PTSD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ORR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COMP360 AN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enroll complete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COMP054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 first-in-human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2027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4626864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Regulatory &amp; Reimbursement Challenges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4626864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936908"/>
                <a:gridCol w="624605"/>
                <a:gridCol w="1249211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Issue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Probability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Mitigation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FDA REMS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Expected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Spravato model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DEA scheduling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Schedule I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NDA triggers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Payer coverage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Uncertain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Value-based Rx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IP durability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Strong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Polymorph + 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Clinic infra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Scaling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COMPASS network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61</a:t>
            </a:r>
            <a:endParaRPr lang="en-US" sz="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THEMES BEYOND GLP-1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Recursion Pharma: AI-Native Drug Co.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Recursion Pharmaceuticals SEC filings, ClinicalTrials.gov, PitchBook.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Company Snapshot</a:t>
            </a:r>
            <a:endParaRPr lang="en-US" sz="1200"/>
          </a:p>
        </p:txBody>
      </p:sp>
      <p:sp>
        <p:nvSpPr>
          <p:cNvPr id="6" name="Stat Value"/>
          <p:cNvSpPr txBox="1"/>
          <p:nvPr/>
        </p:nvSpPr>
        <p:spPr>
          <a:xfrm>
            <a:off x="457200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~$2.1B</a:t>
            </a:r>
            <a:endParaRPr lang="en-US" sz="1600"/>
          </a:p>
        </p:txBody>
      </p:sp>
      <p:sp>
        <p:nvSpPr>
          <p:cNvPr id="7" name="Stat Label"/>
          <p:cNvSpPr txBox="1"/>
          <p:nvPr/>
        </p:nvSpPr>
        <p:spPr>
          <a:xfrm>
            <a:off x="457200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Market Cap</a:t>
            </a:r>
            <a:endParaRPr lang="en-US" sz="850"/>
          </a:p>
        </p:txBody>
      </p:sp>
      <p:sp>
        <p:nvSpPr>
          <p:cNvPr id="8" name="Stat Sublabel"/>
          <p:cNvSpPr txBox="1"/>
          <p:nvPr/>
        </p:nvSpPr>
        <p:spPr>
          <a:xfrm>
            <a:off x="457200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NASDAQ: RXRX</a:t>
            </a:r>
            <a:endParaRPr lang="en-US" sz="800"/>
          </a:p>
        </p:txBody>
      </p:sp>
      <p:sp>
        <p:nvSpPr>
          <p:cNvPr id="9" name="Stat Value"/>
          <p:cNvSpPr txBox="1"/>
          <p:nvPr/>
        </p:nvSpPr>
        <p:spPr>
          <a:xfrm>
            <a:off x="1810512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$560M</a:t>
            </a:r>
            <a:endParaRPr lang="en-US" sz="1600"/>
          </a:p>
        </p:txBody>
      </p:sp>
      <p:sp>
        <p:nvSpPr>
          <p:cNvPr id="10" name="Stat Label"/>
          <p:cNvSpPr txBox="1"/>
          <p:nvPr/>
        </p:nvSpPr>
        <p:spPr>
          <a:xfrm>
            <a:off x="1810512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Cash</a:t>
            </a:r>
            <a:endParaRPr lang="en-US" sz="850"/>
          </a:p>
        </p:txBody>
      </p:sp>
      <p:sp>
        <p:nvSpPr>
          <p:cNvPr id="11" name="Stat Sublabel"/>
          <p:cNvSpPr txBox="1"/>
          <p:nvPr/>
        </p:nvSpPr>
        <p:spPr>
          <a:xfrm>
            <a:off x="1810512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~2.5 yr runway</a:t>
            </a:r>
            <a:endParaRPr lang="en-US" sz="800"/>
          </a:p>
        </p:txBody>
      </p:sp>
      <p:sp>
        <p:nvSpPr>
          <p:cNvPr id="12" name="Stat Value"/>
          <p:cNvSpPr txBox="1"/>
          <p:nvPr/>
        </p:nvSpPr>
        <p:spPr>
          <a:xfrm>
            <a:off x="3163824" y="1754632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$50M</a:t>
            </a:r>
            <a:endParaRPr lang="en-US" sz="1600"/>
          </a:p>
        </p:txBody>
      </p:sp>
      <p:sp>
        <p:nvSpPr>
          <p:cNvPr id="13" name="Stat Label"/>
          <p:cNvSpPr txBox="1"/>
          <p:nvPr/>
        </p:nvSpPr>
        <p:spPr>
          <a:xfrm>
            <a:off x="3163824" y="2150821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Nvidia stake</a:t>
            </a:r>
            <a:endParaRPr lang="en-US" sz="850"/>
          </a:p>
        </p:txBody>
      </p:sp>
      <p:sp>
        <p:nvSpPr>
          <p:cNvPr id="14" name="Stat Sublabel"/>
          <p:cNvSpPr txBox="1"/>
          <p:nvPr/>
        </p:nvSpPr>
        <p:spPr>
          <a:xfrm>
            <a:off x="3163824" y="2366924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Strategic investor</a:t>
            </a:r>
            <a:endParaRPr lang="en-US" sz="800"/>
          </a:p>
        </p:txBody>
      </p:sp>
      <p:sp>
        <p:nvSpPr>
          <p:cNvPr id="15" name="Header Bar"/>
          <p:cNvSpPr txBox="1"/>
          <p:nvPr/>
        </p:nvSpPr>
        <p:spPr>
          <a:xfrm>
            <a:off x="4626864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Why Recursion Is the AI Biotech Benchmark</a:t>
            </a:r>
            <a:endParaRPr lang="en-US" sz="1200"/>
          </a:p>
        </p:txBody>
      </p:sp>
      <p:sp>
        <p:nvSpPr>
          <p:cNvPr id="16" name="Bullet List"/>
          <p:cNvSpPr txBox="1"/>
          <p:nvPr/>
        </p:nvSpPr>
        <p:spPr>
          <a:xfrm>
            <a:off x="4626864" y="1754632"/>
            <a:ext cx="4059936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OS maps 50B+ cell images; largest phenomics dataset in pharma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Roche/Genentech paid $150M upfront for AI model access (2023)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Acquired Exscientia (2024): combines generative + phenomics AI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REC-994 &amp; REC-2282 in human trials = AI pipeline is real, not hype</a:t>
            </a:r>
            <a:endParaRPr lang="en-US" sz="1000"/>
          </a:p>
        </p:txBody>
      </p:sp>
      <p:sp>
        <p:nvSpPr>
          <p:cNvPr id="17" name="Header Bar"/>
          <p:cNvSpPr txBox="1"/>
          <p:nvPr/>
        </p:nvSpPr>
        <p:spPr>
          <a:xfrm>
            <a:off x="457200" y="25847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AI Drug Discovery Cost Advantage</a:t>
            </a:r>
            <a:endParaRPr lang="en-US" sz="1200"/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2"/>
          <a:srcRect l="0" t="149" r="0" b="149"/>
          <a:stretch>
            <a:fillRect/>
          </a:stretch>
        </p:blipFill>
        <p:spPr>
          <a:xfrm>
            <a:off x="457200" y="2977896"/>
            <a:ext cx="4059936" cy="1833880"/>
          </a:xfrm>
          <a:prstGeom prst="rect">
            <a:avLst/>
          </a:prstGeom>
        </p:spPr>
      </p:pic>
      <p:sp>
        <p:nvSpPr>
          <p:cNvPr id="19" name="Header Bar"/>
          <p:cNvSpPr txBox="1"/>
          <p:nvPr/>
        </p:nvSpPr>
        <p:spPr>
          <a:xfrm>
            <a:off x="4626864" y="2584704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AI Pharma Competitive Landscape</a:t>
            </a:r>
            <a:endParaRPr lang="en-US" sz="1200"/>
          </a:p>
        </p:txBody>
      </p:sp>
      <p:graphicFrame>
        <p:nvGraphicFramePr>
          <p:cNvPr id="20" name="Zone Table"/>
          <p:cNvGraphicFramePr>
            <a:graphicFrameLocks noGrp="1"/>
          </p:cNvGraphicFramePr>
          <p:nvPr/>
        </p:nvGraphicFramePr>
        <p:xfrm>
          <a:off x="4626864" y="2977896"/>
          <a:ext cx="4059936" cy="1051560"/>
        </p:xfrm>
        <a:graphic>
          <a:graphicData uri="http://schemas.openxmlformats.org/drawingml/2006/table">
            <a:tbl>
              <a:tblPr bandRow="1" firstRow="1"/>
              <a:tblGrid>
                <a:gridCol w="1159981"/>
                <a:gridCol w="1159981"/>
                <a:gridCol w="869986"/>
                <a:gridCol w="869986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 Method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Partner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Recursion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Phenomics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Roche/Nvda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Exscientia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Gen. design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Sanofi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Acquired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Insilico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Gen. design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Pfizer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Isomorphic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AlphaFold3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Lilly/AZ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Discovery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BioNTech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mRNA + AI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In-house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21" name="Header Bar"/>
          <p:cNvSpPr txBox="1"/>
          <p:nvPr/>
        </p:nvSpPr>
        <p:spPr>
          <a:xfrm>
            <a:off x="457200" y="4921504"/>
            <a:ext cx="5413248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Investment Thesis &amp; Key Metrics</a:t>
            </a:r>
            <a:endParaRPr lang="en-US" sz="1200"/>
          </a:p>
        </p:txBody>
      </p:sp>
      <p:sp>
        <p:nvSpPr>
          <p:cNvPr id="22" name="Stat Value"/>
          <p:cNvSpPr txBox="1"/>
          <p:nvPr/>
        </p:nvSpPr>
        <p:spPr>
          <a:xfrm>
            <a:off x="457200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50B+ images</a:t>
            </a:r>
            <a:endParaRPr lang="en-US" sz="1600"/>
          </a:p>
        </p:txBody>
      </p:sp>
      <p:sp>
        <p:nvSpPr>
          <p:cNvPr id="23" name="Stat Label"/>
          <p:cNvSpPr txBox="1"/>
          <p:nvPr/>
        </p:nvSpPr>
        <p:spPr>
          <a:xfrm>
            <a:off x="457200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OS data moat</a:t>
            </a:r>
            <a:endParaRPr lang="en-US" sz="850"/>
          </a:p>
        </p:txBody>
      </p:sp>
      <p:sp>
        <p:nvSpPr>
          <p:cNvPr id="24" name="Stat Sublabel"/>
          <p:cNvSpPr txBox="1"/>
          <p:nvPr/>
        </p:nvSpPr>
        <p:spPr>
          <a:xfrm>
            <a:off x="457200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10x nearest competitor</a:t>
            </a:r>
            <a:endParaRPr lang="en-US" sz="800"/>
          </a:p>
        </p:txBody>
      </p:sp>
      <p:sp>
        <p:nvSpPr>
          <p:cNvPr id="25" name="Stat Value"/>
          <p:cNvSpPr txBox="1"/>
          <p:nvPr/>
        </p:nvSpPr>
        <p:spPr>
          <a:xfrm>
            <a:off x="1810512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Dual</a:t>
            </a:r>
            <a:endParaRPr lang="en-US" sz="1600"/>
          </a:p>
        </p:txBody>
      </p:sp>
      <p:sp>
        <p:nvSpPr>
          <p:cNvPr id="26" name="Stat Label"/>
          <p:cNvSpPr txBox="1"/>
          <p:nvPr/>
        </p:nvSpPr>
        <p:spPr>
          <a:xfrm>
            <a:off x="1810512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Revenue model</a:t>
            </a:r>
            <a:endParaRPr lang="en-US" sz="850"/>
          </a:p>
        </p:txBody>
      </p:sp>
      <p:sp>
        <p:nvSpPr>
          <p:cNvPr id="27" name="Stat Sublabel"/>
          <p:cNvSpPr txBox="1"/>
          <p:nvPr/>
        </p:nvSpPr>
        <p:spPr>
          <a:xfrm>
            <a:off x="1810512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Pipeline + AI licensing</a:t>
            </a:r>
            <a:endParaRPr lang="en-US" sz="800"/>
          </a:p>
        </p:txBody>
      </p:sp>
      <p:sp>
        <p:nvSpPr>
          <p:cNvPr id="28" name="Stat Value"/>
          <p:cNvSpPr txBox="1"/>
          <p:nvPr/>
        </p:nvSpPr>
        <p:spPr>
          <a:xfrm>
            <a:off x="3163824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Roche / AZ</a:t>
            </a:r>
            <a:endParaRPr lang="en-US" sz="1600"/>
          </a:p>
        </p:txBody>
      </p:sp>
      <p:sp>
        <p:nvSpPr>
          <p:cNvPr id="29" name="Stat Label"/>
          <p:cNvSpPr txBox="1"/>
          <p:nvPr/>
        </p:nvSpPr>
        <p:spPr>
          <a:xfrm>
            <a:off x="3163824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M&amp;A fit</a:t>
            </a:r>
            <a:endParaRPr lang="en-US" sz="850"/>
          </a:p>
        </p:txBody>
      </p:sp>
      <p:sp>
        <p:nvSpPr>
          <p:cNvPr id="30" name="Stat Sublabel"/>
          <p:cNvSpPr txBox="1"/>
          <p:nvPr/>
        </p:nvSpPr>
        <p:spPr>
          <a:xfrm>
            <a:off x="3163824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AI platform acqui-hire</a:t>
            </a:r>
            <a:endParaRPr lang="en-US" sz="800"/>
          </a:p>
        </p:txBody>
      </p:sp>
      <p:sp>
        <p:nvSpPr>
          <p:cNvPr id="31" name="Stat Value"/>
          <p:cNvSpPr txBox="1"/>
          <p:nvPr/>
        </p:nvSpPr>
        <p:spPr>
          <a:xfrm>
            <a:off x="4517136" y="5314696"/>
            <a:ext cx="1353312" cy="396189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ctr">
              <a:buNone/>
            </a:pPr>
            <a:r>
              <a:rPr lang="en-US" sz="1600" b="1" dirty="0">
                <a:solidFill>
                  <a:srgbClr val="4472C4"/>
                </a:solidFill>
                <a:latin typeface="Arial Bold"/>
                <a:cs typeface="Arial Bold"/>
              </a:rPr>
              <a:t>2025–26</a:t>
            </a:r>
            <a:endParaRPr lang="en-US" sz="1600"/>
          </a:p>
        </p:txBody>
      </p:sp>
      <p:sp>
        <p:nvSpPr>
          <p:cNvPr id="32" name="Stat Label"/>
          <p:cNvSpPr txBox="1"/>
          <p:nvPr/>
        </p:nvSpPr>
        <p:spPr>
          <a:xfrm>
            <a:off x="4517136" y="5710885"/>
            <a:ext cx="1353312" cy="216103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Key catalyst</a:t>
            </a:r>
            <a:endParaRPr lang="en-US" sz="850"/>
          </a:p>
        </p:txBody>
      </p:sp>
      <p:sp>
        <p:nvSpPr>
          <p:cNvPr id="33" name="Stat Sublabel"/>
          <p:cNvSpPr txBox="1"/>
          <p:nvPr/>
        </p:nvSpPr>
        <p:spPr>
          <a:xfrm>
            <a:off x="4517136" y="5926988"/>
            <a:ext cx="1353312" cy="108052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ct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REC-994 Ph2 readout</a:t>
            </a:r>
            <a:endParaRPr lang="en-US" sz="800"/>
          </a:p>
        </p:txBody>
      </p:sp>
      <p:sp>
        <p:nvSpPr>
          <p:cNvPr id="34" name="Header Bar"/>
          <p:cNvSpPr txBox="1"/>
          <p:nvPr/>
        </p:nvSpPr>
        <p:spPr>
          <a:xfrm>
            <a:off x="5980176" y="4921504"/>
            <a:ext cx="2706624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View</a:t>
            </a:r>
            <a:endParaRPr lang="en-US" sz="1200"/>
          </a:p>
        </p:txBody>
      </p:sp>
      <p:sp>
        <p:nvSpPr>
          <p:cNvPr id="35" name="Bullet List"/>
          <p:cNvSpPr txBox="1"/>
          <p:nvPr/>
        </p:nvSpPr>
        <p:spPr>
          <a:xfrm>
            <a:off x="5980176" y="5314696"/>
            <a:ext cx="2706624" cy="7203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AI hype real; pipeline must deliver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Exscientia merger = stronger gen. AI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Roche deal = strategic upside option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REC-994 is the make-or-break proof pt</a:t>
            </a:r>
            <a:endParaRPr lang="en-US" sz="1000"/>
          </a:p>
        </p:txBody>
      </p:sp>
      <p:sp>
        <p:nvSpPr>
          <p:cNvPr id="36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62</a:t>
            </a:r>
            <a:endParaRPr lang="en-US" sz="8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THEMES BEYOND GLP-1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Recursion Pharma: Pipeline Timeline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Recursion Pharmaceuticals SEC filings, ClinicalTrials.gov. Timelines are estimates. Jan 2026.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Development Timeline (Gantt — H1’s from H1 2025)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27" t="0" r="27" b="0"/>
          <a:stretch>
            <a:fillRect/>
          </a:stretch>
        </p:blipFill>
        <p:spPr>
          <a:xfrm>
            <a:off x="457200" y="1754632"/>
            <a:ext cx="8229600" cy="2649389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Key Catalysts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1249211"/>
                <a:gridCol w="624605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REC-994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CCM primary EP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V.High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REC-2282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Ph2 NF2 ORR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REC-3599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Ph1/2 first-in-human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REC-4539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IND filing (AI-gen.)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2025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OS v3.0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Model release + deals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4626864" y="4513749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Recursion OS Platform Metrics</a:t>
            </a:r>
            <a:endParaRPr lang="en-US" sz="1200"/>
          </a:p>
        </p:txBody>
      </p:sp>
      <p:graphicFrame>
        <p:nvGraphicFramePr>
          <p:cNvPr id="10" name="Zone Table"/>
          <p:cNvGraphicFramePr>
            <a:graphicFrameLocks noGrp="1"/>
          </p:cNvGraphicFramePr>
          <p:nvPr/>
        </p:nvGraphicFramePr>
        <p:xfrm>
          <a:off x="4626864" y="4906941"/>
          <a:ext cx="4059936" cy="1097280"/>
        </p:xfrm>
        <a:graphic>
          <a:graphicData uri="http://schemas.openxmlformats.org/drawingml/2006/table">
            <a:tbl>
              <a:tblPr bandRow="1" firstRow="1"/>
              <a:tblGrid>
                <a:gridCol w="1249211"/>
                <a:gridCol w="936908"/>
                <a:gridCol w="936908"/>
                <a:gridCol w="93690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Metric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Recursion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Industry avg.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Edge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Cell images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50B+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~1B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50x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Time to IND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18 mo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60 mo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3.3x faster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Hit rate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~22%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~5%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4x higher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Cost / cmpd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$500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$5,000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10x cheaper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1554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Active programs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50+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N/A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Breadth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1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63</a:t>
            </a:r>
            <a:endParaRPr lang="en-US" sz="8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lock"/>
          <p:cNvSpPr txBox="1"/>
          <p:nvPr/>
        </p:nvSpPr>
        <p:spPr>
          <a:xfrm>
            <a:off x="914400" y="914400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6400" dirty="0">
                <a:solidFill>
                  <a:srgbClr val="405363"/>
                </a:solidFill>
                <a:latin typeface="Arial Bold"/>
                <a:cs typeface="Arial Bold"/>
              </a:rPr>
              <a:t>10.</a:t>
            </a:r>
            <a:endParaRPr lang="en-US" sz="6400"/>
          </a:p>
        </p:txBody>
      </p:sp>
      <p:sp>
        <p:nvSpPr>
          <p:cNvPr id="3" name="Text Block"/>
          <p:cNvSpPr txBox="1"/>
          <p:nvPr/>
        </p:nvSpPr>
        <p:spPr>
          <a:xfrm>
            <a:off x="914400" y="3483864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000" dirty="0">
                <a:solidFill>
                  <a:srgbClr val="D57F5B"/>
                </a:solidFill>
                <a:latin typeface="Arial Bold"/>
                <a:cs typeface="Arial Bold"/>
              </a:rPr>
              <a:t>INVESTMENT IMPLICATIONS</a:t>
            </a:r>
            <a:endParaRPr lang="en-US" sz="2000"/>
          </a:p>
        </p:txBody>
      </p:sp>
      <p:sp>
        <p:nvSpPr>
          <p:cNvPr id="4" name="Background"/>
          <p:cNvSpPr/>
          <p:nvPr/>
        </p:nvSpPr>
        <p:spPr>
          <a:xfrm>
            <a:off x="5943600" y="457200"/>
            <a:ext cx="2743200" cy="5943600"/>
          </a:xfrm>
          <a:prstGeom prst="rect">
            <a:avLst/>
          </a:prstGeom>
          <a:solidFill>
            <a:srgbClr val="4472C4"/>
          </a:solidFill>
        </p:spPr>
      </p:sp>
      <p:sp>
        <p:nvSpPr>
          <p:cNvPr id="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64</a:t>
            </a:r>
            <a:endParaRPr lang="en-US" sz="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INVESTMENT IMPLICATIONS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Investment Implications &amp; Key Takeaways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Investment Banking MD analysis; Evaluate Pharma; FactSet | This presentation represents a point-in-view, not investment advice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Framework for Evaluating Biotech Opportunities</a:t>
            </a:r>
            <a:endParaRPr lang="en-US" sz="1200"/>
          </a:p>
        </p:txBody>
      </p:sp>
      <p:graphicFrame>
        <p:nvGraphicFramePr>
          <p:cNvPr id="6" name="Zone Table"/>
          <p:cNvGraphicFramePr>
            <a:graphicFrameLocks noGrp="1"/>
          </p:cNvGraphicFramePr>
          <p:nvPr/>
        </p:nvGraphicFramePr>
        <p:xfrm>
          <a:off x="457200" y="1754632"/>
          <a:ext cx="4736592" cy="1508760"/>
        </p:xfrm>
        <a:graphic>
          <a:graphicData uri="http://schemas.openxmlformats.org/drawingml/2006/table">
            <a:tbl>
              <a:tblPr bandRow="1" firstRow="1"/>
              <a:tblGrid>
                <a:gridCol w="1184148"/>
                <a:gridCol w="1973580"/>
                <a:gridCol w="1578864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 Signal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Weak Signal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Platform vs. 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Modular, reusable platform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One drug, one indication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Acquirer Logic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Fits 2+ Big Pharma buyers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Only one plausible acquirer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Mechanism Validation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Phase 2 human PoC in hand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Preclinical only, animals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China Angle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Western rights to derisked asset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 China competition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Capital Efficiency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Lean burn, 18+ month runway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 burn, no near-term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7" name="Header Bar"/>
          <p:cNvSpPr txBox="1"/>
          <p:nvPr/>
        </p:nvSpPr>
        <p:spPr>
          <a:xfrm>
            <a:off x="457200" y="3753104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Sector Allocation View: 2026</a:t>
            </a:r>
            <a:endParaRPr lang="en-US" sz="1200"/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2"/>
          <a:srcRect l="46" t="0" r="46" b="0"/>
          <a:stretch>
            <a:fillRect/>
          </a:stretch>
        </p:blipFill>
        <p:spPr>
          <a:xfrm>
            <a:off x="457200" y="4146296"/>
            <a:ext cx="4736592" cy="1888744"/>
          </a:xfrm>
          <a:prstGeom prst="rect">
            <a:avLst/>
          </a:prstGeom>
        </p:spPr>
      </p:pic>
      <p:sp>
        <p:nvSpPr>
          <p:cNvPr id="9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The Five Contrarian Calls</a:t>
            </a:r>
            <a:endParaRPr lang="en-US" sz="1200"/>
          </a:p>
        </p:txBody>
      </p:sp>
      <p:sp>
        <p:nvSpPr>
          <p:cNvPr id="10" name="Bullet List"/>
          <p:cNvSpPr txBox="1"/>
          <p:nvPr/>
        </p:nvSpPr>
        <p:spPr>
          <a:xfrm>
            <a:off x="5303520" y="1754632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Allogeneic CAR-T will work: Precision BioSciences, Allogene — give it 18 months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China out-licensing is biggest alpha Western IB firms underserve today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ADC manufacturing: Lonza, Samsung Biologics are infrastructure plays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Radiopharm Ac-225 supply will be biotech's semiconductor shortage</a:t>
            </a:r>
            <a:endParaRPr lang="en-US" sz="1000"/>
          </a:p>
        </p:txBody>
      </p:sp>
      <p:sp>
        <p:nvSpPr>
          <p:cNvPr id="11" name="Header Bar"/>
          <p:cNvSpPr txBox="1"/>
          <p:nvPr/>
        </p:nvSpPr>
        <p:spPr>
          <a:xfrm>
            <a:off x="530352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Near-Term Catalysts to Watch</a:t>
            </a:r>
            <a:endParaRPr lang="en-US" sz="1200"/>
          </a:p>
        </p:txBody>
      </p:sp>
      <p:graphicFrame>
        <p:nvGraphicFramePr>
          <p:cNvPr id="12" name="Zone Table"/>
          <p:cNvGraphicFramePr>
            <a:graphicFrameLocks noGrp="1"/>
          </p:cNvGraphicFramePr>
          <p:nvPr/>
        </p:nvGraphicFramePr>
        <p:xfrm>
          <a:off x="5303520" y="4146296"/>
          <a:ext cx="3383280" cy="1783080"/>
        </p:xfrm>
        <a:graphic>
          <a:graphicData uri="http://schemas.openxmlformats.org/drawingml/2006/table">
            <a:tbl>
              <a:tblPr bandRow="1" firstRow="1"/>
              <a:tblGrid>
                <a:gridCol w="1409700"/>
                <a:gridCol w="845820"/>
                <a:gridCol w="1127760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Timeline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CagriSema Ph3 data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Q2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combo thesis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Lilly oral GLP-1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H1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Oral form. race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BMS mol. glue PDUFA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Mid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Degrader signal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Ivonescimab NSCLC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H2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China ADC signal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FDA leadership 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Q1–Q2 2026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Approval pace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65</a:t>
            </a:r>
            <a:endParaRPr lang="en-US"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STATE OF PLAY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Where Are We in the Cycle: Comps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FactSet, BioCentury, Evaluate Pharma. XBI indexed to 100 at each cycle peak.</a:t>
            </a:r>
            <a:endParaRPr lang="en-US" sz="800"/>
          </a:p>
        </p:txBody>
      </p:sp>
      <p:sp>
        <p:nvSpPr>
          <p:cNvPr id="5" name="Header Bar"/>
          <p:cNvSpPr txBox="1"/>
          <p:nvPr/>
        </p:nvSpPr>
        <p:spPr>
          <a:xfrm>
            <a:off x="457200" y="1361440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Biotech Bear-Recovery Cycles: Peak-Indexed</a:t>
            </a:r>
            <a:endParaRPr lang="en-US" sz="1200"/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2"/>
          <a:srcRect l="19" t="0" r="19" b="0"/>
          <a:stretch>
            <a:fillRect/>
          </a:stretch>
        </p:blipFill>
        <p:spPr>
          <a:xfrm>
            <a:off x="457200" y="1754632"/>
            <a:ext cx="4736592" cy="2269067"/>
          </a:xfrm>
          <a:prstGeom prst="rect">
            <a:avLst/>
          </a:prstGeom>
        </p:spPr>
      </p:pic>
      <p:sp>
        <p:nvSpPr>
          <p:cNvPr id="7" name="Header Bar"/>
          <p:cNvSpPr txBox="1"/>
          <p:nvPr/>
        </p:nvSpPr>
        <p:spPr>
          <a:xfrm>
            <a:off x="457200" y="4133427"/>
            <a:ext cx="4736592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Cycle Comparison: Key Statistics</a:t>
            </a:r>
            <a:endParaRPr lang="en-US" sz="1200"/>
          </a:p>
        </p:txBody>
      </p:sp>
      <p:graphicFrame>
        <p:nvGraphicFramePr>
          <p:cNvPr id="8" name="Zone Table"/>
          <p:cNvGraphicFramePr>
            <a:graphicFrameLocks noGrp="1"/>
          </p:cNvGraphicFramePr>
          <p:nvPr/>
        </p:nvGraphicFramePr>
        <p:xfrm>
          <a:off x="457200" y="4526619"/>
          <a:ext cx="4736592" cy="1307592"/>
        </p:xfrm>
        <a:graphic>
          <a:graphicData uri="http://schemas.openxmlformats.org/drawingml/2006/table">
            <a:tbl>
              <a:tblPr bandRow="1" firstRow="1"/>
              <a:tblGrid>
                <a:gridCol w="835869"/>
                <a:gridCol w="835869"/>
                <a:gridCol w="557246"/>
                <a:gridCol w="835869"/>
                <a:gridCol w="1671738"/>
              </a:tblGrid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Cycle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Peak-to-Trough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Trough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Recovery to Peak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375B81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2000 Bubble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-78%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2002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6–7 yrs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Genomics/personalized medicine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2008 Crisis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-52%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2009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3–4 yrs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Biologics era; biosimilar law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2015–16 Reset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-55%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2–3 yrs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Immuno-oncology wave (PD-1)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2021–26 (Now)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-70%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3–5 yrs?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GLP-1 + AI + patent cliff M&amp;A</a:t>
                      </a:r>
                      <a:endParaRPr lang="en-US" sz="900"/>
                    </a:p>
                  </a:txBody>
                  <a:tcPr marL="91440" marR="91440" marT="45720" marB="45720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BF5FF"/>
                    </a:solidFill>
                  </a:tcPr>
                </a:tc>
              </a:tr>
            </a:tbl>
          </a:graphicData>
        </a:graphic>
      </p:graphicFrame>
      <p:sp>
        <p:nvSpPr>
          <p:cNvPr id="9" name="Header Bar"/>
          <p:cNvSpPr txBox="1"/>
          <p:nvPr/>
        </p:nvSpPr>
        <p:spPr>
          <a:xfrm>
            <a:off x="5303520" y="1361440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What Each Recovery Had in Common</a:t>
            </a:r>
            <a:endParaRPr lang="en-US" sz="1200"/>
          </a:p>
        </p:txBody>
      </p:sp>
      <p:sp>
        <p:nvSpPr>
          <p:cNvPr id="10" name="Card"/>
          <p:cNvSpPr txBox="1"/>
          <p:nvPr/>
        </p:nvSpPr>
        <p:spPr>
          <a:xfrm>
            <a:off x="5303520" y="1754632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A Defining Catalyst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Every durable recovery had a new scientific paradigm: genomics, biologics, immuno-oncology. Today: GLP-1 + AI</a:t>
            </a:r>
            <a:endParaRPr lang="en-US" sz="850"/>
          </a:p>
        </p:txBody>
      </p:sp>
      <p:sp>
        <p:nvSpPr>
          <p:cNvPr id="11" name="Card"/>
          <p:cNvSpPr txBox="1"/>
          <p:nvPr/>
        </p:nvSpPr>
        <p:spPr>
          <a:xfrm>
            <a:off x="7031736" y="1754632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M&amp;A as the Ignition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Big Pharma M&amp;A accelerated each prior recovery by recycling capital into the ecosystem and validating valuations</a:t>
            </a:r>
            <a:endParaRPr lang="en-US" sz="850"/>
          </a:p>
        </p:txBody>
      </p:sp>
      <p:sp>
        <p:nvSpPr>
          <p:cNvPr id="12" name="Card"/>
          <p:cNvSpPr txBox="1"/>
          <p:nvPr/>
        </p:nvSpPr>
        <p:spPr>
          <a:xfrm>
            <a:off x="5303520" y="2735580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Survivors Were Narrow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In every cycle, &lt;20% of companies that crashed fully recovered. The rest were acquired, merged, or wound down</a:t>
            </a:r>
            <a:endParaRPr lang="en-US" sz="850"/>
          </a:p>
        </p:txBody>
      </p:sp>
      <p:sp>
        <p:nvSpPr>
          <p:cNvPr id="13" name="Card"/>
          <p:cNvSpPr txBox="1"/>
          <p:nvPr/>
        </p:nvSpPr>
        <p:spPr>
          <a:xfrm>
            <a:off x="7031736" y="2735580"/>
            <a:ext cx="1655064" cy="90779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BFBFBF"/>
            </a:solidFill>
          </a:ln>
        </p:spPr>
        <p:txBody>
          <a:bodyPr wrap="square" lIns="68580" tIns="45720" rIns="91440" bIns="45720" anchor="t"/>
          <a:lstStyle/>
          <a:p>
            <a:pPr>
              <a:buNone/>
            </a:pPr>
            <a:r>
              <a:rPr lang="en-US" sz="1000" b="1" dirty="0">
                <a:solidFill>
                  <a:srgbClr val="4472C4"/>
                </a:solidFill>
                <a:latin typeface="Calibri"/>
                <a:cs typeface="Calibri"/>
              </a:rPr>
              <a:t>Timing Is Hard</a:t>
            </a:r>
            <a:endParaRPr lang="en-US" sz="1000"/>
          </a:p>
          <a:p>
            <a:pPr>
              <a:spcBef>
                <a:spcPts val="360"/>
              </a:spcBef>
              <a:buNone/>
            </a:pPr>
            <a:r>
              <a:rPr lang="en-US" sz="850" dirty="0">
                <a:solidFill>
                  <a:srgbClr val="333333"/>
                </a:solidFill>
                <a:latin typeface="Calibri"/>
                <a:cs typeface="Calibri"/>
              </a:rPr>
              <a:t>The 2016 reset looked like prolonged malaise until PD-1 data broke; the 2021 reset may resolve the same way</a:t>
            </a:r>
            <a:endParaRPr lang="en-US" sz="850"/>
          </a:p>
        </p:txBody>
      </p:sp>
      <p:sp>
        <p:nvSpPr>
          <p:cNvPr id="14" name="Header Bar"/>
          <p:cNvSpPr txBox="1"/>
          <p:nvPr/>
        </p:nvSpPr>
        <p:spPr>
          <a:xfrm>
            <a:off x="5303520" y="3753104"/>
            <a:ext cx="338328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Our Read on the Current Cycle</a:t>
            </a:r>
            <a:endParaRPr lang="en-US" sz="1200"/>
          </a:p>
        </p:txBody>
      </p:sp>
      <p:sp>
        <p:nvSpPr>
          <p:cNvPr id="15" name="Bullet List"/>
          <p:cNvSpPr txBox="1"/>
          <p:nvPr/>
        </p:nvSpPr>
        <p:spPr>
          <a:xfrm>
            <a:off x="5303520" y="4146296"/>
            <a:ext cx="3383280" cy="1888744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At month 42 of the current cycle, we're tracking closest to the 2015–16 reset — not the catastrophic 2000 bubble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The defining catalysts are already in place: GLP-1 is the immuno-oncology of this decade; AI drug discovery is the genomics bet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Unlike prior cycles, M&amp;A has front-loaded the recovery for a narrow set of winners — the rest may wait significantly longer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Contrarian view: the median biotech is not recovering — only the top quartile is. Investors pricing in a broad recovery are wrong</a:t>
            </a:r>
            <a:endParaRPr lang="en-US" sz="1000"/>
          </a:p>
        </p:txBody>
      </p:sp>
      <p:sp>
        <p:nvSpPr>
          <p:cNvPr id="16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7</a:t>
            </a:r>
            <a:endParaRPr lang="en-US"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lock"/>
          <p:cNvSpPr txBox="1"/>
          <p:nvPr/>
        </p:nvSpPr>
        <p:spPr>
          <a:xfrm>
            <a:off x="914400" y="914400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6400" dirty="0">
                <a:solidFill>
                  <a:srgbClr val="405363"/>
                </a:solidFill>
                <a:latin typeface="Arial Bold"/>
                <a:cs typeface="Arial Bold"/>
              </a:rPr>
              <a:t>02.</a:t>
            </a:r>
            <a:endParaRPr lang="en-US" sz="6400"/>
          </a:p>
        </p:txBody>
      </p:sp>
      <p:sp>
        <p:nvSpPr>
          <p:cNvPr id="3" name="Text Block"/>
          <p:cNvSpPr txBox="1"/>
          <p:nvPr/>
        </p:nvSpPr>
        <p:spPr>
          <a:xfrm>
            <a:off x="914400" y="3483864"/>
            <a:ext cx="4572000" cy="245973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000" dirty="0">
                <a:solidFill>
                  <a:srgbClr val="D57F5B"/>
                </a:solidFill>
                <a:latin typeface="Arial Bold"/>
                <a:cs typeface="Arial Bold"/>
              </a:rPr>
              <a:t>THE BARBELL THESIS</a:t>
            </a:r>
            <a:endParaRPr lang="en-US" sz="2000"/>
          </a:p>
        </p:txBody>
      </p:sp>
      <p:sp>
        <p:nvSpPr>
          <p:cNvPr id="4" name="Background"/>
          <p:cNvSpPr/>
          <p:nvPr/>
        </p:nvSpPr>
        <p:spPr>
          <a:xfrm>
            <a:off x="5943600" y="457200"/>
            <a:ext cx="2743200" cy="5943600"/>
          </a:xfrm>
          <a:prstGeom prst="rect">
            <a:avLst/>
          </a:prstGeom>
          <a:solidFill>
            <a:srgbClr val="2F5496"/>
          </a:solidFill>
        </p:spPr>
      </p:sp>
      <p:sp>
        <p:nvSpPr>
          <p:cNvPr id="5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8</a:t>
            </a:r>
            <a:endParaRPr lang="en-US"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Label"/>
          <p:cNvSpPr txBox="1"/>
          <p:nvPr/>
        </p:nvSpPr>
        <p:spPr>
          <a:xfrm>
            <a:off x="457200" y="457200"/>
            <a:ext cx="8229600" cy="24384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1200" b="1" dirty="0">
                <a:solidFill>
                  <a:srgbClr val="4472C4"/>
                </a:solidFill>
                <a:latin typeface="Calibri"/>
                <a:cs typeface="Calibri"/>
              </a:rPr>
              <a:t>THE BARBELL THESIS</a:t>
            </a:r>
            <a:endParaRPr lang="en-US" sz="1200"/>
          </a:p>
        </p:txBody>
      </p:sp>
      <p:sp>
        <p:nvSpPr>
          <p:cNvPr id="3" name="Title"/>
          <p:cNvSpPr txBox="1"/>
          <p:nvPr/>
        </p:nvSpPr>
        <p:spPr>
          <a:xfrm>
            <a:off x="457200" y="701040"/>
            <a:ext cx="8229600" cy="56896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en-US" sz="2800" b="1" dirty="0">
                <a:solidFill>
                  <a:srgbClr val="405363"/>
                </a:solidFill>
                <a:latin typeface="Arial Bold"/>
                <a:cs typeface="Arial Bold"/>
              </a:rPr>
              <a:t>The Barbell: Extremes Win, Middle Loses</a:t>
            </a:r>
            <a:endParaRPr lang="en-US" sz="2800"/>
          </a:p>
        </p:txBody>
      </p:sp>
      <p:sp>
        <p:nvSpPr>
          <p:cNvPr id="4" name="Footer"/>
          <p:cNvSpPr txBox="1"/>
          <p:nvPr/>
        </p:nvSpPr>
        <p:spPr>
          <a:xfrm>
            <a:off x="457200" y="6080760"/>
            <a:ext cx="8229600" cy="32004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Source: EY Firepower Report 2026; FactSet; Evaluate Pharma</a:t>
            </a:r>
            <a:endParaRPr lang="en-US" sz="800"/>
          </a:p>
        </p:txBody>
      </p:sp>
      <p:sp>
        <p:nvSpPr>
          <p:cNvPr id="5" name="Background"/>
          <p:cNvSpPr/>
          <p:nvPr/>
        </p:nvSpPr>
        <p:spPr>
          <a:xfrm>
            <a:off x="457200" y="1361440"/>
            <a:ext cx="4059936" cy="1140968"/>
          </a:xfrm>
          <a:prstGeom prst="rect">
            <a:avLst/>
          </a:prstGeom>
          <a:solidFill>
            <a:srgbClr val="EBF3FF"/>
          </a:solidFill>
        </p:spPr>
      </p:sp>
      <p:sp>
        <p:nvSpPr>
          <p:cNvPr id="6" name="Header Bar"/>
          <p:cNvSpPr txBox="1"/>
          <p:nvPr/>
        </p:nvSpPr>
        <p:spPr>
          <a:xfrm>
            <a:off x="457200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Left Bell: Mega-Cap Acquirers</a:t>
            </a:r>
            <a:endParaRPr lang="en-US" sz="1200"/>
          </a:p>
        </p:txBody>
      </p:sp>
      <p:sp>
        <p:nvSpPr>
          <p:cNvPr id="7" name="Bullet List"/>
          <p:cNvSpPr txBox="1"/>
          <p:nvPr/>
        </p:nvSpPr>
        <p:spPr>
          <a:xfrm>
            <a:off x="457200" y="1754632"/>
            <a:ext cx="4059936" cy="74777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Eli Lilly, AbbVie, J&amp;J, AZ, Pfizer: $500B+ firepower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Patent cliff = urgency to pay 50–100% premiums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Prefer Phase 2/3 with clear indication synergies</a:t>
            </a:r>
            <a:endParaRPr lang="en-US" sz="1000"/>
          </a:p>
        </p:txBody>
      </p:sp>
      <p:sp>
        <p:nvSpPr>
          <p:cNvPr id="8" name="Background"/>
          <p:cNvSpPr/>
          <p:nvPr/>
        </p:nvSpPr>
        <p:spPr>
          <a:xfrm>
            <a:off x="4626864" y="1361440"/>
            <a:ext cx="4059936" cy="1140968"/>
          </a:xfrm>
          <a:prstGeom prst="rect">
            <a:avLst/>
          </a:prstGeom>
          <a:solidFill>
            <a:srgbClr val="EBF3FF"/>
          </a:solidFill>
        </p:spPr>
      </p:sp>
      <p:sp>
        <p:nvSpPr>
          <p:cNvPr id="9" name="Header Bar"/>
          <p:cNvSpPr txBox="1"/>
          <p:nvPr/>
        </p:nvSpPr>
        <p:spPr>
          <a:xfrm>
            <a:off x="4626864" y="1361440"/>
            <a:ext cx="4059936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Right Bell: Innovative Platforms</a:t>
            </a:r>
            <a:endParaRPr lang="en-US" sz="1200"/>
          </a:p>
        </p:txBody>
      </p:sp>
      <p:sp>
        <p:nvSpPr>
          <p:cNvPr id="10" name="Bullet List"/>
          <p:cNvSpPr txBox="1"/>
          <p:nvPr/>
        </p:nvSpPr>
        <p:spPr>
          <a:xfrm>
            <a:off x="4626864" y="1754632"/>
            <a:ext cx="4059936" cy="747776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mRNA, ADC, cell therapy platforms attract premiums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AI drug discovery: Recursion, Relay, Insilico</a:t>
            </a:r>
            <a:endParaRPr lang="en-US" sz="1000"/>
          </a:p>
          <a:p>
            <a:pPr indent="-342900" marL="342900">
              <a:lnSpc>
                <a:spcPct val="90000"/>
              </a:lnSpc>
              <a:buChar char="•"/>
            </a:pPr>
            <a:r>
              <a:rPr lang="en-US" sz="1000" dirty="0">
                <a:solidFill>
                  <a:srgbClr val="333333"/>
                </a:solidFill>
                <a:latin typeface="Calibri"/>
                <a:cs typeface="Calibri"/>
              </a:rPr>
              <a:t>China innovators: bispecifics, ADCs, GLP-1 analogs</a:t>
            </a:r>
            <a:endParaRPr lang="en-US" sz="1000"/>
          </a:p>
        </p:txBody>
      </p:sp>
      <p:sp>
        <p:nvSpPr>
          <p:cNvPr id="11" name="Header Bar"/>
          <p:cNvSpPr txBox="1"/>
          <p:nvPr/>
        </p:nvSpPr>
        <p:spPr>
          <a:xfrm>
            <a:off x="457200" y="2612136"/>
            <a:ext cx="8229600" cy="320040"/>
          </a:xfrm>
          <a:prstGeom prst="rect">
            <a:avLst/>
          </a:prstGeom>
          <a:solidFill>
            <a:srgbClr val="2F4B56"/>
          </a:solidFill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 Bold"/>
                <a:cs typeface="Arial Bold"/>
              </a:rPr>
              <a:t>The Barbell Dynamic: Conceptual Framework</a:t>
            </a:r>
            <a:endParaRPr lang="en-US" sz="1200"/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2"/>
          <a:srcRect l="0" t="25457" r="0" b="25457"/>
          <a:stretch>
            <a:fillRect/>
          </a:stretch>
        </p:blipFill>
        <p:spPr>
          <a:xfrm>
            <a:off x="457200" y="3005328"/>
            <a:ext cx="8229600" cy="3029712"/>
          </a:xfrm>
          <a:prstGeom prst="rect">
            <a:avLst/>
          </a:prstGeom>
        </p:spPr>
      </p:pic>
      <p:sp>
        <p:nvSpPr>
          <p:cNvPr id="13" name="Slide Number"/>
          <p:cNvSpPr txBox="1"/>
          <p:nvPr/>
        </p:nvSpPr>
        <p:spPr>
          <a:xfrm>
            <a:off x="8229600" y="6537960"/>
            <a:ext cx="457200" cy="2286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/>
          <a:p>
            <a:pPr algn="r">
              <a:buNone/>
            </a:pPr>
            <a:r>
              <a:rPr lang="en-US" sz="800" dirty="0">
                <a:solidFill>
                  <a:srgbClr val="666666"/>
                </a:solidFill>
                <a:latin typeface="Calibri"/>
                <a:cs typeface="Calibri"/>
              </a:rPr>
              <a:t>9</a:t>
            </a:r>
            <a:endParaRPr lang="en-US"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Visimade PPTX SDK</Application>
  <Slides>65</Slid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Visimade PPTX SDK</dc:creator>
  <dcterms:created xsi:type="dcterms:W3CDTF">2026-02-24T23:47:40.811Z</dcterms:created>
  <dcterms:modified xsi:type="dcterms:W3CDTF">2026-02-24T23:47:40.811Z</dcterms:modified>
</cp:coreProperties>
</file>